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57" r:id="rId3"/>
    <p:sldId id="258" r:id="rId4"/>
    <p:sldId id="265" r:id="rId5"/>
    <p:sldId id="272" r:id="rId6"/>
    <p:sldId id="306" r:id="rId7"/>
    <p:sldId id="309" r:id="rId8"/>
    <p:sldId id="287" r:id="rId9"/>
    <p:sldId id="310" r:id="rId10"/>
    <p:sldId id="308" r:id="rId11"/>
    <p:sldId id="291" r:id="rId12"/>
    <p:sldId id="311" r:id="rId13"/>
    <p:sldId id="303" r:id="rId14"/>
    <p:sldId id="304" r:id="rId15"/>
    <p:sldId id="30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2EB4C-E0FE-486A-8EBE-9CF0716E50D2}" type="datetimeFigureOut">
              <a:rPr lang="en-US" smtClean="0"/>
              <a:pPr/>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A5BE1-C575-4E33-A626-3A204C01D07D}" type="slidenum">
              <a:rPr lang="en-US" smtClean="0"/>
              <a:pPr/>
              <a:t>‹#›</a:t>
            </a:fld>
            <a:endParaRPr lang="en-US"/>
          </a:p>
        </p:txBody>
      </p:sp>
    </p:spTree>
    <p:extLst>
      <p:ext uri="{BB962C8B-B14F-4D97-AF65-F5344CB8AC3E}">
        <p14:creationId xmlns:p14="http://schemas.microsoft.com/office/powerpoint/2010/main" val="202204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FA42A19D-B2B4-402F-8664-AD687DEC12EC}"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A5BE1-C575-4E33-A626-3A204C01D07D}" type="slidenum">
              <a:rPr lang="en-US" smtClean="0"/>
              <a:pPr/>
              <a:t>4</a:t>
            </a:fld>
            <a:endParaRPr lang="en-US"/>
          </a:p>
        </p:txBody>
      </p:sp>
    </p:spTree>
    <p:extLst>
      <p:ext uri="{BB962C8B-B14F-4D97-AF65-F5344CB8AC3E}">
        <p14:creationId xmlns:p14="http://schemas.microsoft.com/office/powerpoint/2010/main" val="197490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5A1710-ED3E-4248-8BF3-BBCDC3650448}" type="slidenum">
              <a:rPr lang="en-US" smtClean="0"/>
              <a:pPr/>
              <a:t>13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14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CC2462-D339-4093-9F5D-751865B0A71A}"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4B179D-21A6-4215-A6FE-410EBF7DC0ED}"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B179D-21A6-4215-A6FE-410EBF7DC0ED}"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B179D-21A6-4215-A6FE-410EBF7DC0ED}"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F7817A0-7686-4FE8-ABA2-27AA137182DF}"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4B179D-21A6-4215-A6FE-410EBF7DC0ED}"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4B179D-21A6-4215-A6FE-410EBF7DC0ED}"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4B179D-21A6-4215-A6FE-410EBF7DC0ED}"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4B179D-21A6-4215-A6FE-410EBF7DC0ED}" type="datetimeFigureOut">
              <a:rPr lang="en-US" smtClean="0"/>
              <a:pPr/>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4B179D-21A6-4215-A6FE-410EBF7DC0ED}"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B179D-21A6-4215-A6FE-410EBF7DC0ED}"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B179D-21A6-4215-A6FE-410EBF7DC0ED}"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B179D-21A6-4215-A6FE-410EBF7DC0ED}"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02031-F5FB-4FA7-965B-C84B14F037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B179D-21A6-4215-A6FE-410EBF7DC0ED}" type="datetimeFigureOut">
              <a:rPr lang="en-US" smtClean="0"/>
              <a:pPr/>
              <a:t>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02031-F5FB-4FA7-965B-C84B14F0371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solidFill>
            <a:srgbClr val="FFFF00"/>
          </a:solidFill>
          <a:ln w="9525" algn="ctr">
            <a:solidFill>
              <a:schemeClr val="tx1"/>
            </a:solidFill>
            <a:round/>
            <a:headEnd/>
            <a:tailEnd/>
          </a:ln>
        </p:spPr>
        <p:txBody>
          <a:bodyPr wrap="none" anchor="ctr"/>
          <a:lstStyle/>
          <a:p>
            <a:endParaRPr lang="en-US"/>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304800" y="14478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effectLst>
                  <a:outerShdw blurRad="38100" dist="38100" dir="2700000" algn="tl">
                    <a:srgbClr val="000000"/>
                  </a:outerShdw>
                </a:effectLst>
                <a:latin typeface="Arial Black" pitchFamily="34" charset="0"/>
              </a:rPr>
              <a:t>Welcome!</a:t>
            </a:r>
          </a:p>
        </p:txBody>
      </p:sp>
      <p:sp>
        <p:nvSpPr>
          <p:cNvPr id="2053" name="TextBox 4"/>
          <p:cNvSpPr txBox="1">
            <a:spLocks noChangeArrowheads="1"/>
          </p:cNvSpPr>
          <p:nvPr/>
        </p:nvSpPr>
        <p:spPr bwMode="auto">
          <a:xfrm>
            <a:off x="0" y="5943600"/>
            <a:ext cx="9144000" cy="708025"/>
          </a:xfrm>
          <a:prstGeom prst="rect">
            <a:avLst/>
          </a:prstGeom>
          <a:noFill/>
          <a:ln w="9525">
            <a:noFill/>
            <a:miter lim="800000"/>
            <a:headEnd/>
            <a:tailEnd/>
          </a:ln>
        </p:spPr>
        <p:txBody>
          <a:bodyPr>
            <a:spAutoFit/>
          </a:bodyPr>
          <a:lstStyle/>
          <a:p>
            <a:pPr algn="ctr"/>
            <a:r>
              <a:rPr lang="en-US" sz="4000">
                <a:latin typeface="Arial Black" pitchFamily="34" charset="0"/>
              </a:rPr>
              <a:t>Questions? Just Let Us Know!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56675"/>
                                        </p:tgtEl>
                                        <p:attrNameLst>
                                          <p:attrName>style.visibility</p:attrName>
                                        </p:attrNameLst>
                                      </p:cBhvr>
                                      <p:to>
                                        <p:strVal val="visible"/>
                                      </p:to>
                                    </p:set>
                                    <p:anim calcmode="lin" valueType="num">
                                      <p:cBhvr>
                                        <p:cTn id="7" dur="500" fill="hold"/>
                                        <p:tgtEl>
                                          <p:spTgt spid="156675"/>
                                        </p:tgtEl>
                                        <p:attrNameLst>
                                          <p:attrName>ppt_w</p:attrName>
                                        </p:attrNameLst>
                                      </p:cBhvr>
                                      <p:tavLst>
                                        <p:tav tm="0">
                                          <p:val>
                                            <p:fltVal val="0"/>
                                          </p:val>
                                        </p:tav>
                                        <p:tav tm="100000">
                                          <p:val>
                                            <p:strVal val="#ppt_w"/>
                                          </p:val>
                                        </p:tav>
                                      </p:tavLst>
                                    </p:anim>
                                    <p:anim calcmode="lin" valueType="num">
                                      <p:cBhvr>
                                        <p:cTn id="8" dur="500" fill="hold"/>
                                        <p:tgtEl>
                                          <p:spTgt spid="156675"/>
                                        </p:tgtEl>
                                        <p:attrNameLst>
                                          <p:attrName>ppt_h</p:attrName>
                                        </p:attrNameLst>
                                      </p:cBhvr>
                                      <p:tavLst>
                                        <p:tav tm="0">
                                          <p:val>
                                            <p:fltVal val="0"/>
                                          </p:val>
                                        </p:tav>
                                        <p:tav tm="100000">
                                          <p:val>
                                            <p:strVal val="#ppt_h"/>
                                          </p:val>
                                        </p:tav>
                                      </p:tavLst>
                                    </p:anim>
                                    <p:animEffect transition="in" filter="fade">
                                      <p:cBhvr>
                                        <p:cTn id="9" dur="500"/>
                                        <p:tgtEl>
                                          <p:spTgt spid="156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369332"/>
          </a:xfrm>
          <a:prstGeom prst="rect">
            <a:avLst/>
          </a:prstGeom>
          <a:noFill/>
        </p:spPr>
        <p:txBody>
          <a:bodyPr wrap="square" rtlCol="0">
            <a:spAutoFit/>
          </a:bodyPr>
          <a:lstStyle/>
          <a:p>
            <a:endParaRPr lang="en-US" dirty="0"/>
          </a:p>
        </p:txBody>
      </p:sp>
      <p:sp>
        <p:nvSpPr>
          <p:cNvPr id="3" name="TextBox 2"/>
          <p:cNvSpPr txBox="1"/>
          <p:nvPr/>
        </p:nvSpPr>
        <p:spPr>
          <a:xfrm>
            <a:off x="152400" y="103257"/>
            <a:ext cx="8763000" cy="1015663"/>
          </a:xfrm>
          <a:prstGeom prst="rect">
            <a:avLst/>
          </a:prstGeom>
          <a:solidFill>
            <a:srgbClr val="FFFF00"/>
          </a:solidFill>
        </p:spPr>
        <p:txBody>
          <a:bodyPr wrap="square" rtlCol="0">
            <a:spAutoFit/>
          </a:bodyPr>
          <a:lstStyle/>
          <a:p>
            <a:pPr algn="ctr"/>
            <a:r>
              <a:rPr lang="en-US" sz="6000" b="1" dirty="0" smtClean="0">
                <a:solidFill>
                  <a:srgbClr val="002060"/>
                </a:solidFill>
                <a:latin typeface="Arial Narrow" panose="020B0606020202030204" pitchFamily="34" charset="0"/>
              </a:rPr>
              <a:t>“They Continued </a:t>
            </a:r>
            <a:r>
              <a:rPr lang="en-US" sz="6000" b="1" dirty="0" err="1" smtClean="0">
                <a:solidFill>
                  <a:srgbClr val="002060"/>
                </a:solidFill>
                <a:latin typeface="Arial Narrow" panose="020B0606020202030204" pitchFamily="34" charset="0"/>
              </a:rPr>
              <a:t>Stedfastly</a:t>
            </a:r>
            <a:r>
              <a:rPr lang="en-US" sz="6000" b="1" dirty="0" smtClean="0">
                <a:solidFill>
                  <a:srgbClr val="002060"/>
                </a:solidFill>
                <a:latin typeface="Arial Narrow" panose="020B0606020202030204" pitchFamily="34" charset="0"/>
              </a:rPr>
              <a:t>”</a:t>
            </a:r>
            <a:endParaRPr lang="en-US" sz="6600" b="1" dirty="0">
              <a:solidFill>
                <a:srgbClr val="002060"/>
              </a:solidFill>
              <a:latin typeface="Arial Narrow" panose="020B0606020202030204" pitchFamily="34" charset="0"/>
            </a:endParaRPr>
          </a:p>
        </p:txBody>
      </p:sp>
      <p:sp>
        <p:nvSpPr>
          <p:cNvPr id="4" name="TextBox 3"/>
          <p:cNvSpPr txBox="1"/>
          <p:nvPr/>
        </p:nvSpPr>
        <p:spPr>
          <a:xfrm>
            <a:off x="114300" y="1118920"/>
            <a:ext cx="8839200" cy="2971800"/>
          </a:xfrm>
          <a:prstGeom prst="rect">
            <a:avLst/>
          </a:prstGeom>
          <a:noFill/>
        </p:spPr>
        <p:txBody>
          <a:bodyPr wrap="square" rtlCol="0">
            <a:noAutofit/>
          </a:bodyPr>
          <a:lstStyle/>
          <a:p>
            <a:pPr algn="ctr"/>
            <a:r>
              <a:rPr lang="en-US" sz="66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2:44-46 </a:t>
            </a:r>
          </a:p>
          <a:p>
            <a:pPr algn="ctr"/>
            <a:r>
              <a:rPr lang="en-US" sz="5400" b="1" dirty="0" smtClean="0">
                <a:latin typeface="Arial Narrow" panose="020B0606020202030204" pitchFamily="34" charset="0"/>
              </a:rPr>
              <a:t>Brotherly Love</a:t>
            </a:r>
          </a:p>
          <a:p>
            <a:pPr algn="ctr"/>
            <a:r>
              <a:rPr lang="en-US" sz="5400" b="1" dirty="0" smtClean="0">
                <a:latin typeface="Arial Narrow" panose="020B0606020202030204" pitchFamily="34" charset="0"/>
              </a:rPr>
              <a:t>Daily Service</a:t>
            </a:r>
          </a:p>
        </p:txBody>
      </p:sp>
    </p:spTree>
    <p:extLst>
      <p:ext uri="{BB962C8B-B14F-4D97-AF65-F5344CB8AC3E}">
        <p14:creationId xmlns:p14="http://schemas.microsoft.com/office/powerpoint/2010/main" val="278238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up)">
                                      <p:cBhvr>
                                        <p:cTn id="7" dur="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891" y="152400"/>
            <a:ext cx="8686800" cy="923330"/>
          </a:xfrm>
          <a:prstGeom prst="rect">
            <a:avLst/>
          </a:prstGeom>
          <a:solidFill>
            <a:srgbClr val="FFFF00"/>
          </a:solidFill>
        </p:spPr>
        <p:txBody>
          <a:bodyPr wrap="square" rtlCol="0">
            <a:spAutoFit/>
          </a:bodyPr>
          <a:lstStyle/>
          <a:p>
            <a:pPr algn="ctr"/>
            <a:r>
              <a:rPr lang="en-US" sz="5400" b="1" dirty="0" smtClean="0">
                <a:solidFill>
                  <a:srgbClr val="002060"/>
                </a:solidFill>
                <a:latin typeface="Arial Narrow" panose="020B0606020202030204" pitchFamily="34" charset="0"/>
              </a:rPr>
              <a:t>Acts 5:42</a:t>
            </a:r>
          </a:p>
        </p:txBody>
      </p:sp>
      <p:sp>
        <p:nvSpPr>
          <p:cNvPr id="3" name="TextBox 2"/>
          <p:cNvSpPr txBox="1"/>
          <p:nvPr/>
        </p:nvSpPr>
        <p:spPr>
          <a:xfrm>
            <a:off x="228600" y="1075730"/>
            <a:ext cx="8534400" cy="5486400"/>
          </a:xfrm>
          <a:prstGeom prst="rect">
            <a:avLst/>
          </a:prstGeom>
          <a:noFill/>
        </p:spPr>
        <p:txBody>
          <a:bodyPr wrap="square" rtlCol="0">
            <a:noAutofit/>
          </a:bodyPr>
          <a:lstStyle/>
          <a:p>
            <a:pPr algn="just"/>
            <a:r>
              <a:rPr lang="en-US" sz="3600" b="1" dirty="0" smtClean="0">
                <a:effectLst>
                  <a:outerShdw blurRad="38100" dist="38100" dir="2700000" algn="tl">
                    <a:srgbClr val="000000">
                      <a:alpha val="43137"/>
                    </a:srgbClr>
                  </a:outerShdw>
                </a:effectLst>
                <a:latin typeface="Arial Narrow" panose="020B0606020202030204" pitchFamily="34" charset="0"/>
              </a:rPr>
              <a:t>“And </a:t>
            </a:r>
            <a:r>
              <a:rPr lang="en-US" sz="3600" b="1" dirty="0">
                <a:effectLst>
                  <a:outerShdw blurRad="38100" dist="38100" dir="2700000" algn="tl">
                    <a:srgbClr val="000000">
                      <a:alpha val="43137"/>
                    </a:srgbClr>
                  </a:outerShdw>
                </a:effectLst>
                <a:latin typeface="Arial Narrow" panose="020B0606020202030204" pitchFamily="34" charset="0"/>
              </a:rPr>
              <a:t>daily in the temple, and in every house, they ceased not to teach and preach Jesus Christ</a:t>
            </a:r>
            <a:r>
              <a:rPr lang="en-US" sz="3600" b="1" dirty="0" smtClean="0">
                <a:effectLst>
                  <a:outerShdw blurRad="38100" dist="38100" dir="2700000" algn="tl">
                    <a:srgbClr val="000000">
                      <a:alpha val="43137"/>
                    </a:srgbClr>
                  </a:outerShdw>
                </a:effectLst>
                <a:latin typeface="Arial Narrow" panose="020B0606020202030204" pitchFamily="34" charset="0"/>
              </a:rPr>
              <a:t>.”</a:t>
            </a:r>
          </a:p>
          <a:p>
            <a:pPr algn="ct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Hebrews 3:12-13</a:t>
            </a:r>
          </a:p>
          <a:p>
            <a:pPr algn="just"/>
            <a:r>
              <a:rPr lang="en-US" sz="3600" b="1" dirty="0" smtClean="0">
                <a:effectLst>
                  <a:outerShdw blurRad="38100" dist="38100" dir="2700000" algn="tl">
                    <a:srgbClr val="000000">
                      <a:alpha val="43137"/>
                    </a:srgbClr>
                  </a:outerShdw>
                </a:effectLst>
                <a:latin typeface="Arial Narrow" panose="020B0606020202030204" pitchFamily="34" charset="0"/>
              </a:rPr>
              <a:t>“Take </a:t>
            </a:r>
            <a:r>
              <a:rPr lang="en-US" sz="3600" b="1" dirty="0">
                <a:effectLst>
                  <a:outerShdw blurRad="38100" dist="38100" dir="2700000" algn="tl">
                    <a:srgbClr val="000000">
                      <a:alpha val="43137"/>
                    </a:srgbClr>
                  </a:outerShdw>
                </a:effectLst>
                <a:latin typeface="Arial Narrow" panose="020B0606020202030204" pitchFamily="34" charset="0"/>
              </a:rPr>
              <a:t>heed, brethren, lest there be in any of you an evil heart of unbelief, in departing from the living God. </a:t>
            </a:r>
            <a:r>
              <a:rPr lang="en-US" sz="3600" b="1" dirty="0" smtClean="0">
                <a:effectLst>
                  <a:outerShdw blurRad="38100" dist="38100" dir="2700000" algn="tl">
                    <a:srgbClr val="000000">
                      <a:alpha val="43137"/>
                    </a:srgbClr>
                  </a:outerShdw>
                </a:effectLst>
                <a:latin typeface="Arial Narrow" panose="020B0606020202030204" pitchFamily="34" charset="0"/>
              </a:rPr>
              <a:t>(13) </a:t>
            </a:r>
            <a:r>
              <a:rPr lang="en-US" sz="3600" b="1" dirty="0">
                <a:effectLst>
                  <a:outerShdw blurRad="38100" dist="38100" dir="2700000" algn="tl">
                    <a:srgbClr val="000000">
                      <a:alpha val="43137"/>
                    </a:srgbClr>
                  </a:outerShdw>
                </a:effectLst>
                <a:latin typeface="Arial Narrow" panose="020B0606020202030204" pitchFamily="34" charset="0"/>
              </a:rPr>
              <a:t>But exhort one another daily, while it is called To day; lest any of you be hardened through the deceitfulness of sin</a:t>
            </a:r>
            <a:r>
              <a:rPr lang="en-US" sz="3600" b="1" dirty="0" smtClean="0">
                <a:effectLst>
                  <a:outerShdw blurRad="38100" dist="38100" dir="2700000" algn="tl">
                    <a:srgbClr val="000000">
                      <a:alpha val="43137"/>
                    </a:srgbClr>
                  </a:outerShdw>
                </a:effectLst>
                <a:latin typeface="Arial Narrow" panose="020B0606020202030204" pitchFamily="34" charset="0"/>
              </a:rPr>
              <a:t>.”</a:t>
            </a:r>
            <a:endParaRPr lang="en-US" sz="2800" dirty="0">
              <a:solidFill>
                <a:srgbClr val="00206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5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369332"/>
          </a:xfrm>
          <a:prstGeom prst="rect">
            <a:avLst/>
          </a:prstGeom>
          <a:noFill/>
        </p:spPr>
        <p:txBody>
          <a:bodyPr wrap="square" rtlCol="0">
            <a:spAutoFit/>
          </a:bodyPr>
          <a:lstStyle/>
          <a:p>
            <a:endParaRPr lang="en-US" dirty="0"/>
          </a:p>
        </p:txBody>
      </p:sp>
      <p:sp>
        <p:nvSpPr>
          <p:cNvPr id="3" name="TextBox 2"/>
          <p:cNvSpPr txBox="1"/>
          <p:nvPr/>
        </p:nvSpPr>
        <p:spPr>
          <a:xfrm>
            <a:off x="152400" y="103257"/>
            <a:ext cx="8763000" cy="1015663"/>
          </a:xfrm>
          <a:prstGeom prst="rect">
            <a:avLst/>
          </a:prstGeom>
          <a:solidFill>
            <a:srgbClr val="FFFF00"/>
          </a:solidFill>
        </p:spPr>
        <p:txBody>
          <a:bodyPr wrap="square" rtlCol="0">
            <a:spAutoFit/>
          </a:bodyPr>
          <a:lstStyle/>
          <a:p>
            <a:pPr algn="ctr"/>
            <a:r>
              <a:rPr lang="en-US" sz="6000" b="1" dirty="0" smtClean="0">
                <a:solidFill>
                  <a:srgbClr val="002060"/>
                </a:solidFill>
                <a:latin typeface="Arial Narrow" panose="020B0606020202030204" pitchFamily="34" charset="0"/>
              </a:rPr>
              <a:t>“They Continued </a:t>
            </a:r>
            <a:r>
              <a:rPr lang="en-US" sz="6000" b="1" dirty="0" err="1" smtClean="0">
                <a:solidFill>
                  <a:srgbClr val="002060"/>
                </a:solidFill>
                <a:latin typeface="Arial Narrow" panose="020B0606020202030204" pitchFamily="34" charset="0"/>
              </a:rPr>
              <a:t>Stedfastly</a:t>
            </a:r>
            <a:r>
              <a:rPr lang="en-US" sz="6000" b="1" dirty="0" smtClean="0">
                <a:solidFill>
                  <a:srgbClr val="002060"/>
                </a:solidFill>
                <a:latin typeface="Arial Narrow" panose="020B0606020202030204" pitchFamily="34" charset="0"/>
              </a:rPr>
              <a:t>”</a:t>
            </a:r>
            <a:endParaRPr lang="en-US" sz="6600" b="1" dirty="0">
              <a:solidFill>
                <a:srgbClr val="002060"/>
              </a:solidFill>
              <a:latin typeface="Arial Narrow" panose="020B0606020202030204" pitchFamily="34" charset="0"/>
            </a:endParaRPr>
          </a:p>
        </p:txBody>
      </p:sp>
      <p:sp>
        <p:nvSpPr>
          <p:cNvPr id="4" name="TextBox 3"/>
          <p:cNvSpPr txBox="1"/>
          <p:nvPr/>
        </p:nvSpPr>
        <p:spPr>
          <a:xfrm>
            <a:off x="114300" y="1118920"/>
            <a:ext cx="8839200" cy="5739080"/>
          </a:xfrm>
          <a:prstGeom prst="rect">
            <a:avLst/>
          </a:prstGeom>
          <a:noFill/>
        </p:spPr>
        <p:txBody>
          <a:bodyPr wrap="square" rtlCol="0">
            <a:normAutofit lnSpcReduction="10000"/>
          </a:bodyPr>
          <a:lstStyle/>
          <a:p>
            <a:pPr algn="ctr"/>
            <a:r>
              <a:rPr lang="en-US" sz="66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2:44-46 </a:t>
            </a:r>
          </a:p>
          <a:p>
            <a:pPr algn="ctr"/>
            <a:r>
              <a:rPr lang="en-US" sz="5400" b="1" dirty="0" smtClean="0">
                <a:latin typeface="Arial Narrow" panose="020B0606020202030204" pitchFamily="34" charset="0"/>
              </a:rPr>
              <a:t>Brotherly Love</a:t>
            </a:r>
          </a:p>
          <a:p>
            <a:pPr algn="ctr"/>
            <a:r>
              <a:rPr lang="en-US" sz="5400" b="1" dirty="0" smtClean="0">
                <a:latin typeface="Arial Narrow" panose="020B0606020202030204" pitchFamily="34" charset="0"/>
              </a:rPr>
              <a:t>Daily Service</a:t>
            </a:r>
          </a:p>
          <a:p>
            <a:pPr algn="ctr"/>
            <a:r>
              <a:rPr lang="en-US" sz="5400" b="1" dirty="0" smtClean="0">
                <a:latin typeface="Arial Narrow" panose="020B0606020202030204" pitchFamily="34" charset="0"/>
              </a:rPr>
              <a:t>Purposeful Unity</a:t>
            </a:r>
          </a:p>
          <a:p>
            <a:pPr algn="ctr"/>
            <a:r>
              <a:rPr lang="en-US" sz="5400" b="1" dirty="0">
                <a:latin typeface="Arial Narrow" panose="020B0606020202030204" pitchFamily="34" charset="0"/>
              </a:rPr>
              <a:t>Joyful </a:t>
            </a:r>
            <a:r>
              <a:rPr lang="en-US" sz="5400" b="1" dirty="0" smtClean="0">
                <a:latin typeface="Arial Narrow" panose="020B0606020202030204" pitchFamily="34" charset="0"/>
              </a:rPr>
              <a:t>Simplicity</a:t>
            </a:r>
          </a:p>
          <a:p>
            <a:pPr algn="ctr"/>
            <a:r>
              <a:rPr lang="en-US" sz="5400" b="1" dirty="0" smtClean="0">
                <a:latin typeface="Arial Narrow" panose="020B0606020202030204" pitchFamily="34" charset="0"/>
              </a:rPr>
              <a:t>Praising God</a:t>
            </a:r>
            <a:endParaRPr lang="en-US" sz="5400" b="1" dirty="0">
              <a:latin typeface="Arial Narrow" panose="020B0606020202030204" pitchFamily="34" charset="0"/>
            </a:endParaRPr>
          </a:p>
          <a:p>
            <a:pPr algn="ctr"/>
            <a:r>
              <a:rPr lang="en-US" sz="5400" b="1" dirty="0" smtClean="0">
                <a:latin typeface="Arial Narrow" panose="020B0606020202030204" pitchFamily="34" charset="0"/>
              </a:rPr>
              <a:t>Pleasing People</a:t>
            </a:r>
          </a:p>
        </p:txBody>
      </p:sp>
    </p:spTree>
    <p:extLst>
      <p:ext uri="{BB962C8B-B14F-4D97-AF65-F5344CB8AC3E}">
        <p14:creationId xmlns:p14="http://schemas.microsoft.com/office/powerpoint/2010/main" val="15161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arn(inVertical)">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arn(inVertical)">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arn(inVertic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arn(inVertical)">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solidFill>
            <a:srgbClr val="FFFF00"/>
          </a:solidFill>
        </p:spPr>
        <p:txBody>
          <a:bodyPr/>
          <a:lstStyle/>
          <a:p>
            <a:pPr eaLnBrk="1" hangingPunct="1">
              <a:defRPr/>
            </a:pPr>
            <a:r>
              <a:rPr lang="en-US" sz="6000" dirty="0" smtClean="0">
                <a:solidFill>
                  <a:schemeClr val="bg1"/>
                </a:solidFill>
                <a:effectLst>
                  <a:outerShdw blurRad="38100" dist="38100" dir="2700000" algn="tl">
                    <a:srgbClr val="000000"/>
                  </a:outerShdw>
                </a:effectLst>
                <a:latin typeface="Arial Black" pitchFamily="34" charset="0"/>
              </a:rPr>
              <a:t>The Simple Plan</a:t>
            </a:r>
          </a:p>
        </p:txBody>
      </p:sp>
      <p:sp>
        <p:nvSpPr>
          <p:cNvPr id="87043" name="Rectangle 3"/>
          <p:cNvSpPr>
            <a:spLocks noGrp="1" noChangeArrowheads="1"/>
          </p:cNvSpPr>
          <p:nvPr>
            <p:ph type="body" sz="half" idx="1"/>
          </p:nvPr>
        </p:nvSpPr>
        <p:spPr>
          <a:xfrm>
            <a:off x="228600" y="1600200"/>
            <a:ext cx="8763000" cy="4525963"/>
          </a:xfrm>
        </p:spPr>
        <p:txBody>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Mk.16:16; Acts 22:16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t>
            </a:r>
            <a:r>
              <a:rPr lang="en-US" dirty="0" smtClean="0">
                <a:solidFill>
                  <a:srgbClr val="FFFF00"/>
                </a:solidFill>
                <a:effectLst>
                  <a:outerShdw blurRad="38100" dist="38100" dir="2700000" algn="tl">
                    <a:srgbClr val="000000">
                      <a:alpha val="43137"/>
                    </a:srgbClr>
                  </a:outerShdw>
                </a:effectLst>
                <a:latin typeface="Arial Black" pitchFamily="34" charset="0"/>
              </a:rPr>
              <a:t>Acts 2:41,47</a:t>
            </a:r>
            <a:r>
              <a:rPr lang="en-US" dirty="0" smtClean="0">
                <a:effectLst>
                  <a:outerShdw blurRad="38100" dist="38100" dir="2700000" algn="tl">
                    <a:srgbClr val="000000">
                      <a:alpha val="43137"/>
                    </a:srgbClr>
                  </a:outerShdw>
                </a:effectLst>
                <a:latin typeface="Arial Black" pitchFamily="34" charset="0"/>
              </a:rPr>
              <a:t>)</a:t>
            </a: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dissolve">
                                      <p:cBhvr>
                                        <p:cTn id="7" dur="500"/>
                                        <p:tgtEl>
                                          <p:spTgt spid="870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dissolve">
                                      <p:cBhvr>
                                        <p:cTn id="12" dur="500"/>
                                        <p:tgtEl>
                                          <p:spTgt spid="870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043">
                                            <p:txEl>
                                              <p:pRg st="1" end="1"/>
                                            </p:txEl>
                                          </p:spTgt>
                                        </p:tgtEl>
                                        <p:attrNameLst>
                                          <p:attrName>style.visibility</p:attrName>
                                        </p:attrNameLst>
                                      </p:cBhvr>
                                      <p:to>
                                        <p:strVal val="visible"/>
                                      </p:to>
                                    </p:set>
                                    <p:animEffect transition="in" filter="dissolve">
                                      <p:cBhvr>
                                        <p:cTn id="17" dur="500"/>
                                        <p:tgtEl>
                                          <p:spTgt spid="870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043">
                                            <p:txEl>
                                              <p:pRg st="2" end="2"/>
                                            </p:txEl>
                                          </p:spTgt>
                                        </p:tgtEl>
                                        <p:attrNameLst>
                                          <p:attrName>style.visibility</p:attrName>
                                        </p:attrNameLst>
                                      </p:cBhvr>
                                      <p:to>
                                        <p:strVal val="visible"/>
                                      </p:to>
                                    </p:set>
                                    <p:animEffect transition="in" filter="dissolve">
                                      <p:cBhvr>
                                        <p:cTn id="22" dur="500"/>
                                        <p:tgtEl>
                                          <p:spTgt spid="870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7043">
                                            <p:txEl>
                                              <p:pRg st="3" end="3"/>
                                            </p:txEl>
                                          </p:spTgt>
                                        </p:tgtEl>
                                        <p:attrNameLst>
                                          <p:attrName>style.visibility</p:attrName>
                                        </p:attrNameLst>
                                      </p:cBhvr>
                                      <p:to>
                                        <p:strVal val="visible"/>
                                      </p:to>
                                    </p:set>
                                    <p:animEffect transition="in" filter="dissolve">
                                      <p:cBhvr>
                                        <p:cTn id="27" dur="500"/>
                                        <p:tgtEl>
                                          <p:spTgt spid="870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7043">
                                            <p:txEl>
                                              <p:pRg st="4" end="4"/>
                                            </p:txEl>
                                          </p:spTgt>
                                        </p:tgtEl>
                                        <p:attrNameLst>
                                          <p:attrName>style.visibility</p:attrName>
                                        </p:attrNameLst>
                                      </p:cBhvr>
                                      <p:to>
                                        <p:strVal val="visible"/>
                                      </p:to>
                                    </p:set>
                                    <p:animEffect transition="in" filter="dissolve">
                                      <p:cBhvr>
                                        <p:cTn id="32" dur="500"/>
                                        <p:tgtEl>
                                          <p:spTgt spid="870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7043">
                                            <p:txEl>
                                              <p:pRg st="5" end="5"/>
                                            </p:txEl>
                                          </p:spTgt>
                                        </p:tgtEl>
                                        <p:attrNameLst>
                                          <p:attrName>style.visibility</p:attrName>
                                        </p:attrNameLst>
                                      </p:cBhvr>
                                      <p:to>
                                        <p:strVal val="visible"/>
                                      </p:to>
                                    </p:set>
                                    <p:animEffect transition="in" filter="dissolve">
                                      <p:cBhvr>
                                        <p:cTn id="37" dur="500"/>
                                        <p:tgtEl>
                                          <p:spTgt spid="87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P spid="8704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600200"/>
            <a:ext cx="8763000" cy="4525963"/>
          </a:xfrm>
        </p:spPr>
        <p:txBody>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Mk.16:16; Acts 22:16</a:t>
            </a:r>
          </a:p>
          <a:p>
            <a:pPr algn="ctr">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t>
            </a:r>
            <a:r>
              <a:rPr lang="en-US" dirty="0" smtClean="0">
                <a:solidFill>
                  <a:srgbClr val="FFFF00"/>
                </a:solidFill>
                <a:effectLst>
                  <a:outerShdw blurRad="38100" dist="38100" dir="2700000" algn="tl">
                    <a:srgbClr val="000000">
                      <a:alpha val="43137"/>
                    </a:srgbClr>
                  </a:outerShdw>
                </a:effectLst>
                <a:latin typeface="Arial Black" pitchFamily="34" charset="0"/>
              </a:rPr>
              <a:t>Acts 2:41,47</a:t>
            </a:r>
            <a:r>
              <a:rPr lang="en-US" dirty="0" smtClean="0">
                <a:effectLst>
                  <a:outerShdw blurRad="38100" dist="38100" dir="2700000" algn="tl">
                    <a:srgbClr val="000000">
                      <a:alpha val="43137"/>
                    </a:srgbClr>
                  </a:outerShdw>
                </a:effectLst>
                <a:latin typeface="Arial Black" pitchFamily="34" charset="0"/>
              </a:rPr>
              <a:t>)</a:t>
            </a: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pic>
        <p:nvPicPr>
          <p:cNvPr id="35843" name="Picture 4" descr="bd06662_"/>
          <p:cNvPicPr>
            <a:picLocks noGrp="1" noChangeAspect="1" noChangeArrowheads="1"/>
          </p:cNvPicPr>
          <p:nvPr>
            <p:ph sz="quarter" idx="2"/>
          </p:nvPr>
        </p:nvPicPr>
        <p:blipFill>
          <a:blip r:embed="rId3" cstate="print"/>
          <a:srcRect/>
          <a:stretch>
            <a:fillRect/>
          </a:stretch>
        </p:blipFill>
        <p:spPr>
          <a:xfrm>
            <a:off x="2590800" y="5029200"/>
            <a:ext cx="1793875" cy="1587500"/>
          </a:xfrm>
          <a:noFill/>
        </p:spPr>
      </p:pic>
      <p:sp>
        <p:nvSpPr>
          <p:cNvPr id="35844" name="Line 5"/>
          <p:cNvSpPr>
            <a:spLocks noChangeShapeType="1"/>
          </p:cNvSpPr>
          <p:nvPr/>
        </p:nvSpPr>
        <p:spPr bwMode="auto">
          <a:xfrm flipH="1">
            <a:off x="4267200" y="4953000"/>
            <a:ext cx="3505200" cy="914400"/>
          </a:xfrm>
          <a:prstGeom prst="line">
            <a:avLst/>
          </a:prstGeom>
          <a:noFill/>
          <a:ln w="76200">
            <a:solidFill>
              <a:srgbClr val="FF3300"/>
            </a:solidFill>
            <a:miter lim="800000"/>
            <a:headEnd/>
            <a:tailEnd type="triangle" w="med" len="med"/>
          </a:ln>
        </p:spPr>
        <p:txBody>
          <a:bodyPr wrap="none"/>
          <a:lstStyle/>
          <a:p>
            <a:endParaRPr lang="en-US"/>
          </a:p>
        </p:txBody>
      </p:sp>
      <p:sp>
        <p:nvSpPr>
          <p:cNvPr id="88071" name="Rectangle 7"/>
          <p:cNvSpPr>
            <a:spLocks noGrp="1" noChangeArrowheads="1"/>
          </p:cNvSpPr>
          <p:nvPr>
            <p:ph type="title"/>
          </p:nvPr>
        </p:nvSpPr>
        <p:spPr>
          <a:xfrm>
            <a:off x="381000" y="228600"/>
            <a:ext cx="8229600" cy="1143000"/>
          </a:xfrm>
          <a:solidFill>
            <a:srgbClr val="FFFF00"/>
          </a:solidFill>
        </p:spPr>
        <p:txBody>
          <a:bodyPr/>
          <a:lstStyle/>
          <a:p>
            <a:pPr eaLnBrk="1" hangingPunct="1">
              <a:defRPr/>
            </a:pPr>
            <a:r>
              <a:rPr lang="en-US" sz="6000" dirty="0" smtClean="0">
                <a:solidFill>
                  <a:schemeClr val="bg1"/>
                </a:solidFill>
                <a:effectLst>
                  <a:outerShdw blurRad="38100" dist="38100" dir="2700000" algn="tl">
                    <a:srgbClr val="000000">
                      <a:alpha val="43137"/>
                    </a:srgbClr>
                  </a:outerShdw>
                </a:effectLst>
                <a:latin typeface="Arial Black" pitchFamily="34" charset="0"/>
              </a:rPr>
              <a:t>The Simple Plan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944562"/>
          </a:xfrm>
          <a:solidFill>
            <a:srgbClr val="FFFF00"/>
          </a:solidFill>
        </p:spPr>
        <p:txBody>
          <a:bodyPr>
            <a:normAutofit/>
          </a:bodyPr>
          <a:lstStyle/>
          <a:p>
            <a:pPr eaLnBrk="1" hangingPunct="1">
              <a:lnSpc>
                <a:spcPct val="80000"/>
              </a:lnSpc>
              <a:defRPr/>
            </a:pPr>
            <a:r>
              <a:rPr lang="en-US" sz="6000" b="1" dirty="0" smtClean="0">
                <a:solidFill>
                  <a:schemeClr val="bg1"/>
                </a:solidFill>
                <a:effectLst>
                  <a:outerShdw blurRad="38100" dist="38100" dir="2700000" algn="tl">
                    <a:srgbClr val="000000">
                      <a:alpha val="43137"/>
                    </a:srgbClr>
                  </a:outerShdw>
                </a:effectLst>
                <a:latin typeface="Arial Black" pitchFamily="34" charset="0"/>
              </a:rPr>
              <a:t>Are You Wayward?</a:t>
            </a:r>
          </a:p>
        </p:txBody>
      </p:sp>
      <p:sp>
        <p:nvSpPr>
          <p:cNvPr id="89091" name="Rectangle 3"/>
          <p:cNvSpPr>
            <a:spLocks noGrp="1" noChangeArrowheads="1"/>
          </p:cNvSpPr>
          <p:nvPr>
            <p:ph type="body" idx="1"/>
          </p:nvPr>
        </p:nvSpPr>
        <p:spPr>
          <a:xfrm>
            <a:off x="0" y="1143000"/>
            <a:ext cx="8839200" cy="5486400"/>
          </a:xfrm>
        </p:spPr>
        <p:txBody>
          <a:bodyPr wrap="square" lIns="0" tIns="0" rIns="0" bIns="0" anchor="t">
            <a:normAutofit lnSpcReduction="10000"/>
          </a:bodyPr>
          <a:lstStyle/>
          <a:p>
            <a:pPr algn="just" eaLnBrk="1" hangingPunct="1">
              <a:lnSpc>
                <a:spcPct val="80000"/>
              </a:lnSpc>
              <a:buFontTx/>
              <a:buNone/>
              <a:defRPr/>
            </a:pPr>
            <a:r>
              <a:rPr lang="en-US" dirty="0" smtClean="0">
                <a:latin typeface="Arial Black" pitchFamily="34" charset="0"/>
              </a:rPr>
              <a:t> </a:t>
            </a:r>
            <a:r>
              <a:rPr lang="en-US" dirty="0" smtClean="0">
                <a:effectLst>
                  <a:outerShdw blurRad="38100" dist="38100" dir="2700000" algn="tl">
                    <a:srgbClr val="000000">
                      <a:alpha val="43137"/>
                    </a:srgbClr>
                  </a:outerShdw>
                </a:effectLst>
                <a:latin typeface="Arial Black" pitchFamily="34" charset="0"/>
              </a:rPr>
              <a:t>  </a:t>
            </a:r>
          </a:p>
          <a:p>
            <a:pPr algn="just" eaLnBrk="1" hangingPunct="1">
              <a:lnSpc>
                <a:spcPct val="80000"/>
              </a:lnSpc>
              <a:buFontTx/>
              <a:buNone/>
              <a:defRPr/>
            </a:pPr>
            <a:r>
              <a:rPr lang="en-US" sz="37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39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Repent therefore of this thy wickedness, and pray God, if perhaps the thought of </a:t>
            </a:r>
            <a:r>
              <a:rPr lang="en-US" sz="3900" dirty="0" err="1"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thine</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heart may be forgiven thee.</a:t>
            </a:r>
            <a:r>
              <a:rPr lang="en-US" sz="39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endPar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algn="just" eaLnBrk="1" hangingPunct="1">
              <a:lnSpc>
                <a:spcPct val="80000"/>
              </a:lnSpc>
              <a:buFontTx/>
              <a:buNone/>
              <a:defRPr/>
            </a:pP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4000"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Acts 8:22</a:t>
            </a:r>
          </a:p>
          <a:p>
            <a:pPr algn="just" eaLnBrk="1" hangingPunct="1">
              <a:lnSpc>
                <a:spcPct val="80000"/>
              </a:lnSpc>
              <a:buFontTx/>
              <a:buNone/>
              <a:defRPr/>
            </a:pP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39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Confess </a:t>
            </a:r>
            <a:r>
              <a:rPr lang="en-US" sz="3900" i="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your</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faults one to another, and pray one for</a:t>
            </a: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another, that ye may be healed. The effectual fervent prayer of a righteous man </a:t>
            </a:r>
            <a:r>
              <a:rPr lang="en-US" sz="3700" dirty="0" err="1"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availeth</a:t>
            </a: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much.</a:t>
            </a:r>
            <a:r>
              <a:rPr lang="en-US" sz="37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endPar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algn="just" eaLnBrk="1" hangingPunct="1">
              <a:lnSpc>
                <a:spcPct val="80000"/>
              </a:lnSpc>
              <a:buFontTx/>
              <a:buNone/>
              <a:defRPr/>
            </a:pP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4000"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James 5:16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dissolve">
                                      <p:cBhvr>
                                        <p:cTn id="12" dur="500"/>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dissolve">
                                      <p:cBhvr>
                                        <p:cTn id="17" dur="500"/>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dissolve">
                                      <p:cBhvr>
                                        <p:cTn id="22" dur="500"/>
                                        <p:tgtEl>
                                          <p:spTgt spid="89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3" end="3"/>
                                            </p:txEl>
                                          </p:spTgt>
                                        </p:tgtEl>
                                        <p:attrNameLst>
                                          <p:attrName>style.visibility</p:attrName>
                                        </p:attrNameLst>
                                      </p:cBhvr>
                                      <p:to>
                                        <p:strVal val="visible"/>
                                      </p:to>
                                    </p:set>
                                    <p:animEffect transition="in" filter="dissolve">
                                      <p:cBhvr>
                                        <p:cTn id="27" dur="500"/>
                                        <p:tgtEl>
                                          <p:spTgt spid="890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4" end="4"/>
                                            </p:txEl>
                                          </p:spTgt>
                                        </p:tgtEl>
                                        <p:attrNameLst>
                                          <p:attrName>style.visibility</p:attrName>
                                        </p:attrNameLst>
                                      </p:cBhvr>
                                      <p:to>
                                        <p:strVal val="visible"/>
                                      </p:to>
                                    </p:set>
                                    <p:animEffect transition="in" filter="dissolve">
                                      <p:cBhvr>
                                        <p:cTn id="32" dur="5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nimBg="1"/>
      <p:bldP spid="890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a:solidFill>
            <a:srgbClr val="FFFF00"/>
          </a:solidFill>
        </p:spPr>
        <p:txBody>
          <a:bodyPr>
            <a:noAutofit/>
          </a:bodyPr>
          <a:lstStyle/>
          <a:p>
            <a:r>
              <a:rPr lang="en-US" sz="7200" b="1" dirty="0" smtClean="0">
                <a:solidFill>
                  <a:schemeClr val="bg2"/>
                </a:solidFill>
                <a:latin typeface="Arial Narrow" panose="020B0606020202030204" pitchFamily="34" charset="0"/>
              </a:rPr>
              <a:t>Acts 2:42-47</a:t>
            </a:r>
            <a:endParaRPr lang="en-US" sz="7200" b="1" dirty="0">
              <a:solidFill>
                <a:schemeClr val="bg2"/>
              </a:solidFill>
              <a:latin typeface="Arial Narrow" panose="020B0606020202030204" pitchFamily="34" charset="0"/>
            </a:endParaRPr>
          </a:p>
        </p:txBody>
      </p:sp>
      <p:sp>
        <p:nvSpPr>
          <p:cNvPr id="3" name="Content Placeholder 2"/>
          <p:cNvSpPr>
            <a:spLocks noGrp="1"/>
          </p:cNvSpPr>
          <p:nvPr>
            <p:ph idx="1"/>
          </p:nvPr>
        </p:nvSpPr>
        <p:spPr>
          <a:xfrm>
            <a:off x="228600" y="1066800"/>
            <a:ext cx="8534400" cy="5257800"/>
          </a:xfrm>
        </p:spPr>
        <p:txBody>
          <a:bodyPr>
            <a:noAutofit/>
          </a:bodyPr>
          <a:lstStyle/>
          <a:p>
            <a:pPr marL="0" indent="0" algn="just">
              <a:buNone/>
            </a:pPr>
            <a:r>
              <a:rPr lang="en-US" sz="4400" b="1" dirty="0" smtClean="0">
                <a:effectLst>
                  <a:outerShdw blurRad="38100" dist="38100" dir="2700000" algn="tl">
                    <a:srgbClr val="000000">
                      <a:alpha val="43137"/>
                    </a:srgbClr>
                  </a:outerShdw>
                </a:effectLst>
                <a:latin typeface="Arial Narrow" panose="020B0606020202030204" pitchFamily="34" charset="0"/>
              </a:rPr>
              <a:t>“</a:t>
            </a:r>
            <a:r>
              <a:rPr lang="en-US" sz="4400" b="1" dirty="0">
                <a:effectLst>
                  <a:outerShdw blurRad="38100" dist="38100" dir="2700000" algn="tl">
                    <a:srgbClr val="000000">
                      <a:alpha val="43137"/>
                    </a:srgbClr>
                  </a:outerShdw>
                </a:effectLst>
                <a:latin typeface="Arial Narrow" panose="020B0606020202030204" pitchFamily="34" charset="0"/>
              </a:rPr>
              <a:t>And they continued </a:t>
            </a:r>
            <a:r>
              <a:rPr lang="en-US" sz="4400" b="1" dirty="0" err="1">
                <a:effectLst>
                  <a:outerShdw blurRad="38100" dist="38100" dir="2700000" algn="tl">
                    <a:srgbClr val="000000">
                      <a:alpha val="43137"/>
                    </a:srgbClr>
                  </a:outerShdw>
                </a:effectLst>
                <a:latin typeface="Arial Narrow" panose="020B0606020202030204" pitchFamily="34" charset="0"/>
              </a:rPr>
              <a:t>stedfastly</a:t>
            </a:r>
            <a:r>
              <a:rPr lang="en-US" sz="4400" b="1" dirty="0">
                <a:effectLst>
                  <a:outerShdw blurRad="38100" dist="38100" dir="2700000" algn="tl">
                    <a:srgbClr val="000000">
                      <a:alpha val="43137"/>
                    </a:srgbClr>
                  </a:outerShdw>
                </a:effectLst>
                <a:latin typeface="Arial Narrow" panose="020B0606020202030204" pitchFamily="34" charset="0"/>
              </a:rPr>
              <a:t> in the apostles'. </a:t>
            </a:r>
            <a:r>
              <a:rPr lang="en-US" sz="4400" b="1" dirty="0" smtClean="0">
                <a:effectLst>
                  <a:outerShdw blurRad="38100" dist="38100" dir="2700000" algn="tl">
                    <a:srgbClr val="000000">
                      <a:alpha val="43137"/>
                    </a:srgbClr>
                  </a:outerShdw>
                </a:effectLst>
                <a:latin typeface="Arial Narrow" panose="020B0606020202030204" pitchFamily="34" charset="0"/>
              </a:rPr>
              <a:t>doctrine </a:t>
            </a:r>
            <a:r>
              <a:rPr lang="en-US" sz="4400" b="1" dirty="0">
                <a:effectLst>
                  <a:outerShdw blurRad="38100" dist="38100" dir="2700000" algn="tl">
                    <a:srgbClr val="000000">
                      <a:alpha val="43137"/>
                    </a:srgbClr>
                  </a:outerShdw>
                </a:effectLst>
                <a:latin typeface="Arial Narrow" panose="020B0606020202030204" pitchFamily="34" charset="0"/>
              </a:rPr>
              <a:t>and fellowship, and in breaking of bread, and in </a:t>
            </a:r>
            <a:r>
              <a:rPr lang="en-US" sz="4400" b="1" dirty="0" smtClean="0">
                <a:effectLst>
                  <a:outerShdw blurRad="38100" dist="38100" dir="2700000" algn="tl">
                    <a:srgbClr val="000000">
                      <a:alpha val="43137"/>
                    </a:srgbClr>
                  </a:outerShdw>
                </a:effectLst>
                <a:latin typeface="Arial Narrow" panose="020B0606020202030204" pitchFamily="34" charset="0"/>
              </a:rPr>
              <a:t>prayers (43) </a:t>
            </a:r>
            <a:r>
              <a:rPr lang="en-US" sz="4400" b="1" dirty="0">
                <a:effectLst>
                  <a:outerShdw blurRad="38100" dist="38100" dir="2700000" algn="tl">
                    <a:srgbClr val="000000">
                      <a:alpha val="43137"/>
                    </a:srgbClr>
                  </a:outerShdw>
                </a:effectLst>
                <a:latin typeface="Arial Narrow" panose="020B0606020202030204" pitchFamily="34" charset="0"/>
              </a:rPr>
              <a:t>And fear came upon every soul: and many wonders and signs were done by the apostles. </a:t>
            </a:r>
            <a:r>
              <a:rPr lang="en-US" sz="4400" b="1" dirty="0" smtClean="0">
                <a:effectLst>
                  <a:outerShdw blurRad="38100" dist="38100" dir="2700000" algn="tl">
                    <a:srgbClr val="000000">
                      <a:alpha val="43137"/>
                    </a:srgbClr>
                  </a:outerShdw>
                </a:effectLst>
                <a:latin typeface="Arial Narrow" panose="020B0606020202030204" pitchFamily="34" charset="0"/>
              </a:rPr>
              <a:t>  (44) </a:t>
            </a:r>
            <a:r>
              <a:rPr lang="en-US" sz="4400" b="1" dirty="0">
                <a:effectLst>
                  <a:outerShdw blurRad="38100" dist="38100" dir="2700000" algn="tl">
                    <a:srgbClr val="000000">
                      <a:alpha val="43137"/>
                    </a:srgbClr>
                  </a:outerShdw>
                </a:effectLst>
                <a:latin typeface="Arial Narrow" panose="020B0606020202030204" pitchFamily="34" charset="0"/>
              </a:rPr>
              <a:t>And all that believed were </a:t>
            </a:r>
            <a:r>
              <a:rPr lang="en-US" sz="4300" b="1" dirty="0">
                <a:effectLst>
                  <a:outerShdw blurRad="38100" dist="38100" dir="2700000" algn="tl">
                    <a:srgbClr val="000000">
                      <a:alpha val="43137"/>
                    </a:srgbClr>
                  </a:outerShdw>
                </a:effectLst>
                <a:latin typeface="Arial Narrow" panose="020B0606020202030204" pitchFamily="34" charset="0"/>
              </a:rPr>
              <a:t>together, and had all things common</a:t>
            </a:r>
            <a:r>
              <a:rPr lang="en-US" sz="4300" b="1" dirty="0" smtClean="0">
                <a:effectLst>
                  <a:outerShdw blurRad="38100" dist="38100" dir="2700000" algn="tl">
                    <a:srgbClr val="000000">
                      <a:alpha val="43137"/>
                    </a:srgbClr>
                  </a:outerShdw>
                </a:effectLst>
                <a:latin typeface="Arial Narrow" panose="020B0606020202030204" pitchFamily="34" charset="0"/>
              </a:rPr>
              <a:t>;” </a:t>
            </a:r>
            <a:endParaRPr lang="en-US" sz="43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1"/>
            <a:ext cx="8534400" cy="6629399"/>
          </a:xfrm>
          <a:prstGeom prst="rect">
            <a:avLst/>
          </a:prstGeom>
          <a:noFill/>
        </p:spPr>
        <p:txBody>
          <a:bodyPr wrap="square" rtlCol="0">
            <a:noAutofit/>
          </a:bodyPr>
          <a:lstStyle/>
          <a:p>
            <a:pPr algn="just"/>
            <a:r>
              <a:rPr lang="en-US" sz="4100" b="1" dirty="0">
                <a:effectLst>
                  <a:outerShdw blurRad="38100" dist="38100" dir="2700000" algn="tl">
                    <a:srgbClr val="000000">
                      <a:alpha val="43137"/>
                    </a:srgbClr>
                  </a:outerShdw>
                </a:effectLst>
                <a:latin typeface="Arial Narrow" panose="020B0606020202030204" pitchFamily="34" charset="0"/>
              </a:rPr>
              <a:t>(45) And sold their possessions and goods, and parted them to all </a:t>
            </a:r>
            <a:r>
              <a:rPr lang="en-US" sz="4100" b="1" i="1" dirty="0">
                <a:effectLst>
                  <a:outerShdw blurRad="38100" dist="38100" dir="2700000" algn="tl">
                    <a:srgbClr val="000000">
                      <a:alpha val="43137"/>
                    </a:srgbClr>
                  </a:outerShdw>
                </a:effectLst>
                <a:latin typeface="Arial Narrow" panose="020B0606020202030204" pitchFamily="34" charset="0"/>
              </a:rPr>
              <a:t>men,</a:t>
            </a:r>
            <a:r>
              <a:rPr lang="en-US" sz="4100" b="1" dirty="0">
                <a:effectLst>
                  <a:outerShdw blurRad="38100" dist="38100" dir="2700000" algn="tl">
                    <a:srgbClr val="000000">
                      <a:alpha val="43137"/>
                    </a:srgbClr>
                  </a:outerShdw>
                </a:effectLst>
                <a:latin typeface="Arial Narrow" panose="020B0606020202030204" pitchFamily="34" charset="0"/>
              </a:rPr>
              <a:t> as every man had need. (46) And they, continuing daily with one accord in the temple, and breaking bread from house to house, did eat their meat with gladness and singleness of heart, </a:t>
            </a:r>
            <a:r>
              <a:rPr lang="en-US" sz="4100" b="1" dirty="0" smtClean="0">
                <a:effectLst>
                  <a:outerShdw blurRad="38100" dist="38100" dir="2700000" algn="tl">
                    <a:srgbClr val="000000">
                      <a:alpha val="43137"/>
                    </a:srgbClr>
                  </a:outerShdw>
                </a:effectLst>
                <a:latin typeface="Arial Narrow" panose="020B0606020202030204" pitchFamily="34" charset="0"/>
              </a:rPr>
              <a:t>      (</a:t>
            </a:r>
            <a:r>
              <a:rPr lang="en-US" sz="4100" b="1" dirty="0">
                <a:effectLst>
                  <a:outerShdw blurRad="38100" dist="38100" dir="2700000" algn="tl">
                    <a:srgbClr val="000000">
                      <a:alpha val="43137"/>
                    </a:srgbClr>
                  </a:outerShdw>
                </a:effectLst>
                <a:latin typeface="Arial Narrow" panose="020B0606020202030204" pitchFamily="34" charset="0"/>
              </a:rPr>
              <a:t>47) Praising God, and having </a:t>
            </a:r>
            <a:r>
              <a:rPr lang="en-US" sz="4100" b="1" dirty="0" err="1">
                <a:effectLst>
                  <a:outerShdw blurRad="38100" dist="38100" dir="2700000" algn="tl">
                    <a:srgbClr val="000000">
                      <a:alpha val="43137"/>
                    </a:srgbClr>
                  </a:outerShdw>
                </a:effectLst>
                <a:latin typeface="Arial Narrow" panose="020B0606020202030204" pitchFamily="34" charset="0"/>
              </a:rPr>
              <a:t>favour</a:t>
            </a:r>
            <a:r>
              <a:rPr lang="en-US" sz="4100" b="1" dirty="0">
                <a:effectLst>
                  <a:outerShdw blurRad="38100" dist="38100" dir="2700000" algn="tl">
                    <a:srgbClr val="000000">
                      <a:alpha val="43137"/>
                    </a:srgbClr>
                  </a:outerShdw>
                </a:effectLst>
                <a:latin typeface="Arial Narrow" panose="020B0606020202030204" pitchFamily="34" charset="0"/>
              </a:rPr>
              <a:t> </a:t>
            </a:r>
            <a:r>
              <a:rPr lang="en-US" sz="3900" b="1" dirty="0">
                <a:effectLst>
                  <a:outerShdw blurRad="38100" dist="38100" dir="2700000" algn="tl">
                    <a:srgbClr val="000000">
                      <a:alpha val="43137"/>
                    </a:srgbClr>
                  </a:outerShdw>
                </a:effectLst>
                <a:latin typeface="Arial Narrow" panose="020B0606020202030204" pitchFamily="34" charset="0"/>
              </a:rPr>
              <a:t>with all the people. And the Lord added to the church daily such as should be saved.”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369332"/>
          </a:xfrm>
          <a:prstGeom prst="rect">
            <a:avLst/>
          </a:prstGeom>
          <a:noFill/>
        </p:spPr>
        <p:txBody>
          <a:bodyPr wrap="square" rtlCol="0">
            <a:spAutoFit/>
          </a:bodyPr>
          <a:lstStyle/>
          <a:p>
            <a:endParaRPr lang="en-US" dirty="0"/>
          </a:p>
        </p:txBody>
      </p:sp>
      <p:sp>
        <p:nvSpPr>
          <p:cNvPr id="3" name="TextBox 2"/>
          <p:cNvSpPr txBox="1"/>
          <p:nvPr/>
        </p:nvSpPr>
        <p:spPr>
          <a:xfrm>
            <a:off x="361950" y="180201"/>
            <a:ext cx="8153400" cy="923330"/>
          </a:xfrm>
          <a:prstGeom prst="rect">
            <a:avLst/>
          </a:prstGeom>
          <a:solidFill>
            <a:srgbClr val="FFFF00"/>
          </a:solidFill>
        </p:spPr>
        <p:txBody>
          <a:bodyPr wrap="square" rtlCol="0">
            <a:spAutoFit/>
          </a:bodyPr>
          <a:lstStyle/>
          <a:p>
            <a:pPr algn="ctr"/>
            <a:r>
              <a:rPr lang="en-US" sz="5400" b="1" dirty="0" smtClean="0">
                <a:solidFill>
                  <a:srgbClr val="002060"/>
                </a:solidFill>
                <a:latin typeface="Arial Narrow" panose="020B0606020202030204" pitchFamily="34" charset="0"/>
              </a:rPr>
              <a:t>The Way It Was!</a:t>
            </a:r>
            <a:endParaRPr lang="en-US" sz="6000" b="1" dirty="0">
              <a:solidFill>
                <a:srgbClr val="002060"/>
              </a:solidFill>
              <a:latin typeface="Arial Narrow" panose="020B0606020202030204" pitchFamily="34" charset="0"/>
            </a:endParaRPr>
          </a:p>
        </p:txBody>
      </p:sp>
      <p:sp>
        <p:nvSpPr>
          <p:cNvPr id="4" name="TextBox 3"/>
          <p:cNvSpPr txBox="1"/>
          <p:nvPr/>
        </p:nvSpPr>
        <p:spPr>
          <a:xfrm>
            <a:off x="114300" y="1151930"/>
            <a:ext cx="8648700" cy="5386090"/>
          </a:xfrm>
          <a:prstGeom prst="rect">
            <a:avLst/>
          </a:prstGeom>
          <a:noFill/>
        </p:spPr>
        <p:txBody>
          <a:bodyPr wrap="square" rtlCol="0">
            <a:spAutoFit/>
          </a:bodyPr>
          <a:lstStyle/>
          <a:p>
            <a:pPr algn="ctr"/>
            <a:r>
              <a:rPr lang="en-US" sz="4300" b="1" dirty="0" smtClean="0">
                <a:effectLst>
                  <a:outerShdw blurRad="38100" dist="38100" dir="2700000" algn="tl">
                    <a:srgbClr val="000000">
                      <a:alpha val="43137"/>
                    </a:srgbClr>
                  </a:outerShdw>
                </a:effectLst>
                <a:latin typeface="Arial Narrow" panose="020B0606020202030204" pitchFamily="34" charset="0"/>
              </a:rPr>
              <a:t>“I will build my church” </a:t>
            </a:r>
            <a:r>
              <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rPr>
              <a:t>Matt.16:18</a:t>
            </a:r>
          </a:p>
          <a:p>
            <a:pPr algn="ctr"/>
            <a:r>
              <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rPr>
              <a:t>Luke 24:46-49</a:t>
            </a:r>
          </a:p>
          <a:p>
            <a:pPr algn="ctr"/>
            <a:r>
              <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1:8</a:t>
            </a:r>
          </a:p>
          <a:p>
            <a:pPr algn="ctr"/>
            <a:r>
              <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2:1ff</a:t>
            </a:r>
          </a:p>
          <a:p>
            <a:pPr algn="ctr"/>
            <a:r>
              <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2:41 </a:t>
            </a:r>
            <a:r>
              <a:rPr lang="en-US" sz="4300" b="1" dirty="0" smtClean="0">
                <a:effectLst>
                  <a:outerShdw blurRad="38100" dist="38100" dir="2700000" algn="tl">
                    <a:srgbClr val="000000">
                      <a:alpha val="43137"/>
                    </a:srgbClr>
                  </a:outerShdw>
                </a:effectLst>
                <a:latin typeface="Arial Narrow" panose="020B0606020202030204" pitchFamily="34" charset="0"/>
              </a:rPr>
              <a:t>“Then they that gladly received </a:t>
            </a:r>
            <a:r>
              <a:rPr lang="en-US" sz="4300" b="1" dirty="0" smtClean="0">
                <a:latin typeface="Arial Narrow" panose="020B0606020202030204" pitchFamily="34" charset="0"/>
              </a:rPr>
              <a:t>his </a:t>
            </a:r>
            <a:r>
              <a:rPr lang="en-US" sz="4300" b="1" dirty="0">
                <a:latin typeface="Arial Narrow" panose="020B0606020202030204" pitchFamily="34" charset="0"/>
              </a:rPr>
              <a:t>word were baptized: and the same day there were added </a:t>
            </a:r>
            <a:r>
              <a:rPr lang="en-US" sz="4300" b="1" i="1" dirty="0">
                <a:latin typeface="Arial Narrow" panose="020B0606020202030204" pitchFamily="34" charset="0"/>
              </a:rPr>
              <a:t>unto them</a:t>
            </a:r>
            <a:r>
              <a:rPr lang="en-US" sz="4300" b="1" dirty="0">
                <a:latin typeface="Arial Narrow" panose="020B0606020202030204" pitchFamily="34" charset="0"/>
              </a:rPr>
              <a:t> about three thousand souls</a:t>
            </a:r>
            <a:r>
              <a:rPr lang="en-US" sz="4300" b="1" dirty="0" smtClean="0">
                <a:latin typeface="Arial Narrow" panose="020B0606020202030204" pitchFamily="34" charset="0"/>
              </a:rPr>
              <a:t>.”</a:t>
            </a:r>
            <a:endParaRPr lang="en-US" sz="4300" b="1" dirty="0" smtClean="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ipe(up)">
                                      <p:cBhvr>
                                        <p:cTn id="24"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369332"/>
          </a:xfrm>
          <a:prstGeom prst="rect">
            <a:avLst/>
          </a:prstGeom>
          <a:noFill/>
        </p:spPr>
        <p:txBody>
          <a:bodyPr wrap="square" rtlCol="0">
            <a:spAutoFit/>
          </a:bodyPr>
          <a:lstStyle/>
          <a:p>
            <a:endParaRPr lang="en-US" dirty="0"/>
          </a:p>
        </p:txBody>
      </p:sp>
      <p:sp>
        <p:nvSpPr>
          <p:cNvPr id="3" name="TextBox 2"/>
          <p:cNvSpPr txBox="1"/>
          <p:nvPr/>
        </p:nvSpPr>
        <p:spPr>
          <a:xfrm>
            <a:off x="152400" y="103257"/>
            <a:ext cx="8763000" cy="1015663"/>
          </a:xfrm>
          <a:prstGeom prst="rect">
            <a:avLst/>
          </a:prstGeom>
          <a:solidFill>
            <a:srgbClr val="FFFF00"/>
          </a:solidFill>
        </p:spPr>
        <p:txBody>
          <a:bodyPr wrap="square" rtlCol="0">
            <a:spAutoFit/>
          </a:bodyPr>
          <a:lstStyle/>
          <a:p>
            <a:pPr algn="ctr"/>
            <a:r>
              <a:rPr lang="en-US" sz="6000" b="1" dirty="0" smtClean="0">
                <a:solidFill>
                  <a:srgbClr val="002060"/>
                </a:solidFill>
                <a:latin typeface="Arial Narrow" panose="020B0606020202030204" pitchFamily="34" charset="0"/>
              </a:rPr>
              <a:t>“They Continued </a:t>
            </a:r>
            <a:r>
              <a:rPr lang="en-US" sz="6000" b="1" dirty="0" err="1" smtClean="0">
                <a:solidFill>
                  <a:srgbClr val="002060"/>
                </a:solidFill>
                <a:latin typeface="Arial Narrow" panose="020B0606020202030204" pitchFamily="34" charset="0"/>
              </a:rPr>
              <a:t>Stedfastly</a:t>
            </a:r>
            <a:r>
              <a:rPr lang="en-US" sz="6000" b="1" dirty="0" smtClean="0">
                <a:solidFill>
                  <a:srgbClr val="002060"/>
                </a:solidFill>
                <a:latin typeface="Arial Narrow" panose="020B0606020202030204" pitchFamily="34" charset="0"/>
              </a:rPr>
              <a:t>”</a:t>
            </a:r>
            <a:endParaRPr lang="en-US" sz="6600" b="1" dirty="0">
              <a:solidFill>
                <a:srgbClr val="002060"/>
              </a:solidFill>
              <a:latin typeface="Arial Narrow" panose="020B0606020202030204" pitchFamily="34" charset="0"/>
            </a:endParaRPr>
          </a:p>
        </p:txBody>
      </p:sp>
      <p:sp>
        <p:nvSpPr>
          <p:cNvPr id="4" name="TextBox 3"/>
          <p:cNvSpPr txBox="1"/>
          <p:nvPr/>
        </p:nvSpPr>
        <p:spPr>
          <a:xfrm>
            <a:off x="114300" y="1118920"/>
            <a:ext cx="8839200" cy="2971800"/>
          </a:xfrm>
          <a:prstGeom prst="rect">
            <a:avLst/>
          </a:prstGeom>
          <a:noFill/>
        </p:spPr>
        <p:txBody>
          <a:bodyPr wrap="square" rtlCol="0">
            <a:noAutofit/>
          </a:bodyPr>
          <a:lstStyle/>
          <a:p>
            <a:pPr algn="ctr"/>
            <a:r>
              <a:rPr lang="en-US" sz="66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2:42 </a:t>
            </a:r>
          </a:p>
          <a:p>
            <a:pPr algn="ctr"/>
            <a:r>
              <a:rPr lang="en-US" sz="5400" b="1" dirty="0" smtClean="0">
                <a:latin typeface="Arial Narrow" panose="020B0606020202030204" pitchFamily="34" charset="0"/>
              </a:rPr>
              <a:t>The Apostles’ Doctrine</a:t>
            </a:r>
          </a:p>
          <a:p>
            <a:pPr algn="ctr"/>
            <a:r>
              <a:rPr lang="en-US" sz="5400" b="1" dirty="0" smtClean="0">
                <a:latin typeface="Arial Narrow" panose="020B0606020202030204" pitchFamily="34" charset="0"/>
              </a:rPr>
              <a:t>Fellowship</a:t>
            </a:r>
          </a:p>
          <a:p>
            <a:pPr algn="ctr"/>
            <a:r>
              <a:rPr lang="en-US" sz="5400" b="1" dirty="0">
                <a:latin typeface="Arial Narrow" panose="020B0606020202030204" pitchFamily="34" charset="0"/>
              </a:rPr>
              <a:t>T</a:t>
            </a:r>
            <a:r>
              <a:rPr lang="en-US" sz="5400" b="1" dirty="0" smtClean="0">
                <a:latin typeface="Arial Narrow" panose="020B0606020202030204" pitchFamily="34" charset="0"/>
              </a:rPr>
              <a:t>he Breaking </a:t>
            </a:r>
            <a:r>
              <a:rPr lang="en-US" sz="5400" b="1" dirty="0">
                <a:latin typeface="Arial Narrow" panose="020B0606020202030204" pitchFamily="34" charset="0"/>
              </a:rPr>
              <a:t>O</a:t>
            </a:r>
            <a:r>
              <a:rPr lang="en-US" sz="5400" b="1" dirty="0" smtClean="0">
                <a:latin typeface="Arial Narrow" panose="020B0606020202030204" pitchFamily="34" charset="0"/>
              </a:rPr>
              <a:t>f </a:t>
            </a:r>
            <a:r>
              <a:rPr lang="en-US" sz="5400" b="1" dirty="0">
                <a:latin typeface="Arial Narrow" panose="020B0606020202030204" pitchFamily="34" charset="0"/>
              </a:rPr>
              <a:t>T</a:t>
            </a:r>
            <a:r>
              <a:rPr lang="en-US" sz="5400" b="1" dirty="0" smtClean="0">
                <a:latin typeface="Arial Narrow" panose="020B0606020202030204" pitchFamily="34" charset="0"/>
              </a:rPr>
              <a:t>he </a:t>
            </a:r>
            <a:r>
              <a:rPr lang="en-US" sz="5400" b="1" dirty="0">
                <a:latin typeface="Arial Narrow" panose="020B0606020202030204" pitchFamily="34" charset="0"/>
              </a:rPr>
              <a:t>B</a:t>
            </a:r>
            <a:r>
              <a:rPr lang="en-US" sz="5400" b="1" dirty="0" smtClean="0">
                <a:latin typeface="Arial Narrow" panose="020B0606020202030204" pitchFamily="34" charset="0"/>
              </a:rPr>
              <a:t>read</a:t>
            </a:r>
          </a:p>
          <a:p>
            <a:pPr algn="ctr"/>
            <a:r>
              <a:rPr lang="en-US" sz="5400" b="1" dirty="0">
                <a:latin typeface="Arial Narrow" panose="020B0606020202030204" pitchFamily="34" charset="0"/>
              </a:rPr>
              <a:t>P</a:t>
            </a:r>
            <a:r>
              <a:rPr lang="en-US" sz="5400" b="1" dirty="0" smtClean="0">
                <a:latin typeface="Arial Narrow" panose="020B0606020202030204" pitchFamily="34" charset="0"/>
              </a:rPr>
              <a:t>rayers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2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2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369332"/>
          </a:xfrm>
          <a:prstGeom prst="rect">
            <a:avLst/>
          </a:prstGeom>
          <a:noFill/>
        </p:spPr>
        <p:txBody>
          <a:bodyPr wrap="square" rtlCol="0">
            <a:spAutoFit/>
          </a:bodyPr>
          <a:lstStyle/>
          <a:p>
            <a:endParaRPr lang="en-US" dirty="0"/>
          </a:p>
        </p:txBody>
      </p:sp>
      <p:sp>
        <p:nvSpPr>
          <p:cNvPr id="3" name="TextBox 2"/>
          <p:cNvSpPr txBox="1"/>
          <p:nvPr/>
        </p:nvSpPr>
        <p:spPr>
          <a:xfrm>
            <a:off x="152400" y="103257"/>
            <a:ext cx="8763000" cy="1015663"/>
          </a:xfrm>
          <a:prstGeom prst="rect">
            <a:avLst/>
          </a:prstGeom>
          <a:solidFill>
            <a:srgbClr val="FFFF00"/>
          </a:solidFill>
        </p:spPr>
        <p:txBody>
          <a:bodyPr wrap="square" rtlCol="0">
            <a:spAutoFit/>
          </a:bodyPr>
          <a:lstStyle/>
          <a:p>
            <a:pPr algn="ctr"/>
            <a:r>
              <a:rPr lang="en-US" sz="6000" b="1" dirty="0" smtClean="0">
                <a:solidFill>
                  <a:srgbClr val="002060"/>
                </a:solidFill>
                <a:latin typeface="Arial Narrow" panose="020B0606020202030204" pitchFamily="34" charset="0"/>
              </a:rPr>
              <a:t>“They Continued </a:t>
            </a:r>
            <a:r>
              <a:rPr lang="en-US" sz="6000" b="1" dirty="0" err="1" smtClean="0">
                <a:solidFill>
                  <a:srgbClr val="002060"/>
                </a:solidFill>
                <a:latin typeface="Arial Narrow" panose="020B0606020202030204" pitchFamily="34" charset="0"/>
              </a:rPr>
              <a:t>Stedfastly</a:t>
            </a:r>
            <a:r>
              <a:rPr lang="en-US" sz="6000" b="1" dirty="0" smtClean="0">
                <a:solidFill>
                  <a:srgbClr val="002060"/>
                </a:solidFill>
                <a:latin typeface="Arial Narrow" panose="020B0606020202030204" pitchFamily="34" charset="0"/>
              </a:rPr>
              <a:t>”</a:t>
            </a:r>
            <a:endParaRPr lang="en-US" sz="6600" b="1" dirty="0">
              <a:solidFill>
                <a:srgbClr val="002060"/>
              </a:solidFill>
              <a:latin typeface="Arial Narrow" panose="020B0606020202030204" pitchFamily="34" charset="0"/>
            </a:endParaRPr>
          </a:p>
        </p:txBody>
      </p:sp>
      <p:sp>
        <p:nvSpPr>
          <p:cNvPr id="4" name="TextBox 3"/>
          <p:cNvSpPr txBox="1"/>
          <p:nvPr/>
        </p:nvSpPr>
        <p:spPr>
          <a:xfrm>
            <a:off x="114300" y="1118920"/>
            <a:ext cx="8648700" cy="2971800"/>
          </a:xfrm>
          <a:prstGeom prst="rect">
            <a:avLst/>
          </a:prstGeom>
          <a:noFill/>
        </p:spPr>
        <p:txBody>
          <a:bodyPr wrap="square" rtlCol="0">
            <a:noAutofit/>
          </a:bodyPr>
          <a:lstStyle/>
          <a:p>
            <a:pPr algn="ct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2:44-46 </a:t>
            </a:r>
          </a:p>
          <a:p>
            <a:pPr algn="just"/>
            <a:r>
              <a:rPr lang="en-US" sz="4000" b="1" dirty="0" smtClean="0">
                <a:effectLst>
                  <a:outerShdw blurRad="38100" dist="38100" dir="2700000" algn="tl">
                    <a:srgbClr val="000000">
                      <a:alpha val="43137"/>
                    </a:srgbClr>
                  </a:outerShdw>
                </a:effectLst>
                <a:latin typeface="Arial Narrow" panose="020B0606020202030204" pitchFamily="34" charset="0"/>
              </a:rPr>
              <a:t>“And </a:t>
            </a:r>
            <a:r>
              <a:rPr lang="en-US" sz="4000" b="1" dirty="0">
                <a:effectLst>
                  <a:outerShdw blurRad="38100" dist="38100" dir="2700000" algn="tl">
                    <a:srgbClr val="000000">
                      <a:alpha val="43137"/>
                    </a:srgbClr>
                  </a:outerShdw>
                </a:effectLst>
                <a:latin typeface="Arial Narrow" panose="020B0606020202030204" pitchFamily="34" charset="0"/>
              </a:rPr>
              <a:t>all that believed were together, and had all things common; </a:t>
            </a:r>
            <a:r>
              <a:rPr lang="en-US" sz="4000" b="1" dirty="0" smtClean="0">
                <a:effectLst>
                  <a:outerShdw blurRad="38100" dist="38100" dir="2700000" algn="tl">
                    <a:srgbClr val="000000">
                      <a:alpha val="43137"/>
                    </a:srgbClr>
                  </a:outerShdw>
                </a:effectLst>
                <a:latin typeface="Arial Narrow" panose="020B0606020202030204" pitchFamily="34" charset="0"/>
              </a:rPr>
              <a:t>(45) </a:t>
            </a:r>
            <a:r>
              <a:rPr lang="en-US" sz="4000" b="1" dirty="0">
                <a:effectLst>
                  <a:outerShdw blurRad="38100" dist="38100" dir="2700000" algn="tl">
                    <a:srgbClr val="000000">
                      <a:alpha val="43137"/>
                    </a:srgbClr>
                  </a:outerShdw>
                </a:effectLst>
                <a:latin typeface="Arial Narrow" panose="020B0606020202030204" pitchFamily="34" charset="0"/>
              </a:rPr>
              <a:t>And sold their possessions and goods, and parted them to all </a:t>
            </a:r>
            <a:r>
              <a:rPr lang="en-US" sz="4000" b="1" i="1" dirty="0">
                <a:effectLst>
                  <a:outerShdw blurRad="38100" dist="38100" dir="2700000" algn="tl">
                    <a:srgbClr val="000000">
                      <a:alpha val="43137"/>
                    </a:srgbClr>
                  </a:outerShdw>
                </a:effectLst>
                <a:latin typeface="Arial Narrow" panose="020B0606020202030204" pitchFamily="34" charset="0"/>
              </a:rPr>
              <a:t>men,</a:t>
            </a:r>
            <a:r>
              <a:rPr lang="en-US" sz="4000" b="1" dirty="0">
                <a:effectLst>
                  <a:outerShdw blurRad="38100" dist="38100" dir="2700000" algn="tl">
                    <a:srgbClr val="000000">
                      <a:alpha val="43137"/>
                    </a:srgbClr>
                  </a:outerShdw>
                </a:effectLst>
                <a:latin typeface="Arial Narrow" panose="020B0606020202030204" pitchFamily="34" charset="0"/>
              </a:rPr>
              <a:t> as every man had need. </a:t>
            </a:r>
            <a:r>
              <a:rPr lang="en-US" sz="4000" b="1" dirty="0" smtClean="0">
                <a:effectLst>
                  <a:outerShdw blurRad="38100" dist="38100" dir="2700000" algn="tl">
                    <a:srgbClr val="000000">
                      <a:alpha val="43137"/>
                    </a:srgbClr>
                  </a:outerShdw>
                </a:effectLst>
                <a:latin typeface="Arial Narrow" panose="020B0606020202030204" pitchFamily="34" charset="0"/>
              </a:rPr>
              <a:t>       (46) </a:t>
            </a:r>
            <a:r>
              <a:rPr lang="en-US" sz="4000" b="1" dirty="0">
                <a:effectLst>
                  <a:outerShdw blurRad="38100" dist="38100" dir="2700000" algn="tl">
                    <a:srgbClr val="000000">
                      <a:alpha val="43137"/>
                    </a:srgbClr>
                  </a:outerShdw>
                </a:effectLst>
                <a:latin typeface="Arial Narrow" panose="020B0606020202030204" pitchFamily="34" charset="0"/>
              </a:rPr>
              <a:t>And they, continuing daily with one accord in the temple, and breaking bread from house to house, did eat their meat with gladness and singleness of heart</a:t>
            </a:r>
            <a:r>
              <a:rPr lang="en-US" sz="4000" b="1" dirty="0" smtClean="0">
                <a:effectLst>
                  <a:outerShdw blurRad="38100" dist="38100" dir="2700000" algn="tl">
                    <a:srgbClr val="000000">
                      <a:alpha val="43137"/>
                    </a:srgbClr>
                  </a:outerShdw>
                </a:effectLst>
                <a:latin typeface="Arial Narrow" panose="020B0606020202030204" pitchFamily="34" charset="0"/>
              </a:rPr>
              <a:t>,” </a:t>
            </a:r>
            <a:endParaRPr lang="en-US" sz="4000" b="1" dirty="0">
              <a:effectLst>
                <a:outerShdw blurRad="38100" dist="38100" dir="2700000" algn="tl">
                  <a:srgbClr val="000000">
                    <a:alpha val="43137"/>
                  </a:srgbClr>
                </a:outerShdw>
              </a:effectLst>
              <a:latin typeface="Arial Narrow" panose="020B0606020202030204" pitchFamily="34" charset="0"/>
            </a:endParaRPr>
          </a:p>
          <a:p>
            <a:pPr algn="ctr"/>
            <a:r>
              <a:rPr lang="en-US" sz="6600" b="1" dirty="0" smtClean="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Tree>
    <p:extLst>
      <p:ext uri="{BB962C8B-B14F-4D97-AF65-F5344CB8AC3E}">
        <p14:creationId xmlns:p14="http://schemas.microsoft.com/office/powerpoint/2010/main" val="302016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369332"/>
          </a:xfrm>
          <a:prstGeom prst="rect">
            <a:avLst/>
          </a:prstGeom>
          <a:noFill/>
        </p:spPr>
        <p:txBody>
          <a:bodyPr wrap="square" rtlCol="0">
            <a:spAutoFit/>
          </a:bodyPr>
          <a:lstStyle/>
          <a:p>
            <a:endParaRPr lang="en-US" dirty="0"/>
          </a:p>
        </p:txBody>
      </p:sp>
      <p:sp>
        <p:nvSpPr>
          <p:cNvPr id="3" name="TextBox 2"/>
          <p:cNvSpPr txBox="1"/>
          <p:nvPr/>
        </p:nvSpPr>
        <p:spPr>
          <a:xfrm>
            <a:off x="152400" y="103257"/>
            <a:ext cx="8763000" cy="1015663"/>
          </a:xfrm>
          <a:prstGeom prst="rect">
            <a:avLst/>
          </a:prstGeom>
          <a:solidFill>
            <a:srgbClr val="FFFF00"/>
          </a:solidFill>
        </p:spPr>
        <p:txBody>
          <a:bodyPr wrap="square" rtlCol="0">
            <a:spAutoFit/>
          </a:bodyPr>
          <a:lstStyle/>
          <a:p>
            <a:pPr algn="ctr"/>
            <a:r>
              <a:rPr lang="en-US" sz="6000" b="1" dirty="0" smtClean="0">
                <a:solidFill>
                  <a:srgbClr val="002060"/>
                </a:solidFill>
                <a:latin typeface="Arial Narrow" panose="020B0606020202030204" pitchFamily="34" charset="0"/>
              </a:rPr>
              <a:t>“They Continued </a:t>
            </a:r>
            <a:r>
              <a:rPr lang="en-US" sz="6000" b="1" dirty="0" err="1" smtClean="0">
                <a:solidFill>
                  <a:srgbClr val="002060"/>
                </a:solidFill>
                <a:latin typeface="Arial Narrow" panose="020B0606020202030204" pitchFamily="34" charset="0"/>
              </a:rPr>
              <a:t>Stedfastly</a:t>
            </a:r>
            <a:r>
              <a:rPr lang="en-US" sz="6000" b="1" dirty="0" smtClean="0">
                <a:solidFill>
                  <a:srgbClr val="002060"/>
                </a:solidFill>
                <a:latin typeface="Arial Narrow" panose="020B0606020202030204" pitchFamily="34" charset="0"/>
              </a:rPr>
              <a:t>”</a:t>
            </a:r>
            <a:endParaRPr lang="en-US" sz="6600" b="1" dirty="0">
              <a:solidFill>
                <a:srgbClr val="002060"/>
              </a:solidFill>
              <a:latin typeface="Arial Narrow" panose="020B0606020202030204" pitchFamily="34" charset="0"/>
            </a:endParaRPr>
          </a:p>
        </p:txBody>
      </p:sp>
      <p:sp>
        <p:nvSpPr>
          <p:cNvPr id="4" name="TextBox 3"/>
          <p:cNvSpPr txBox="1"/>
          <p:nvPr/>
        </p:nvSpPr>
        <p:spPr>
          <a:xfrm>
            <a:off x="114300" y="1118920"/>
            <a:ext cx="8839200" cy="2971800"/>
          </a:xfrm>
          <a:prstGeom prst="rect">
            <a:avLst/>
          </a:prstGeom>
          <a:noFill/>
        </p:spPr>
        <p:txBody>
          <a:bodyPr wrap="square" rtlCol="0">
            <a:noAutofit/>
          </a:bodyPr>
          <a:lstStyle/>
          <a:p>
            <a:pPr algn="ctr"/>
            <a:r>
              <a:rPr lang="en-US" sz="6600" b="1"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2:44-46 </a:t>
            </a:r>
          </a:p>
          <a:p>
            <a:pPr algn="ctr"/>
            <a:r>
              <a:rPr lang="en-US" sz="5400" b="1" dirty="0" smtClean="0">
                <a:latin typeface="Arial Narrow" panose="020B0606020202030204" pitchFamily="34" charset="0"/>
              </a:rPr>
              <a:t>Brotherly Love</a:t>
            </a:r>
          </a:p>
        </p:txBody>
      </p:sp>
    </p:spTree>
    <p:extLst>
      <p:ext uri="{BB962C8B-B14F-4D97-AF65-F5344CB8AC3E}">
        <p14:creationId xmlns:p14="http://schemas.microsoft.com/office/powerpoint/2010/main" val="421146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8901"/>
            <a:ext cx="8686800" cy="1015663"/>
          </a:xfrm>
          <a:prstGeom prst="rect">
            <a:avLst/>
          </a:prstGeom>
          <a:solidFill>
            <a:srgbClr val="FFFF00"/>
          </a:solidFill>
        </p:spPr>
        <p:txBody>
          <a:bodyPr wrap="square" rtlCol="0">
            <a:spAutoFit/>
          </a:bodyPr>
          <a:lstStyle/>
          <a:p>
            <a:pPr algn="ct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Acts 4:32-34</a:t>
            </a:r>
          </a:p>
        </p:txBody>
      </p:sp>
      <p:sp>
        <p:nvSpPr>
          <p:cNvPr id="3" name="TextBox 2"/>
          <p:cNvSpPr txBox="1"/>
          <p:nvPr/>
        </p:nvSpPr>
        <p:spPr>
          <a:xfrm>
            <a:off x="228600" y="1219200"/>
            <a:ext cx="8534400" cy="5638800"/>
          </a:xfrm>
          <a:prstGeom prst="rect">
            <a:avLst/>
          </a:prstGeom>
          <a:noFill/>
        </p:spPr>
        <p:txBody>
          <a:bodyPr wrap="square" rtlCol="0">
            <a:normAutofit fontScale="77500" lnSpcReduction="20000"/>
          </a:bodyPr>
          <a:lstStyle/>
          <a:p>
            <a:pPr algn="just"/>
            <a:r>
              <a:rPr lang="en-US" sz="4800" b="1" dirty="0" smtClean="0">
                <a:latin typeface="Arial Narrow" panose="020B0606020202030204" pitchFamily="34" charset="0"/>
              </a:rPr>
              <a:t>“And </a:t>
            </a:r>
            <a:r>
              <a:rPr lang="en-US" sz="4800" b="1" dirty="0">
                <a:latin typeface="Arial Narrow" panose="020B0606020202030204" pitchFamily="34" charset="0"/>
              </a:rPr>
              <a:t>the multitude of them that believed were of one heart and of one soul: neither said any </a:t>
            </a:r>
            <a:r>
              <a:rPr lang="en-US" sz="4800" b="1" i="1" dirty="0">
                <a:latin typeface="Arial Narrow" panose="020B0606020202030204" pitchFamily="34" charset="0"/>
              </a:rPr>
              <a:t>of them</a:t>
            </a:r>
            <a:r>
              <a:rPr lang="en-US" sz="4800" b="1" dirty="0">
                <a:latin typeface="Arial Narrow" panose="020B0606020202030204" pitchFamily="34" charset="0"/>
              </a:rPr>
              <a:t> that ought of the things which he possessed was his own; but they had all things common. </a:t>
            </a:r>
            <a:r>
              <a:rPr lang="en-US" sz="4800" b="1" dirty="0" smtClean="0">
                <a:latin typeface="Arial Narrow" panose="020B0606020202030204" pitchFamily="34" charset="0"/>
              </a:rPr>
              <a:t>(33) </a:t>
            </a:r>
            <a:r>
              <a:rPr lang="en-US" sz="4800" b="1" dirty="0">
                <a:latin typeface="Arial Narrow" panose="020B0606020202030204" pitchFamily="34" charset="0"/>
              </a:rPr>
              <a:t>And with great power gave the apostles witness of the resurrection of the Lord Jesus: and great grace was upon them all. </a:t>
            </a:r>
            <a:r>
              <a:rPr lang="en-US" sz="4800" b="1" dirty="0" smtClean="0">
                <a:latin typeface="Arial Narrow" panose="020B0606020202030204" pitchFamily="34" charset="0"/>
              </a:rPr>
              <a:t>(34) </a:t>
            </a:r>
            <a:r>
              <a:rPr lang="en-US" sz="4800" b="1" dirty="0">
                <a:latin typeface="Arial Narrow" panose="020B0606020202030204" pitchFamily="34" charset="0"/>
              </a:rPr>
              <a:t>Neither was there any among them that lacked: for as many as were possessors of lands or houses sold them, and brought the prices of the things that were sold</a:t>
            </a:r>
            <a:r>
              <a:rPr lang="en-US" sz="4800" b="1" dirty="0" smtClean="0">
                <a:latin typeface="Arial Narrow" panose="020B0606020202030204" pitchFamily="34" charset="0"/>
              </a:rPr>
              <a:t>,” </a:t>
            </a:r>
            <a:endParaRPr lang="en-US" sz="4800" b="1" dirty="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8901"/>
            <a:ext cx="8686800" cy="1015663"/>
          </a:xfrm>
          <a:prstGeom prst="rect">
            <a:avLst/>
          </a:prstGeom>
          <a:solidFill>
            <a:srgbClr val="FFFF00"/>
          </a:solidFill>
        </p:spPr>
        <p:txBody>
          <a:bodyPr wrap="square" rtlCol="0">
            <a:spAutoFit/>
          </a:bodyPr>
          <a:lstStyle/>
          <a:p>
            <a:pPr algn="ctr"/>
            <a:r>
              <a:rPr lang="en-US" sz="6000" b="1" dirty="0" smtClean="0">
                <a:solidFill>
                  <a:srgbClr val="002060"/>
                </a:solidFill>
                <a:effectLst>
                  <a:outerShdw blurRad="38100" dist="38100" dir="2700000" algn="tl">
                    <a:srgbClr val="000000">
                      <a:alpha val="43137"/>
                    </a:srgbClr>
                  </a:outerShdw>
                </a:effectLst>
                <a:latin typeface="Arial Narrow" panose="020B0606020202030204" pitchFamily="34" charset="0"/>
              </a:rPr>
              <a:t>I John 3:16-17</a:t>
            </a:r>
          </a:p>
        </p:txBody>
      </p:sp>
      <p:sp>
        <p:nvSpPr>
          <p:cNvPr id="3" name="TextBox 2"/>
          <p:cNvSpPr txBox="1"/>
          <p:nvPr/>
        </p:nvSpPr>
        <p:spPr>
          <a:xfrm>
            <a:off x="228600" y="1219200"/>
            <a:ext cx="8534400" cy="5638800"/>
          </a:xfrm>
          <a:prstGeom prst="rect">
            <a:avLst/>
          </a:prstGeom>
          <a:noFill/>
        </p:spPr>
        <p:txBody>
          <a:bodyPr wrap="square" rtlCol="0">
            <a:normAutofit/>
          </a:bodyPr>
          <a:lstStyle/>
          <a:p>
            <a:pPr algn="just"/>
            <a:r>
              <a:rPr lang="en-US" sz="4200" b="1" dirty="0" smtClean="0">
                <a:effectLst>
                  <a:outerShdw blurRad="38100" dist="38100" dir="2700000" algn="tl">
                    <a:srgbClr val="000000">
                      <a:alpha val="43137"/>
                    </a:srgbClr>
                  </a:outerShdw>
                </a:effectLst>
                <a:latin typeface="Arial Narrow" panose="020B0606020202030204" pitchFamily="34" charset="0"/>
              </a:rPr>
              <a:t>“Hereby </a:t>
            </a:r>
            <a:r>
              <a:rPr lang="en-US" sz="4200" b="1" dirty="0">
                <a:effectLst>
                  <a:outerShdw blurRad="38100" dist="38100" dir="2700000" algn="tl">
                    <a:srgbClr val="000000">
                      <a:alpha val="43137"/>
                    </a:srgbClr>
                  </a:outerShdw>
                </a:effectLst>
                <a:latin typeface="Arial Narrow" panose="020B0606020202030204" pitchFamily="34" charset="0"/>
              </a:rPr>
              <a:t>perceive we the love </a:t>
            </a:r>
            <a:r>
              <a:rPr lang="en-US" sz="4200" b="1" i="1" dirty="0">
                <a:effectLst>
                  <a:outerShdw blurRad="38100" dist="38100" dir="2700000" algn="tl">
                    <a:srgbClr val="000000">
                      <a:alpha val="43137"/>
                    </a:srgbClr>
                  </a:outerShdw>
                </a:effectLst>
                <a:latin typeface="Arial Narrow" panose="020B0606020202030204" pitchFamily="34" charset="0"/>
              </a:rPr>
              <a:t>of God,</a:t>
            </a:r>
            <a:r>
              <a:rPr lang="en-US" sz="4200" b="1" dirty="0">
                <a:effectLst>
                  <a:outerShdw blurRad="38100" dist="38100" dir="2700000" algn="tl">
                    <a:srgbClr val="000000">
                      <a:alpha val="43137"/>
                    </a:srgbClr>
                  </a:outerShdw>
                </a:effectLst>
                <a:latin typeface="Arial Narrow" panose="020B0606020202030204" pitchFamily="34" charset="0"/>
              </a:rPr>
              <a:t> because he laid down his life for us: and we ought to lay down </a:t>
            </a:r>
            <a:r>
              <a:rPr lang="en-US" sz="4200" b="1" i="1" dirty="0">
                <a:effectLst>
                  <a:outerShdw blurRad="38100" dist="38100" dir="2700000" algn="tl">
                    <a:srgbClr val="000000">
                      <a:alpha val="43137"/>
                    </a:srgbClr>
                  </a:outerShdw>
                </a:effectLst>
                <a:latin typeface="Arial Narrow" panose="020B0606020202030204" pitchFamily="34" charset="0"/>
              </a:rPr>
              <a:t>our</a:t>
            </a:r>
            <a:r>
              <a:rPr lang="en-US" sz="4200" b="1" dirty="0">
                <a:effectLst>
                  <a:outerShdw blurRad="38100" dist="38100" dir="2700000" algn="tl">
                    <a:srgbClr val="000000">
                      <a:alpha val="43137"/>
                    </a:srgbClr>
                  </a:outerShdw>
                </a:effectLst>
                <a:latin typeface="Arial Narrow" panose="020B0606020202030204" pitchFamily="34" charset="0"/>
              </a:rPr>
              <a:t> lives for the brethren. </a:t>
            </a:r>
            <a:r>
              <a:rPr lang="en-US" sz="4200" b="1" dirty="0" smtClean="0">
                <a:effectLst>
                  <a:outerShdw blurRad="38100" dist="38100" dir="2700000" algn="tl">
                    <a:srgbClr val="000000">
                      <a:alpha val="43137"/>
                    </a:srgbClr>
                  </a:outerShdw>
                </a:effectLst>
                <a:latin typeface="Arial Narrow" panose="020B0606020202030204" pitchFamily="34" charset="0"/>
              </a:rPr>
              <a:t>(17) </a:t>
            </a:r>
            <a:r>
              <a:rPr lang="en-US" sz="4200" b="1" dirty="0">
                <a:effectLst>
                  <a:outerShdw blurRad="38100" dist="38100" dir="2700000" algn="tl">
                    <a:srgbClr val="000000">
                      <a:alpha val="43137"/>
                    </a:srgbClr>
                  </a:outerShdw>
                </a:effectLst>
                <a:latin typeface="Arial Narrow" panose="020B0606020202030204" pitchFamily="34" charset="0"/>
              </a:rPr>
              <a:t>But whoso hath this world's good, and </a:t>
            </a:r>
            <a:r>
              <a:rPr lang="en-US" sz="4200" b="1" dirty="0" err="1">
                <a:effectLst>
                  <a:outerShdw blurRad="38100" dist="38100" dir="2700000" algn="tl">
                    <a:srgbClr val="000000">
                      <a:alpha val="43137"/>
                    </a:srgbClr>
                  </a:outerShdw>
                </a:effectLst>
                <a:latin typeface="Arial Narrow" panose="020B0606020202030204" pitchFamily="34" charset="0"/>
              </a:rPr>
              <a:t>seeth</a:t>
            </a:r>
            <a:r>
              <a:rPr lang="en-US" sz="4200" b="1" dirty="0">
                <a:effectLst>
                  <a:outerShdw blurRad="38100" dist="38100" dir="2700000" algn="tl">
                    <a:srgbClr val="000000">
                      <a:alpha val="43137"/>
                    </a:srgbClr>
                  </a:outerShdw>
                </a:effectLst>
                <a:latin typeface="Arial Narrow" panose="020B0606020202030204" pitchFamily="34" charset="0"/>
              </a:rPr>
              <a:t> his brother have need, and </a:t>
            </a:r>
            <a:r>
              <a:rPr lang="en-US" sz="4200" b="1" dirty="0" err="1">
                <a:effectLst>
                  <a:outerShdw blurRad="38100" dist="38100" dir="2700000" algn="tl">
                    <a:srgbClr val="000000">
                      <a:alpha val="43137"/>
                    </a:srgbClr>
                  </a:outerShdw>
                </a:effectLst>
                <a:latin typeface="Arial Narrow" panose="020B0606020202030204" pitchFamily="34" charset="0"/>
              </a:rPr>
              <a:t>shutteth</a:t>
            </a:r>
            <a:r>
              <a:rPr lang="en-US" sz="4200" b="1" dirty="0">
                <a:effectLst>
                  <a:outerShdw blurRad="38100" dist="38100" dir="2700000" algn="tl">
                    <a:srgbClr val="000000">
                      <a:alpha val="43137"/>
                    </a:srgbClr>
                  </a:outerShdw>
                </a:effectLst>
                <a:latin typeface="Arial Narrow" panose="020B0606020202030204" pitchFamily="34" charset="0"/>
              </a:rPr>
              <a:t> up his bowels </a:t>
            </a:r>
            <a:r>
              <a:rPr lang="en-US" sz="4200" b="1" i="1" dirty="0">
                <a:effectLst>
                  <a:outerShdw blurRad="38100" dist="38100" dir="2700000" algn="tl">
                    <a:srgbClr val="000000">
                      <a:alpha val="43137"/>
                    </a:srgbClr>
                  </a:outerShdw>
                </a:effectLst>
                <a:latin typeface="Arial Narrow" panose="020B0606020202030204" pitchFamily="34" charset="0"/>
              </a:rPr>
              <a:t>of compassion</a:t>
            </a:r>
            <a:r>
              <a:rPr lang="en-US" sz="4200" b="1" dirty="0">
                <a:effectLst>
                  <a:outerShdw blurRad="38100" dist="38100" dir="2700000" algn="tl">
                    <a:srgbClr val="000000">
                      <a:alpha val="43137"/>
                    </a:srgbClr>
                  </a:outerShdw>
                </a:effectLst>
                <a:latin typeface="Arial Narrow" panose="020B0606020202030204" pitchFamily="34" charset="0"/>
              </a:rPr>
              <a:t> from him, how </a:t>
            </a:r>
            <a:r>
              <a:rPr lang="en-US" sz="4200" b="1" dirty="0" err="1">
                <a:effectLst>
                  <a:outerShdw blurRad="38100" dist="38100" dir="2700000" algn="tl">
                    <a:srgbClr val="000000">
                      <a:alpha val="43137"/>
                    </a:srgbClr>
                  </a:outerShdw>
                </a:effectLst>
                <a:latin typeface="Arial Narrow" panose="020B0606020202030204" pitchFamily="34" charset="0"/>
              </a:rPr>
              <a:t>dwelleth</a:t>
            </a:r>
            <a:r>
              <a:rPr lang="en-US" sz="4200" b="1" dirty="0">
                <a:effectLst>
                  <a:outerShdw blurRad="38100" dist="38100" dir="2700000" algn="tl">
                    <a:srgbClr val="000000">
                      <a:alpha val="43137"/>
                    </a:srgbClr>
                  </a:outerShdw>
                </a:effectLst>
                <a:latin typeface="Arial Narrow" panose="020B0606020202030204" pitchFamily="34" charset="0"/>
              </a:rPr>
              <a:t> the love of God in him</a:t>
            </a:r>
            <a:r>
              <a:rPr lang="en-US" sz="4200" b="1" dirty="0" smtClean="0">
                <a:effectLst>
                  <a:outerShdw blurRad="38100" dist="38100" dir="2700000" algn="tl">
                    <a:srgbClr val="000000">
                      <a:alpha val="43137"/>
                    </a:srgbClr>
                  </a:outerShdw>
                </a:effectLst>
                <a:latin typeface="Arial Narrow" panose="020B0606020202030204" pitchFamily="34" charset="0"/>
              </a:rPr>
              <a:t>?”</a:t>
            </a:r>
            <a:endParaRPr lang="en-US" sz="42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6924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39">
      <a:dk1>
        <a:srgbClr val="002060"/>
      </a:dk1>
      <a:lt1>
        <a:sysClr val="window" lastClr="FFFFFF"/>
      </a:lt1>
      <a:dk2>
        <a:srgbClr val="002060"/>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751</Words>
  <Application>Microsoft Office PowerPoint</Application>
  <PresentationFormat>On-screen Show (4:3)</PresentationFormat>
  <Paragraphs>71</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Acts 2:42-47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Simple Plan</vt:lpstr>
      <vt:lpstr>The Simple Plan</vt:lpstr>
      <vt:lpstr>Are You Wayward?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Freddie T. Clayton</dc:creator>
  <cp:lastModifiedBy>ftcla</cp:lastModifiedBy>
  <cp:revision>37</cp:revision>
  <dcterms:created xsi:type="dcterms:W3CDTF">2009-12-19T22:28:33Z</dcterms:created>
  <dcterms:modified xsi:type="dcterms:W3CDTF">2017-12-03T14:58:55Z</dcterms:modified>
</cp:coreProperties>
</file>