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7" r:id="rId2"/>
    <p:sldId id="258" r:id="rId3"/>
    <p:sldId id="259" r:id="rId4"/>
    <p:sldId id="263" r:id="rId5"/>
    <p:sldId id="264" r:id="rId6"/>
    <p:sldId id="265" r:id="rId7"/>
    <p:sldId id="266" r:id="rId8"/>
    <p:sldId id="311" r:id="rId9"/>
    <p:sldId id="313" r:id="rId10"/>
    <p:sldId id="314" r:id="rId11"/>
    <p:sldId id="315" r:id="rId12"/>
    <p:sldId id="339" r:id="rId13"/>
    <p:sldId id="340" r:id="rId14"/>
    <p:sldId id="341" r:id="rId15"/>
    <p:sldId id="322" r:id="rId16"/>
    <p:sldId id="323" r:id="rId17"/>
    <p:sldId id="324" r:id="rId18"/>
    <p:sldId id="325" r:id="rId19"/>
    <p:sldId id="316" r:id="rId20"/>
    <p:sldId id="318" r:id="rId21"/>
    <p:sldId id="317" r:id="rId22"/>
    <p:sldId id="319" r:id="rId23"/>
    <p:sldId id="321" r:id="rId24"/>
    <p:sldId id="326" r:id="rId25"/>
    <p:sldId id="327" r:id="rId26"/>
    <p:sldId id="329" r:id="rId27"/>
    <p:sldId id="330" r:id="rId28"/>
    <p:sldId id="328" r:id="rId29"/>
    <p:sldId id="331" r:id="rId30"/>
    <p:sldId id="332" r:id="rId31"/>
    <p:sldId id="320" r:id="rId32"/>
    <p:sldId id="333" r:id="rId33"/>
    <p:sldId id="335" r:id="rId34"/>
    <p:sldId id="336" r:id="rId35"/>
    <p:sldId id="337" r:id="rId36"/>
    <p:sldId id="334" r:id="rId37"/>
    <p:sldId id="338" r:id="rId38"/>
    <p:sldId id="286" r:id="rId39"/>
    <p:sldId id="287" r:id="rId40"/>
    <p:sldId id="296" r:id="rId41"/>
    <p:sldId id="288" r:id="rId42"/>
    <p:sldId id="304" r:id="rId43"/>
    <p:sldId id="305" r:id="rId44"/>
    <p:sldId id="301" r:id="rId45"/>
    <p:sldId id="289" r:id="rId46"/>
    <p:sldId id="295" r:id="rId47"/>
    <p:sldId id="306" r:id="rId48"/>
    <p:sldId id="290" r:id="rId49"/>
    <p:sldId id="293" r:id="rId50"/>
    <p:sldId id="300" r:id="rId51"/>
    <p:sldId id="294" r:id="rId52"/>
    <p:sldId id="299" r:id="rId53"/>
    <p:sldId id="261" r:id="rId54"/>
    <p:sldId id="312" r:id="rId55"/>
    <p:sldId id="26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128" autoAdjust="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058BE8-3D09-44A6-B73F-62CCC26D8EC7}" type="datetimeFigureOut">
              <a:rPr lang="en-US" smtClean="0"/>
              <a:pPr/>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0E7C3-8E1B-40B8-A106-C48943253220}" type="slidenum">
              <a:rPr lang="en-US" smtClean="0"/>
              <a:pPr/>
              <a:t>‹#›</a:t>
            </a:fld>
            <a:endParaRPr lang="en-US"/>
          </a:p>
        </p:txBody>
      </p:sp>
    </p:spTree>
    <p:extLst>
      <p:ext uri="{BB962C8B-B14F-4D97-AF65-F5344CB8AC3E}">
        <p14:creationId xmlns:p14="http://schemas.microsoft.com/office/powerpoint/2010/main" val="128961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870E0BD-0900-4DE5-8449-3A508DAE1F6A}" type="slidenum">
              <a:rPr lang="en-US" smtClean="0"/>
              <a:pPr/>
              <a:t>1</a:t>
            </a:fld>
            <a:endParaRPr lang="en-US" dirty="0" smtClean="0"/>
          </a:p>
        </p:txBody>
      </p:sp>
    </p:spTree>
    <p:extLst>
      <p:ext uri="{BB962C8B-B14F-4D97-AF65-F5344CB8AC3E}">
        <p14:creationId xmlns:p14="http://schemas.microsoft.com/office/powerpoint/2010/main" val="377535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19</a:t>
            </a:fld>
            <a:endParaRPr lang="en-US" dirty="0" smtClean="0"/>
          </a:p>
        </p:txBody>
      </p:sp>
    </p:spTree>
    <p:extLst>
      <p:ext uri="{BB962C8B-B14F-4D97-AF65-F5344CB8AC3E}">
        <p14:creationId xmlns:p14="http://schemas.microsoft.com/office/powerpoint/2010/main" val="367726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20</a:t>
            </a:fld>
            <a:endParaRPr lang="en-US" dirty="0" smtClean="0"/>
          </a:p>
        </p:txBody>
      </p:sp>
    </p:spTree>
    <p:extLst>
      <p:ext uri="{BB962C8B-B14F-4D97-AF65-F5344CB8AC3E}">
        <p14:creationId xmlns:p14="http://schemas.microsoft.com/office/powerpoint/2010/main" val="1312040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21</a:t>
            </a:fld>
            <a:endParaRPr lang="en-US" dirty="0" smtClean="0"/>
          </a:p>
        </p:txBody>
      </p:sp>
    </p:spTree>
    <p:extLst>
      <p:ext uri="{BB962C8B-B14F-4D97-AF65-F5344CB8AC3E}">
        <p14:creationId xmlns:p14="http://schemas.microsoft.com/office/powerpoint/2010/main" val="2613035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22</a:t>
            </a:fld>
            <a:endParaRPr lang="en-US" dirty="0" smtClean="0"/>
          </a:p>
        </p:txBody>
      </p:sp>
    </p:spTree>
    <p:extLst>
      <p:ext uri="{BB962C8B-B14F-4D97-AF65-F5344CB8AC3E}">
        <p14:creationId xmlns:p14="http://schemas.microsoft.com/office/powerpoint/2010/main" val="2892006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23</a:t>
            </a:fld>
            <a:endParaRPr lang="en-US" dirty="0" smtClean="0"/>
          </a:p>
        </p:txBody>
      </p:sp>
    </p:spTree>
    <p:extLst>
      <p:ext uri="{BB962C8B-B14F-4D97-AF65-F5344CB8AC3E}">
        <p14:creationId xmlns:p14="http://schemas.microsoft.com/office/powerpoint/2010/main" val="4218128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24</a:t>
            </a:fld>
            <a:endParaRPr lang="en-US" dirty="0" smtClean="0"/>
          </a:p>
        </p:txBody>
      </p:sp>
    </p:spTree>
    <p:extLst>
      <p:ext uri="{BB962C8B-B14F-4D97-AF65-F5344CB8AC3E}">
        <p14:creationId xmlns:p14="http://schemas.microsoft.com/office/powerpoint/2010/main" val="4031950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25</a:t>
            </a:fld>
            <a:endParaRPr lang="en-US" dirty="0" smtClean="0"/>
          </a:p>
        </p:txBody>
      </p:sp>
    </p:spTree>
    <p:extLst>
      <p:ext uri="{BB962C8B-B14F-4D97-AF65-F5344CB8AC3E}">
        <p14:creationId xmlns:p14="http://schemas.microsoft.com/office/powerpoint/2010/main" val="31713687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26</a:t>
            </a:fld>
            <a:endParaRPr lang="en-US" dirty="0" smtClean="0"/>
          </a:p>
        </p:txBody>
      </p:sp>
    </p:spTree>
    <p:extLst>
      <p:ext uri="{BB962C8B-B14F-4D97-AF65-F5344CB8AC3E}">
        <p14:creationId xmlns:p14="http://schemas.microsoft.com/office/powerpoint/2010/main" val="3703823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27</a:t>
            </a:fld>
            <a:endParaRPr lang="en-US" dirty="0" smtClean="0"/>
          </a:p>
        </p:txBody>
      </p:sp>
    </p:spTree>
    <p:extLst>
      <p:ext uri="{BB962C8B-B14F-4D97-AF65-F5344CB8AC3E}">
        <p14:creationId xmlns:p14="http://schemas.microsoft.com/office/powerpoint/2010/main" val="1816789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28</a:t>
            </a:fld>
            <a:endParaRPr lang="en-US" dirty="0" smtClean="0"/>
          </a:p>
        </p:txBody>
      </p:sp>
    </p:spTree>
    <p:extLst>
      <p:ext uri="{BB962C8B-B14F-4D97-AF65-F5344CB8AC3E}">
        <p14:creationId xmlns:p14="http://schemas.microsoft.com/office/powerpoint/2010/main" val="27660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870E0BD-0900-4DE5-8449-3A508DAE1F6A}" type="slidenum">
              <a:rPr lang="en-US" smtClean="0"/>
              <a:pPr/>
              <a:t>2</a:t>
            </a:fld>
            <a:endParaRPr lang="en-US" dirty="0" smtClean="0"/>
          </a:p>
        </p:txBody>
      </p:sp>
    </p:spTree>
    <p:extLst>
      <p:ext uri="{BB962C8B-B14F-4D97-AF65-F5344CB8AC3E}">
        <p14:creationId xmlns:p14="http://schemas.microsoft.com/office/powerpoint/2010/main" val="1973814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50E7C3-8E1B-40B8-A106-C48943253220}" type="slidenum">
              <a:rPr lang="en-US" smtClean="0"/>
              <a:pPr/>
              <a:t>51</a:t>
            </a:fld>
            <a:endParaRPr lang="en-US"/>
          </a:p>
        </p:txBody>
      </p:sp>
    </p:spTree>
    <p:extLst>
      <p:ext uri="{BB962C8B-B14F-4D97-AF65-F5344CB8AC3E}">
        <p14:creationId xmlns:p14="http://schemas.microsoft.com/office/powerpoint/2010/main" val="9495505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50E7C3-8E1B-40B8-A106-C48943253220}" type="slidenum">
              <a:rPr lang="en-US" smtClean="0"/>
              <a:pPr/>
              <a:t>52</a:t>
            </a:fld>
            <a:endParaRPr lang="en-US"/>
          </a:p>
        </p:txBody>
      </p:sp>
    </p:spTree>
    <p:extLst>
      <p:ext uri="{BB962C8B-B14F-4D97-AF65-F5344CB8AC3E}">
        <p14:creationId xmlns:p14="http://schemas.microsoft.com/office/powerpoint/2010/main" val="2418951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53</a:t>
            </a:fld>
            <a:endParaRPr lang="en-US" smtClean="0"/>
          </a:p>
        </p:txBody>
      </p:sp>
    </p:spTree>
    <p:extLst>
      <p:ext uri="{BB962C8B-B14F-4D97-AF65-F5344CB8AC3E}">
        <p14:creationId xmlns:p14="http://schemas.microsoft.com/office/powerpoint/2010/main" val="1470997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54</a:t>
            </a:fld>
            <a:endParaRPr lang="en-US" smtClean="0"/>
          </a:p>
        </p:txBody>
      </p:sp>
    </p:spTree>
    <p:extLst>
      <p:ext uri="{BB962C8B-B14F-4D97-AF65-F5344CB8AC3E}">
        <p14:creationId xmlns:p14="http://schemas.microsoft.com/office/powerpoint/2010/main" val="13932316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CC2462-D339-4093-9F5D-751865B0A71A}" type="slidenum">
              <a:rPr lang="en-US" smtClean="0"/>
              <a:pPr/>
              <a:t>55</a:t>
            </a:fld>
            <a:endParaRPr lang="en-US" smtClean="0"/>
          </a:p>
        </p:txBody>
      </p:sp>
    </p:spTree>
    <p:extLst>
      <p:ext uri="{BB962C8B-B14F-4D97-AF65-F5344CB8AC3E}">
        <p14:creationId xmlns:p14="http://schemas.microsoft.com/office/powerpoint/2010/main" val="105209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9</a:t>
            </a:fld>
            <a:endParaRPr lang="en-US" smtClean="0"/>
          </a:p>
        </p:txBody>
      </p:sp>
    </p:spTree>
    <p:extLst>
      <p:ext uri="{BB962C8B-B14F-4D97-AF65-F5344CB8AC3E}">
        <p14:creationId xmlns:p14="http://schemas.microsoft.com/office/powerpoint/2010/main" val="2898172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10</a:t>
            </a:fld>
            <a:endParaRPr lang="en-US" smtClean="0"/>
          </a:p>
        </p:txBody>
      </p:sp>
    </p:spTree>
    <p:extLst>
      <p:ext uri="{BB962C8B-B14F-4D97-AF65-F5344CB8AC3E}">
        <p14:creationId xmlns:p14="http://schemas.microsoft.com/office/powerpoint/2010/main" val="3097961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11</a:t>
            </a:fld>
            <a:endParaRPr lang="en-US" dirty="0" smtClean="0"/>
          </a:p>
        </p:txBody>
      </p:sp>
    </p:spTree>
    <p:extLst>
      <p:ext uri="{BB962C8B-B14F-4D97-AF65-F5344CB8AC3E}">
        <p14:creationId xmlns:p14="http://schemas.microsoft.com/office/powerpoint/2010/main" val="3411276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15</a:t>
            </a:fld>
            <a:endParaRPr lang="en-US" dirty="0" smtClean="0"/>
          </a:p>
        </p:txBody>
      </p:sp>
    </p:spTree>
    <p:extLst>
      <p:ext uri="{BB962C8B-B14F-4D97-AF65-F5344CB8AC3E}">
        <p14:creationId xmlns:p14="http://schemas.microsoft.com/office/powerpoint/2010/main" val="86328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16</a:t>
            </a:fld>
            <a:endParaRPr lang="en-US" dirty="0" smtClean="0"/>
          </a:p>
        </p:txBody>
      </p:sp>
    </p:spTree>
    <p:extLst>
      <p:ext uri="{BB962C8B-B14F-4D97-AF65-F5344CB8AC3E}">
        <p14:creationId xmlns:p14="http://schemas.microsoft.com/office/powerpoint/2010/main" val="274862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17</a:t>
            </a:fld>
            <a:endParaRPr lang="en-US" dirty="0" smtClean="0"/>
          </a:p>
        </p:txBody>
      </p:sp>
    </p:spTree>
    <p:extLst>
      <p:ext uri="{BB962C8B-B14F-4D97-AF65-F5344CB8AC3E}">
        <p14:creationId xmlns:p14="http://schemas.microsoft.com/office/powerpoint/2010/main" val="2064223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18</a:t>
            </a:fld>
            <a:endParaRPr lang="en-US" dirty="0" smtClean="0"/>
          </a:p>
        </p:txBody>
      </p:sp>
    </p:spTree>
    <p:extLst>
      <p:ext uri="{BB962C8B-B14F-4D97-AF65-F5344CB8AC3E}">
        <p14:creationId xmlns:p14="http://schemas.microsoft.com/office/powerpoint/2010/main" val="3733803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1FB056-4D03-4F0B-8B41-CA7A895AB08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FB056-4D03-4F0B-8B41-CA7A895AB08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FB056-4D03-4F0B-8B41-CA7A895AB08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F7817A0-7686-4FE8-ABA2-27AA137182DF}"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FB056-4D03-4F0B-8B41-CA7A895AB08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FB056-4D03-4F0B-8B41-CA7A895AB08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1FB056-4D03-4F0B-8B41-CA7A895AB087}"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1FB056-4D03-4F0B-8B41-CA7A895AB087}" type="datetimeFigureOut">
              <a:rPr lang="en-US" smtClean="0"/>
              <a:pPr/>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1FB056-4D03-4F0B-8B41-CA7A895AB087}" type="datetimeFigureOut">
              <a:rPr lang="en-US" smtClean="0"/>
              <a:pPr/>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FB056-4D03-4F0B-8B41-CA7A895AB087}" type="datetimeFigureOut">
              <a:rPr lang="en-US" smtClean="0"/>
              <a:pPr/>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FB056-4D03-4F0B-8B41-CA7A895AB087}"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FB056-4D03-4F0B-8B41-CA7A895AB087}"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35811-FF94-431F-8D3D-0DF6C9AD04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FB056-4D03-4F0B-8B41-CA7A895AB087}" type="datetimeFigureOut">
              <a:rPr lang="en-US" smtClean="0"/>
              <a:pPr/>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35811-FF94-431F-8D3D-0DF6C9AD04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solidFill>
            <a:schemeClr val="bg1"/>
          </a:solidFill>
          <a:ln w="9525" algn="ctr">
            <a:solidFill>
              <a:schemeClr val="tx1"/>
            </a:solidFill>
            <a:round/>
            <a:headEnd/>
            <a:tailEnd/>
          </a:ln>
        </p:spPr>
        <p:txBody>
          <a:bodyPr wrap="none" anchor="ctr"/>
          <a:lstStyle/>
          <a:p>
            <a:endParaRPr lang="en-US" dirty="0"/>
          </a:p>
        </p:txBody>
      </p:sp>
      <p:pic>
        <p:nvPicPr>
          <p:cNvPr id="156675" name="Picture 3"/>
          <p:cNvPicPr>
            <a:picLocks noGrp="1" noChangeAspect="1" noChangeArrowheads="1"/>
          </p:cNvPicPr>
          <p:nvPr>
            <p:ph type="body" idx="1"/>
          </p:nvPr>
        </p:nvPicPr>
        <p:blipFill>
          <a:blip r:embed="rId3" cstate="print">
            <a:clrChange>
              <a:clrFrom>
                <a:srgbClr val="FFFFFF"/>
              </a:clrFrom>
              <a:clrTo>
                <a:srgbClr val="FFFFFF">
                  <a:alpha val="0"/>
                </a:srgbClr>
              </a:clrTo>
            </a:clrChange>
          </a:blip>
          <a:srcRect t="17830" r="2274" b="16672"/>
          <a:stretch>
            <a:fillRect/>
          </a:stretch>
        </p:blipFill>
        <p:spPr>
          <a:xfrm>
            <a:off x="304800" y="1447800"/>
            <a:ext cx="8001000" cy="4756150"/>
          </a:xfrm>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latin typeface="Arial Black" pitchFamily="34" charset="0"/>
              </a:rPr>
              <a:t>Welcome!</a:t>
            </a:r>
          </a:p>
        </p:txBody>
      </p:sp>
      <p:sp>
        <p:nvSpPr>
          <p:cNvPr id="2053" name="TextBox 4"/>
          <p:cNvSpPr txBox="1">
            <a:spLocks noChangeArrowheads="1"/>
          </p:cNvSpPr>
          <p:nvPr/>
        </p:nvSpPr>
        <p:spPr bwMode="auto">
          <a:xfrm>
            <a:off x="228600" y="5943600"/>
            <a:ext cx="8915400" cy="800219"/>
          </a:xfrm>
          <a:prstGeom prst="rect">
            <a:avLst/>
          </a:prstGeom>
          <a:noFill/>
          <a:ln w="9525">
            <a:noFill/>
            <a:miter lim="800000"/>
            <a:headEnd/>
            <a:tailEnd/>
          </a:ln>
        </p:spPr>
        <p:txBody>
          <a:bodyPr wrap="square">
            <a:spAutoFit/>
          </a:bodyPr>
          <a:lstStyle/>
          <a:p>
            <a:pPr algn="ctr"/>
            <a:r>
              <a:rPr lang="en-US" sz="4600" dirty="0" smtClean="0">
                <a:latin typeface="Arial Black" pitchFamily="34" charset="0"/>
              </a:rPr>
              <a:t>We Are Glad You Are Here!                      </a:t>
            </a:r>
            <a:endParaRPr lang="en-US" sz="4600" dirty="0">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205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3">
                                            <p:txEl>
                                              <p:pRg st="0" end="0"/>
                                            </p:txEl>
                                          </p:spTgt>
                                        </p:tgtEl>
                                        <p:attrNameLst>
                                          <p:attrName>ppt_x</p:attrName>
                                        </p:attrNameLst>
                                      </p:cBhvr>
                                    </p:anim>
                                    <p:anim from="0" to="-1.0" calcmode="lin" valueType="num">
                                      <p:cBhvr>
                                        <p:cTn id="8" dur="200" decel="50000" autoRev="1" fill="hold">
                                          <p:stCondLst>
                                            <p:cond delay="600"/>
                                          </p:stCondLst>
                                        </p:cTn>
                                        <p:tgtEl>
                                          <p:spTgt spid="2053">
                                            <p:txEl>
                                              <p:pRg st="0" end="0"/>
                                            </p:txEl>
                                          </p:spTgt>
                                        </p:tgtEl>
                                        <p:attrNameLst>
                                          <p:attrName>xshear</p:attrName>
                                        </p:attrNameLst>
                                      </p:cBhvr>
                                    </p:anim>
                                    <p:animScale>
                                      <p:cBhvr>
                                        <p:cTn id="9" dur="200" decel="100000" autoRev="1" fill="hold">
                                          <p:stCondLst>
                                            <p:cond delay="600"/>
                                          </p:stCondLst>
                                        </p:cTn>
                                        <p:tgtEl>
                                          <p:spTgt spid="2053">
                                            <p:txEl>
                                              <p:pRg st="0" end="0"/>
                                            </p:txEl>
                                          </p:spTgt>
                                        </p:tgtEl>
                                      </p:cBhvr>
                                      <p:from x="100000" y="100000"/>
                                      <p:to x="80000" y="100000"/>
                                    </p:animScale>
                                    <p:anim by="(#ppt_h/3+#ppt_w*0.1)" calcmode="lin" valueType="num">
                                      <p:cBhvr additive="sum">
                                        <p:cTn id="10" dur="200" decel="100000" autoRev="1" fill="hold">
                                          <p:stCondLst>
                                            <p:cond delay="600"/>
                                          </p:stCondLst>
                                        </p:cTn>
                                        <p:tgtEl>
                                          <p:spTgt spid="205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5"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205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0" y="914400"/>
            <a:ext cx="8991600" cy="6172200"/>
          </a:xfrm>
        </p:spPr>
        <p:txBody>
          <a:bodyPr>
            <a:normAutofit fontScale="62500" lnSpcReduction="20000"/>
          </a:bodyPr>
          <a:lstStyle/>
          <a:p>
            <a:pPr marL="231775" lvl="8" indent="0" algn="ctr">
              <a:lnSpc>
                <a:spcPct val="120000"/>
              </a:lnSpc>
              <a:spcBef>
                <a:spcPts val="0"/>
              </a:spcBef>
              <a:buFont typeface="Wingdings 2" pitchFamily="18" charset="2"/>
              <a:buChar char="C"/>
              <a:defRPr/>
            </a:pPr>
            <a:r>
              <a:rPr lang="en-US" sz="8600" dirty="0" smtClean="0">
                <a:effectLst>
                  <a:outerShdw blurRad="38100" dist="38100" dir="2700000" algn="tl">
                    <a:srgbClr val="000000">
                      <a:alpha val="43137"/>
                    </a:srgbClr>
                  </a:outerShdw>
                </a:effectLst>
                <a:latin typeface="Arial Black" pitchFamily="34" charset="0"/>
              </a:rPr>
              <a:t>Benevolent Deeds</a:t>
            </a:r>
          </a:p>
          <a:p>
            <a:pPr indent="0" algn="ctr" eaLnBrk="1" hangingPunct="1">
              <a:lnSpc>
                <a:spcPct val="120000"/>
              </a:lnSpc>
              <a:spcBef>
                <a:spcPts val="0"/>
              </a:spcBef>
              <a:buFont typeface="Wingdings" pitchFamily="2" charset="2"/>
              <a:buChar char="F"/>
              <a:defRPr/>
            </a:pPr>
            <a:r>
              <a:rPr lang="en-US" sz="8600" dirty="0" smtClean="0">
                <a:effectLst>
                  <a:outerShdw blurRad="38100" dist="38100" dir="2700000" algn="tl">
                    <a:srgbClr val="000000">
                      <a:alpha val="43137"/>
                    </a:srgbClr>
                  </a:outerShdw>
                </a:effectLst>
                <a:latin typeface="Arial Black" pitchFamily="34" charset="0"/>
              </a:rPr>
              <a:t>Prayers Offered</a:t>
            </a:r>
          </a:p>
          <a:p>
            <a:pPr indent="0" algn="ctr">
              <a:lnSpc>
                <a:spcPct val="120000"/>
              </a:lnSpc>
              <a:spcBef>
                <a:spcPts val="0"/>
              </a:spcBef>
              <a:buFont typeface="Wingdings" pitchFamily="2" charset="2"/>
              <a:buChar char="F"/>
              <a:defRPr/>
            </a:pPr>
            <a:r>
              <a:rPr lang="en-US" sz="6700" dirty="0" smtClean="0"/>
              <a:t>The </a:t>
            </a:r>
            <a:r>
              <a:rPr lang="en-US" sz="6700" u="sng" dirty="0" smtClean="0"/>
              <a:t>only</a:t>
            </a:r>
            <a:r>
              <a:rPr lang="en-US" sz="6700" dirty="0" smtClean="0"/>
              <a:t> thing that renders </a:t>
            </a:r>
            <a:r>
              <a:rPr lang="en-US" sz="7000" dirty="0" smtClean="0"/>
              <a:t>it even desirable that our </a:t>
            </a:r>
            <a:r>
              <a:rPr lang="en-US" sz="6700" dirty="0" smtClean="0"/>
              <a:t>good deeds should be seen is that God may be glorified.</a:t>
            </a:r>
          </a:p>
          <a:p>
            <a:pPr indent="0" algn="ctr">
              <a:lnSpc>
                <a:spcPct val="120000"/>
              </a:lnSpc>
              <a:spcBef>
                <a:spcPts val="0"/>
              </a:spcBef>
              <a:buFont typeface="Wingdings" pitchFamily="2" charset="2"/>
              <a:buChar char="F"/>
              <a:defRPr/>
            </a:pPr>
            <a:r>
              <a:rPr lang="en-US" sz="8600" u="sng" dirty="0" smtClean="0">
                <a:solidFill>
                  <a:srgbClr val="FF0000"/>
                </a:solidFill>
                <a:effectLst>
                  <a:outerShdw blurRad="38100" dist="38100" dir="2700000" algn="tl">
                    <a:srgbClr val="000000">
                      <a:alpha val="43137"/>
                    </a:srgbClr>
                  </a:outerShdw>
                </a:effectLst>
              </a:rPr>
              <a:t>Matthew 5:13-16</a:t>
            </a:r>
          </a:p>
          <a:p>
            <a:pPr indent="0" algn="ctr">
              <a:lnSpc>
                <a:spcPct val="120000"/>
              </a:lnSpc>
              <a:spcBef>
                <a:spcPts val="0"/>
              </a:spcBef>
              <a:buFont typeface="Wingdings" pitchFamily="2" charset="2"/>
              <a:buChar char="F"/>
              <a:defRPr/>
            </a:pPr>
            <a:r>
              <a:rPr lang="en-US" sz="8600" u="sng" dirty="0" smtClean="0">
                <a:solidFill>
                  <a:srgbClr val="FF0000"/>
                </a:solidFill>
                <a:effectLst>
                  <a:outerShdw blurRad="38100" dist="38100" dir="2700000" algn="tl">
                    <a:srgbClr val="000000">
                      <a:alpha val="43137"/>
                    </a:srgbClr>
                  </a:outerShdw>
                </a:effectLst>
              </a:rPr>
              <a:t>I Peter 4:11</a:t>
            </a:r>
          </a:p>
          <a:p>
            <a:pPr indent="0" algn="ctr">
              <a:lnSpc>
                <a:spcPct val="120000"/>
              </a:lnSpc>
              <a:spcBef>
                <a:spcPts val="0"/>
              </a:spcBef>
              <a:buFont typeface="Wingdings" pitchFamily="2" charset="2"/>
              <a:buChar char="F"/>
              <a:defRPr/>
            </a:pPr>
            <a:endParaRPr lang="en-US" sz="6700" dirty="0" smtClean="0">
              <a:solidFill>
                <a:srgbClr val="FF0000"/>
              </a:solidFill>
              <a:effectLst>
                <a:outerShdw blurRad="38100" dist="38100" dir="2700000" algn="tl">
                  <a:srgbClr val="000000">
                    <a:alpha val="43137"/>
                  </a:srgbClr>
                </a:outerShdw>
              </a:effectLst>
              <a:latin typeface="Arial Black" pitchFamily="34" charset="0"/>
            </a:endParaRPr>
          </a:p>
        </p:txBody>
      </p:sp>
      <p:sp>
        <p:nvSpPr>
          <p:cNvPr id="88071" name="Rectangle 7"/>
          <p:cNvSpPr>
            <a:spLocks noGrp="1" noChangeArrowheads="1"/>
          </p:cNvSpPr>
          <p:nvPr>
            <p:ph type="title"/>
          </p:nvPr>
        </p:nvSpPr>
        <p:spPr>
          <a:xfrm>
            <a:off x="152400" y="152400"/>
            <a:ext cx="8839200" cy="838200"/>
          </a:xfrm>
          <a:solidFill>
            <a:srgbClr val="002060"/>
          </a:solidFill>
        </p:spPr>
        <p:txBody>
          <a:bodyPr>
            <a:normAutofit fontScale="90000"/>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Sermon On The Mount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left)">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left)">
                                      <p:cBhvr>
                                        <p:cTn id="12" dur="500"/>
                                        <p:tgtEl>
                                          <p:spTgt spid="88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wipe(left)">
                                      <p:cBhvr>
                                        <p:cTn id="17" dur="500"/>
                                        <p:tgtEl>
                                          <p:spTgt spid="88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dissolve">
                                      <p:cBhvr>
                                        <p:cTn id="22" dur="500"/>
                                        <p:tgtEl>
                                          <p:spTgt spid="880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8067">
                                            <p:txEl>
                                              <p:pRg st="4" end="4"/>
                                            </p:txEl>
                                          </p:spTgt>
                                        </p:tgtEl>
                                        <p:attrNameLst>
                                          <p:attrName>style.visibility</p:attrName>
                                        </p:attrNameLst>
                                      </p:cBhvr>
                                      <p:to>
                                        <p:strVal val="visible"/>
                                      </p:to>
                                    </p:set>
                                    <p:animEffect transition="in" filter="wipe(left)">
                                      <p:cBhvr>
                                        <p:cTn id="27" dur="500"/>
                                        <p:tgtEl>
                                          <p:spTgt spid="880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457200" y="1295400"/>
            <a:ext cx="9601200" cy="5562600"/>
          </a:xfrm>
        </p:spPr>
        <p:txBody>
          <a:bodyPr>
            <a:normAutofit fontScale="92500" lnSpcReduction="10000"/>
          </a:bodyPr>
          <a:lstStyle/>
          <a:p>
            <a:pPr indent="0" algn="ctr">
              <a:spcBef>
                <a:spcPts val="0"/>
              </a:spcBef>
              <a:buFont typeface="Wingdings" pitchFamily="2" charset="2"/>
              <a:buChar char="F"/>
              <a:defRPr/>
            </a:pPr>
            <a:r>
              <a:rPr lang="en-US" sz="5200" dirty="0" smtClean="0"/>
              <a:t>It is essential that we </a:t>
            </a:r>
            <a:r>
              <a:rPr lang="en-US" sz="4800" dirty="0" smtClean="0"/>
              <a:t>understand the purpose behind our service to God.</a:t>
            </a:r>
            <a:endParaRPr lang="en-US" sz="4400" dirty="0" smtClean="0"/>
          </a:p>
          <a:p>
            <a:pPr indent="0" algn="ctr">
              <a:spcBef>
                <a:spcPts val="0"/>
              </a:spcBef>
              <a:buFont typeface="Wingdings" pitchFamily="2" charset="2"/>
              <a:buChar char="F"/>
              <a:defRPr/>
            </a:pPr>
            <a:r>
              <a:rPr lang="en-US" sz="5200" dirty="0" smtClean="0">
                <a:solidFill>
                  <a:srgbClr val="C00000"/>
                </a:solidFill>
                <a:effectLst>
                  <a:outerShdw blurRad="38100" dist="38100" dir="2700000" algn="tl">
                    <a:srgbClr val="000000">
                      <a:alpha val="43137"/>
                    </a:srgbClr>
                  </a:outerShdw>
                </a:effectLst>
                <a:latin typeface="Arial Black" pitchFamily="34" charset="0"/>
              </a:rPr>
              <a:t>Necessarily Significant!</a:t>
            </a:r>
          </a:p>
          <a:p>
            <a:pPr indent="0" algn="ctr">
              <a:spcBef>
                <a:spcPts val="0"/>
              </a:spcBef>
              <a:buFont typeface="Wingdings" pitchFamily="2" charset="2"/>
              <a:buChar char="F"/>
              <a:defRPr/>
            </a:pPr>
            <a:r>
              <a:rPr lang="en-US" sz="5200" dirty="0" smtClean="0">
                <a:effectLst>
                  <a:outerShdw blurRad="38100" dist="38100" dir="2700000" algn="tl">
                    <a:srgbClr val="000000">
                      <a:alpha val="43137"/>
                    </a:srgbClr>
                  </a:outerShdw>
                </a:effectLst>
                <a:latin typeface="Arial Black" pitchFamily="34" charset="0"/>
              </a:rPr>
              <a:t>How so? In determining whether or not we even </a:t>
            </a:r>
            <a:r>
              <a:rPr lang="en-US" sz="4800" dirty="0" smtClean="0">
                <a:effectLst>
                  <a:outerShdw blurRad="38100" dist="38100" dir="2700000" algn="tl">
                    <a:srgbClr val="000000">
                      <a:alpha val="43137"/>
                    </a:srgbClr>
                  </a:outerShdw>
                </a:effectLst>
                <a:latin typeface="Arial Black" pitchFamily="34" charset="0"/>
              </a:rPr>
              <a:t>have a right to exist or not!</a:t>
            </a:r>
          </a:p>
          <a:p>
            <a:pPr indent="0" algn="ctr">
              <a:spcBef>
                <a:spcPts val="0"/>
              </a:spcBef>
              <a:buFont typeface="Wingdings" pitchFamily="2" charset="2"/>
              <a:buChar char="F"/>
              <a:defRPr/>
            </a:pPr>
            <a:r>
              <a:rPr lang="en-US" sz="5800" dirty="0" smtClean="0">
                <a:solidFill>
                  <a:srgbClr val="FF0000"/>
                </a:solidFill>
                <a:effectLst>
                  <a:outerShdw blurRad="38100" dist="38100" dir="2700000" algn="tl">
                    <a:srgbClr val="000000">
                      <a:alpha val="43137"/>
                    </a:srgbClr>
                  </a:outerShdw>
                </a:effectLst>
                <a:latin typeface="Arial Black" pitchFamily="34" charset="0"/>
              </a:rPr>
              <a:t>Matthew 15:8-14</a:t>
            </a:r>
            <a:r>
              <a:rPr lang="en-US" sz="5200" dirty="0" smtClean="0">
                <a:solidFill>
                  <a:srgbClr val="002060"/>
                </a:solidFill>
                <a:effectLst>
                  <a:outerShdw blurRad="38100" dist="38100" dir="2700000" algn="tl">
                    <a:srgbClr val="000000">
                      <a:alpha val="43137"/>
                    </a:srgbClr>
                  </a:outerShdw>
                </a:effectLst>
                <a:latin typeface="Arial Black" pitchFamily="34" charset="0"/>
              </a:rPr>
              <a:t> </a:t>
            </a: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rgbClr val="002060"/>
          </a:solidFill>
        </p:spPr>
        <p:txBody>
          <a:bodyPr>
            <a:normAutofit/>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Motivation?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p:cTn id="7" dur="1000" fill="hold"/>
                                        <p:tgtEl>
                                          <p:spTgt spid="880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806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80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80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8067">
                                            <p:txEl>
                                              <p:pRg st="1" end="1"/>
                                            </p:txEl>
                                          </p:spTgt>
                                        </p:tgtEl>
                                        <p:attrNameLst>
                                          <p:attrName>style.visibility</p:attrName>
                                        </p:attrNameLst>
                                      </p:cBhvr>
                                      <p:to>
                                        <p:strVal val="visible"/>
                                      </p:to>
                                    </p:set>
                                    <p:animEffect transition="in" filter="wipe(left)">
                                      <p:cBhvr>
                                        <p:cTn id="15" dur="500"/>
                                        <p:tgtEl>
                                          <p:spTgt spid="8806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88067">
                                            <p:txEl>
                                              <p:pRg st="2" end="2"/>
                                            </p:txEl>
                                          </p:spTgt>
                                        </p:tgtEl>
                                        <p:attrNameLst>
                                          <p:attrName>style.visibility</p:attrName>
                                        </p:attrNameLst>
                                      </p:cBhvr>
                                      <p:to>
                                        <p:strVal val="visible"/>
                                      </p:to>
                                    </p:set>
                                    <p:anim calcmode="lin" valueType="num">
                                      <p:cBhvr>
                                        <p:cTn id="20" dur="1000" fill="hold"/>
                                        <p:tgtEl>
                                          <p:spTgt spid="88067">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88067">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880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8806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nodeType="clickEffect">
                                  <p:stCondLst>
                                    <p:cond delay="0"/>
                                  </p:stCondLst>
                                  <p:childTnLst>
                                    <p:set>
                                      <p:cBhvr>
                                        <p:cTn id="27" dur="1" fill="hold">
                                          <p:stCondLst>
                                            <p:cond delay="0"/>
                                          </p:stCondLst>
                                        </p:cTn>
                                        <p:tgtEl>
                                          <p:spTgt spid="88067">
                                            <p:txEl>
                                              <p:pRg st="3" end="3"/>
                                            </p:txEl>
                                          </p:spTgt>
                                        </p:tgtEl>
                                        <p:attrNameLst>
                                          <p:attrName>style.visibility</p:attrName>
                                        </p:attrNameLst>
                                      </p:cBhvr>
                                      <p:to>
                                        <p:strVal val="visible"/>
                                      </p:to>
                                    </p:set>
                                    <p:anim calcmode="lin" valueType="num">
                                      <p:cBhvr>
                                        <p:cTn id="28" dur="1000" fill="hold"/>
                                        <p:tgtEl>
                                          <p:spTgt spid="88067">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88067">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8806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8806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44562"/>
          </a:xfrm>
          <a:solidFill>
            <a:srgbClr val="002060"/>
          </a:solidFill>
        </p:spPr>
        <p:txBody>
          <a:bodyPr>
            <a:noAutofit/>
          </a:bodyPr>
          <a:lstStyle/>
          <a:p>
            <a:pPr>
              <a:defRPr/>
            </a:pPr>
            <a:r>
              <a:rPr lang="en-US" sz="6200" dirty="0" smtClean="0">
                <a:solidFill>
                  <a:schemeClr val="bg1"/>
                </a:solidFill>
                <a:effectLst>
                  <a:outerShdw blurRad="38100" dist="38100" dir="2700000" algn="tl">
                    <a:srgbClr val="000000">
                      <a:alpha val="43137"/>
                    </a:srgbClr>
                  </a:outerShdw>
                </a:effectLst>
                <a:latin typeface="Arial Black" pitchFamily="34" charset="0"/>
              </a:rPr>
              <a:t>Matthew 15:8-14</a:t>
            </a:r>
            <a:endParaRPr lang="en-US" sz="6200" dirty="0">
              <a:solidFill>
                <a:schemeClr val="bg1"/>
              </a:solidFill>
              <a:effectLst>
                <a:outerShdw blurRad="38100" dist="38100" dir="2700000" algn="tl">
                  <a:srgbClr val="000000">
                    <a:alpha val="43137"/>
                  </a:srgbClr>
                </a:outerShdw>
              </a:effectLst>
              <a:latin typeface="Arial Black" pitchFamily="34" charset="0"/>
            </a:endParaRPr>
          </a:p>
        </p:txBody>
      </p:sp>
      <p:sp>
        <p:nvSpPr>
          <p:cNvPr id="3075" name="Content Placeholder 2"/>
          <p:cNvSpPr>
            <a:spLocks noGrp="1"/>
          </p:cNvSpPr>
          <p:nvPr>
            <p:ph idx="1"/>
          </p:nvPr>
        </p:nvSpPr>
        <p:spPr>
          <a:xfrm>
            <a:off x="228600" y="1600200"/>
            <a:ext cx="8610600" cy="4953000"/>
          </a:xfrm>
        </p:spPr>
        <p:txBody>
          <a:bodyPr/>
          <a:lstStyle/>
          <a:p>
            <a:pPr algn="just">
              <a:spcBef>
                <a:spcPts val="0"/>
              </a:spcBef>
              <a:buFont typeface="Arial" charset="0"/>
              <a:buNone/>
              <a:defRPr/>
            </a:pPr>
            <a:r>
              <a:rPr lang="en-US" dirty="0" smtClean="0"/>
              <a:t>   </a:t>
            </a:r>
            <a:endParaRPr lang="en-US" sz="6000" dirty="0" smtClean="0">
              <a:solidFill>
                <a:schemeClr val="accent1">
                  <a:lumMod val="10000"/>
                </a:schemeClr>
              </a:solidFill>
              <a:latin typeface="Arial Black" pitchFamily="34" charset="0"/>
            </a:endParaRPr>
          </a:p>
          <a:p>
            <a:pPr>
              <a:defRPr/>
            </a:pPr>
            <a:endParaRPr lang="en-US" sz="5600" dirty="0" smtClean="0">
              <a:solidFill>
                <a:srgbClr val="FFFFF3"/>
              </a:solidFill>
              <a:effectLst>
                <a:outerShdw blurRad="38100" dist="38100" dir="2700000" algn="tl">
                  <a:srgbClr val="000000">
                    <a:alpha val="43137"/>
                  </a:srgbClr>
                </a:outerShdw>
              </a:effectLst>
              <a:latin typeface="Arial Black" pitchFamily="34" charset="0"/>
            </a:endParaRPr>
          </a:p>
          <a:p>
            <a:pPr>
              <a:defRPr/>
            </a:pPr>
            <a:endParaRPr lang="en-US" dirty="0" smtClean="0"/>
          </a:p>
        </p:txBody>
      </p:sp>
      <p:sp>
        <p:nvSpPr>
          <p:cNvPr id="4" name="TextBox 3"/>
          <p:cNvSpPr txBox="1"/>
          <p:nvPr/>
        </p:nvSpPr>
        <p:spPr>
          <a:xfrm>
            <a:off x="228600" y="1295400"/>
            <a:ext cx="8534400" cy="5715000"/>
          </a:xfrm>
          <a:prstGeom prst="rect">
            <a:avLst/>
          </a:prstGeom>
          <a:noFill/>
        </p:spPr>
        <p:txBody>
          <a:bodyPr wrap="square" rtlCol="0" anchor="t" anchorCtr="0">
            <a:normAutofit lnSpcReduction="10000"/>
          </a:bodyPr>
          <a:lstStyle/>
          <a:p>
            <a:pPr algn="just"/>
            <a:r>
              <a:rPr lang="en-US" sz="3800" dirty="0" smtClean="0"/>
              <a:t>“This </a:t>
            </a:r>
            <a:r>
              <a:rPr lang="en-US" sz="3800" dirty="0"/>
              <a:t>people </a:t>
            </a:r>
            <a:r>
              <a:rPr lang="en-US" sz="3800" dirty="0" err="1"/>
              <a:t>draweth</a:t>
            </a:r>
            <a:r>
              <a:rPr lang="en-US" sz="3800" dirty="0"/>
              <a:t> nigh unto me with their mouth, and </a:t>
            </a:r>
            <a:r>
              <a:rPr lang="en-US" sz="3800" dirty="0" err="1"/>
              <a:t>honoureth</a:t>
            </a:r>
            <a:r>
              <a:rPr lang="en-US" sz="3800" dirty="0"/>
              <a:t> me with </a:t>
            </a:r>
            <a:r>
              <a:rPr lang="en-US" sz="3800" i="1" dirty="0"/>
              <a:t>their</a:t>
            </a:r>
            <a:r>
              <a:rPr lang="en-US" sz="3800" dirty="0"/>
              <a:t> lips; but their heart is far from me. </a:t>
            </a:r>
            <a:r>
              <a:rPr lang="en-US" sz="3800" dirty="0" smtClean="0"/>
              <a:t>(9) </a:t>
            </a:r>
            <a:r>
              <a:rPr lang="en-US" sz="3800" dirty="0"/>
              <a:t>But in vain they do worship me, teaching </a:t>
            </a:r>
            <a:r>
              <a:rPr lang="en-US" sz="3800" i="1" dirty="0"/>
              <a:t>for</a:t>
            </a:r>
            <a:r>
              <a:rPr lang="en-US" sz="3800" dirty="0"/>
              <a:t> doctrines </a:t>
            </a:r>
            <a:r>
              <a:rPr lang="en-US" sz="3800" dirty="0" smtClean="0"/>
              <a:t>    the </a:t>
            </a:r>
            <a:r>
              <a:rPr lang="en-US" sz="3800" dirty="0"/>
              <a:t>commandments of men. </a:t>
            </a:r>
            <a:r>
              <a:rPr lang="en-US" sz="3800" dirty="0" smtClean="0"/>
              <a:t>       (</a:t>
            </a:r>
            <a:r>
              <a:rPr lang="en-US" sz="3800" b="1" dirty="0" smtClean="0"/>
              <a:t>10)</a:t>
            </a:r>
            <a:r>
              <a:rPr lang="en-US" sz="3800" dirty="0" smtClean="0"/>
              <a:t> </a:t>
            </a:r>
            <a:r>
              <a:rPr lang="en-US" sz="3800" dirty="0"/>
              <a:t>And he called the multitude, and said unto them, Hear, and understand</a:t>
            </a:r>
            <a:r>
              <a:rPr lang="en-US" sz="3800" dirty="0" smtClean="0"/>
              <a:t>:”</a:t>
            </a:r>
            <a:endParaRPr lang="en-US" sz="3800" dirty="0"/>
          </a:p>
        </p:txBody>
      </p:sp>
    </p:spTree>
    <p:extLst>
      <p:ext uri="{BB962C8B-B14F-4D97-AF65-F5344CB8AC3E}">
        <p14:creationId xmlns:p14="http://schemas.microsoft.com/office/powerpoint/2010/main" val="225859090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52400"/>
            <a:ext cx="8534400" cy="6555641"/>
          </a:xfrm>
          <a:prstGeom prst="rect">
            <a:avLst/>
          </a:prstGeom>
          <a:noFill/>
        </p:spPr>
        <p:txBody>
          <a:bodyPr wrap="square" rtlCol="0">
            <a:spAutoFit/>
          </a:bodyPr>
          <a:lstStyle/>
          <a:p>
            <a:pPr algn="just"/>
            <a:r>
              <a:rPr lang="en-US" sz="4200" dirty="0" smtClean="0"/>
              <a:t>(11) Not </a:t>
            </a:r>
            <a:r>
              <a:rPr lang="en-US" sz="4200" dirty="0"/>
              <a:t>that which </a:t>
            </a:r>
            <a:r>
              <a:rPr lang="en-US" sz="4200" dirty="0" err="1"/>
              <a:t>goeth</a:t>
            </a:r>
            <a:r>
              <a:rPr lang="en-US" sz="4200" dirty="0"/>
              <a:t> into the mouth </a:t>
            </a:r>
            <a:r>
              <a:rPr lang="en-US" sz="4200" dirty="0" err="1"/>
              <a:t>defileth</a:t>
            </a:r>
            <a:r>
              <a:rPr lang="en-US" sz="4200" dirty="0"/>
              <a:t> a man; but that which cometh out of the mouth, this </a:t>
            </a:r>
            <a:r>
              <a:rPr lang="en-US" sz="4200" dirty="0" err="1"/>
              <a:t>defileth</a:t>
            </a:r>
            <a:r>
              <a:rPr lang="en-US" sz="4200" dirty="0"/>
              <a:t> a man. </a:t>
            </a:r>
            <a:r>
              <a:rPr lang="en-US" sz="4200" dirty="0" smtClean="0"/>
              <a:t>(12) </a:t>
            </a:r>
            <a:r>
              <a:rPr lang="en-US" sz="4200" dirty="0"/>
              <a:t>Then came his disciples, and said unto him, </a:t>
            </a:r>
            <a:r>
              <a:rPr lang="en-US" sz="4200" dirty="0" err="1"/>
              <a:t>Knowest</a:t>
            </a:r>
            <a:r>
              <a:rPr lang="en-US" sz="4200" dirty="0"/>
              <a:t> thou </a:t>
            </a:r>
            <a:r>
              <a:rPr lang="en-US" sz="4200" dirty="0" smtClean="0"/>
              <a:t> that </a:t>
            </a:r>
            <a:r>
              <a:rPr lang="en-US" sz="4200" dirty="0"/>
              <a:t>the Pharisees were offended, after they heard this saying</a:t>
            </a:r>
            <a:r>
              <a:rPr lang="en-US" sz="4200" dirty="0" smtClean="0"/>
              <a:t>?”</a:t>
            </a:r>
            <a:endParaRPr lang="en-US" sz="4200" dirty="0"/>
          </a:p>
        </p:txBody>
      </p:sp>
    </p:spTree>
    <p:extLst>
      <p:ext uri="{BB962C8B-B14F-4D97-AF65-F5344CB8AC3E}">
        <p14:creationId xmlns:p14="http://schemas.microsoft.com/office/powerpoint/2010/main" val="1275986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52400"/>
            <a:ext cx="8458200" cy="6863417"/>
          </a:xfrm>
          <a:prstGeom prst="rect">
            <a:avLst/>
          </a:prstGeom>
          <a:noFill/>
        </p:spPr>
        <p:txBody>
          <a:bodyPr wrap="square" rtlCol="0">
            <a:spAutoFit/>
          </a:bodyPr>
          <a:lstStyle/>
          <a:p>
            <a:pPr algn="just"/>
            <a:r>
              <a:rPr lang="en-US" sz="4400" dirty="0" smtClean="0"/>
              <a:t>(13) </a:t>
            </a:r>
            <a:r>
              <a:rPr lang="en-US" sz="4400" dirty="0"/>
              <a:t>But he answered and said, Every plant, which my heavenly Father hath not planted, shall be rooted up. </a:t>
            </a:r>
            <a:r>
              <a:rPr lang="en-US" sz="4400" dirty="0" smtClean="0"/>
              <a:t>(14) </a:t>
            </a:r>
            <a:r>
              <a:rPr lang="en-US" sz="4400" dirty="0"/>
              <a:t>Let them alone: they be blind leaders of the blind. And if the blind lead the blind, both shall fall into the ditch</a:t>
            </a:r>
            <a:r>
              <a:rPr lang="en-US" sz="4400" dirty="0" smtClean="0"/>
              <a:t>.”</a:t>
            </a:r>
            <a:endParaRPr lang="en-US" sz="4400" dirty="0"/>
          </a:p>
        </p:txBody>
      </p:sp>
    </p:spTree>
    <p:extLst>
      <p:ext uri="{BB962C8B-B14F-4D97-AF65-F5344CB8AC3E}">
        <p14:creationId xmlns:p14="http://schemas.microsoft.com/office/powerpoint/2010/main" val="21896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152400" y="1447800"/>
            <a:ext cx="8839200" cy="5562600"/>
          </a:xfrm>
        </p:spPr>
        <p:txBody>
          <a:bodyPr>
            <a:normAutofit fontScale="85000" lnSpcReduction="20000"/>
          </a:bodyPr>
          <a:lstStyle/>
          <a:p>
            <a:pPr algn="just">
              <a:buNone/>
            </a:pPr>
            <a:r>
              <a:rPr lang="en-US" sz="5400" dirty="0" smtClean="0"/>
              <a:t>  (2) I know thy works, and thy </a:t>
            </a:r>
            <a:r>
              <a:rPr lang="en-US" sz="5400" dirty="0" err="1" smtClean="0"/>
              <a:t>labour</a:t>
            </a:r>
            <a:r>
              <a:rPr lang="en-US" sz="5400" dirty="0" smtClean="0"/>
              <a:t>, and thy patience, and how thou canst not bear them which are evil: and thou hast tried them which say they are apostles, and are not, and hast found them liars:” </a:t>
            </a: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rgbClr val="002060"/>
          </a:solidFill>
        </p:spPr>
        <p:txBody>
          <a:bodyPr>
            <a:normAutofit/>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Revelation 2:2</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0" y="1295400"/>
            <a:ext cx="8763000" cy="5562600"/>
          </a:xfrm>
        </p:spPr>
        <p:txBody>
          <a:bodyPr>
            <a:normAutofit fontScale="92500" lnSpcReduction="20000"/>
          </a:bodyPr>
          <a:lstStyle/>
          <a:p>
            <a:pPr algn="just">
              <a:buNone/>
            </a:pPr>
            <a:r>
              <a:rPr lang="en-US" sz="5400" dirty="0" smtClean="0"/>
              <a:t>  </a:t>
            </a:r>
            <a:r>
              <a:rPr lang="en-US" sz="5200" dirty="0" smtClean="0">
                <a:latin typeface="Arial Black" pitchFamily="34" charset="0"/>
              </a:rPr>
              <a:t>“And hast borne, and hast patience, and for my </a:t>
            </a:r>
            <a:r>
              <a:rPr lang="en-US" sz="4900" dirty="0" smtClean="0">
                <a:latin typeface="Arial Black" pitchFamily="34" charset="0"/>
              </a:rPr>
              <a:t>name's sake hast </a:t>
            </a:r>
            <a:r>
              <a:rPr lang="en-US" sz="4900" dirty="0" err="1" smtClean="0">
                <a:latin typeface="Arial Black" pitchFamily="34" charset="0"/>
              </a:rPr>
              <a:t>laboured</a:t>
            </a:r>
            <a:r>
              <a:rPr lang="en-US" sz="4900" dirty="0" smtClean="0">
                <a:latin typeface="Arial Black" pitchFamily="34" charset="0"/>
              </a:rPr>
              <a:t>, </a:t>
            </a:r>
            <a:r>
              <a:rPr lang="en-US" sz="5200" dirty="0" smtClean="0">
                <a:latin typeface="Arial Black" pitchFamily="34" charset="0"/>
              </a:rPr>
              <a:t>and hast not fainted. (6) But this thou hast, that thou </a:t>
            </a:r>
            <a:r>
              <a:rPr lang="en-US" sz="5200" dirty="0" err="1" smtClean="0">
                <a:latin typeface="Arial Black" pitchFamily="34" charset="0"/>
              </a:rPr>
              <a:t>hatest</a:t>
            </a:r>
            <a:r>
              <a:rPr lang="en-US" sz="5200" dirty="0" smtClean="0">
                <a:latin typeface="Arial Black" pitchFamily="34" charset="0"/>
              </a:rPr>
              <a:t> the deeds of the </a:t>
            </a:r>
            <a:r>
              <a:rPr lang="en-US" sz="5200" dirty="0" err="1" smtClean="0">
                <a:latin typeface="Arial Black" pitchFamily="34" charset="0"/>
              </a:rPr>
              <a:t>Nicolaitans</a:t>
            </a:r>
            <a:r>
              <a:rPr lang="en-US" sz="5200" dirty="0" smtClean="0">
                <a:latin typeface="Arial Black" pitchFamily="34" charset="0"/>
              </a:rPr>
              <a:t>, which I also hate.” </a:t>
            </a: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rgbClr val="002060"/>
          </a:solidFill>
        </p:spPr>
        <p:txBody>
          <a:bodyPr>
            <a:normAutofit/>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Revelation 2:3,6</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152400" y="1295400"/>
            <a:ext cx="8915400" cy="5562600"/>
          </a:xfrm>
        </p:spPr>
        <p:txBody>
          <a:bodyPr>
            <a:normAutofit fontScale="85000" lnSpcReduction="10000"/>
          </a:bodyPr>
          <a:lstStyle/>
          <a:p>
            <a:pPr algn="just">
              <a:buNone/>
            </a:pPr>
            <a:r>
              <a:rPr lang="en-US" sz="5400" dirty="0" smtClean="0"/>
              <a:t>  </a:t>
            </a:r>
            <a:r>
              <a:rPr lang="en-US" sz="6500" dirty="0" smtClean="0"/>
              <a:t>“Nevertheless I have somewhat against thee, because thou hast left thy first love. (5) Remember </a:t>
            </a:r>
            <a:r>
              <a:rPr lang="en-US" sz="6100" dirty="0" smtClean="0"/>
              <a:t>therefore from whence </a:t>
            </a:r>
            <a:r>
              <a:rPr lang="en-US" sz="6500" dirty="0" smtClean="0"/>
              <a:t>thou art fallen,”</a:t>
            </a:r>
            <a:endParaRPr lang="en-US" sz="46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rgbClr val="002060"/>
          </a:solidFill>
        </p:spPr>
        <p:txBody>
          <a:bodyPr>
            <a:normAutofit/>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Revelation 2:4-5</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0" y="381000"/>
            <a:ext cx="8915400" cy="6477000"/>
          </a:xfrm>
        </p:spPr>
        <p:txBody>
          <a:bodyPr>
            <a:normAutofit/>
          </a:bodyPr>
          <a:lstStyle/>
          <a:p>
            <a:pPr algn="just">
              <a:buNone/>
            </a:pPr>
            <a:r>
              <a:rPr lang="en-US" sz="4600" dirty="0" smtClean="0"/>
              <a:t>  </a:t>
            </a:r>
            <a:r>
              <a:rPr lang="en-US" sz="5200" dirty="0" smtClean="0"/>
              <a:t>“and repent, and do the first works; or else I will come unto thee </a:t>
            </a:r>
            <a:r>
              <a:rPr lang="en-US" sz="6000" dirty="0" smtClean="0"/>
              <a:t>quickly, and will </a:t>
            </a:r>
            <a:r>
              <a:rPr lang="en-US" sz="5100" dirty="0" smtClean="0"/>
              <a:t>remove thy candlestick </a:t>
            </a:r>
            <a:r>
              <a:rPr lang="en-US" sz="5700" dirty="0" smtClean="0"/>
              <a:t>out of his place, </a:t>
            </a:r>
            <a:r>
              <a:rPr lang="en-US" sz="5500" dirty="0" smtClean="0"/>
              <a:t>except thou repent.”</a:t>
            </a:r>
            <a:r>
              <a:rPr lang="en-US" sz="5200" dirty="0" smtClean="0"/>
              <a:t> </a:t>
            </a:r>
            <a:endParaRPr lang="en-US" sz="52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228600" y="1752600"/>
            <a:ext cx="8763000" cy="4373563"/>
          </a:xfrm>
        </p:spPr>
        <p:txBody>
          <a:bodyPr/>
          <a:lstStyle/>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152400"/>
            <a:ext cx="8229600" cy="990600"/>
          </a:xfrm>
          <a:solidFill>
            <a:srgbClr val="002060"/>
          </a:solidFill>
        </p:spPr>
        <p:txBody>
          <a:bodyPr>
            <a:normAutofit fontScale="90000"/>
          </a:bodyPr>
          <a:lstStyle/>
          <a:p>
            <a:pPr eaLnBrk="1" hangingPunct="1">
              <a:defRPr/>
            </a:pPr>
            <a:r>
              <a:rPr lang="en-US" sz="7300" dirty="0" smtClean="0">
                <a:solidFill>
                  <a:schemeClr val="bg1"/>
                </a:solidFill>
                <a:effectLst>
                  <a:outerShdw blurRad="38100" dist="38100" dir="2700000" algn="tl">
                    <a:srgbClr val="000000">
                      <a:alpha val="43137"/>
                    </a:srgbClr>
                  </a:outerShdw>
                </a:effectLst>
                <a:latin typeface="Arial Black" pitchFamily="34" charset="0"/>
              </a:rPr>
              <a:t>Understanding</a:t>
            </a:r>
            <a:r>
              <a:rPr lang="en-US" sz="6000" dirty="0" smtClean="0">
                <a:solidFill>
                  <a:schemeClr val="bg1"/>
                </a:solidFill>
                <a:effectLst>
                  <a:outerShdw blurRad="38100" dist="38100" dir="2700000" algn="tl">
                    <a:srgbClr val="000000">
                      <a:alpha val="43137"/>
                    </a:srgbClr>
                  </a:outerShdw>
                </a:effectLst>
                <a:latin typeface="Arial Black" pitchFamily="34" charset="0"/>
              </a:rPr>
              <a:t>   </a:t>
            </a:r>
          </a:p>
        </p:txBody>
      </p:sp>
      <p:sp>
        <p:nvSpPr>
          <p:cNvPr id="5" name="TextBox 4"/>
          <p:cNvSpPr txBox="1"/>
          <p:nvPr/>
        </p:nvSpPr>
        <p:spPr>
          <a:xfrm>
            <a:off x="0" y="1219200"/>
            <a:ext cx="9144000" cy="4893647"/>
          </a:xfrm>
          <a:prstGeom prst="rect">
            <a:avLst/>
          </a:prstGeom>
          <a:noFill/>
        </p:spPr>
        <p:txBody>
          <a:bodyPr wrap="square" rtlCol="0">
            <a:spAutoFit/>
          </a:bodyPr>
          <a:lstStyle/>
          <a:p>
            <a:pPr algn="ctr"/>
            <a:r>
              <a:rPr lang="en-US" sz="8000" dirty="0" smtClean="0"/>
              <a:t>“Through thy precepts I get </a:t>
            </a:r>
            <a:r>
              <a:rPr lang="en-US" sz="7200" dirty="0" smtClean="0"/>
              <a:t>understanding…” </a:t>
            </a:r>
            <a:r>
              <a:rPr lang="en-US" sz="8000" dirty="0" smtClean="0">
                <a:solidFill>
                  <a:srgbClr val="FF0000"/>
                </a:solidFill>
                <a:effectLst>
                  <a:outerShdw blurRad="38100" dist="38100" dir="2700000" algn="tl">
                    <a:srgbClr val="000000">
                      <a:alpha val="43137"/>
                    </a:srgbClr>
                  </a:outerShdw>
                </a:effectLst>
              </a:rPr>
              <a:t>Psalm 119:104</a:t>
            </a:r>
            <a:endParaRPr lang="en-US" sz="4800" dirty="0">
              <a:solidFill>
                <a:srgbClr val="FF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solidFill>
            <a:schemeClr val="bg1"/>
          </a:solidFill>
          <a:ln w="9525" algn="ctr">
            <a:solidFill>
              <a:schemeClr val="tx1"/>
            </a:solidFill>
            <a:round/>
            <a:headEnd/>
            <a:tailEnd/>
          </a:ln>
        </p:spPr>
        <p:txBody>
          <a:bodyPr wrap="none" anchor="ctr"/>
          <a:lstStyle/>
          <a:p>
            <a:endParaRPr lang="en-US" dirty="0"/>
          </a:p>
        </p:txBody>
      </p:sp>
      <p:pic>
        <p:nvPicPr>
          <p:cNvPr id="156675" name="Picture 3"/>
          <p:cNvPicPr>
            <a:picLocks noGrp="1" noChangeAspect="1" noChangeArrowheads="1"/>
          </p:cNvPicPr>
          <p:nvPr>
            <p:ph type="body" idx="1"/>
          </p:nvPr>
        </p:nvPicPr>
        <p:blipFill>
          <a:blip r:embed="rId3" cstate="print">
            <a:clrChange>
              <a:clrFrom>
                <a:srgbClr val="FFFFFF"/>
              </a:clrFrom>
              <a:clrTo>
                <a:srgbClr val="FFFFFF">
                  <a:alpha val="0"/>
                </a:srgbClr>
              </a:clrTo>
            </a:clrChange>
          </a:blip>
          <a:srcRect t="17830" r="2274" b="16672"/>
          <a:stretch>
            <a:fillRect/>
          </a:stretch>
        </p:blipFill>
        <p:spPr>
          <a:xfrm>
            <a:off x="304800" y="1447800"/>
            <a:ext cx="8001000" cy="4756150"/>
          </a:xfrm>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latin typeface="Arial Black" pitchFamily="34" charset="0"/>
              </a:rPr>
              <a:t>Welcome!</a:t>
            </a:r>
          </a:p>
        </p:txBody>
      </p:sp>
      <p:sp>
        <p:nvSpPr>
          <p:cNvPr id="2053" name="TextBox 4"/>
          <p:cNvSpPr txBox="1">
            <a:spLocks noChangeArrowheads="1"/>
          </p:cNvSpPr>
          <p:nvPr/>
        </p:nvSpPr>
        <p:spPr bwMode="auto">
          <a:xfrm>
            <a:off x="0" y="5943600"/>
            <a:ext cx="9144000" cy="708025"/>
          </a:xfrm>
          <a:prstGeom prst="rect">
            <a:avLst/>
          </a:prstGeom>
          <a:noFill/>
          <a:ln w="9525">
            <a:noFill/>
            <a:miter lim="800000"/>
            <a:headEnd/>
            <a:tailEnd/>
          </a:ln>
        </p:spPr>
        <p:txBody>
          <a:bodyPr>
            <a:spAutoFit/>
          </a:bodyPr>
          <a:lstStyle/>
          <a:p>
            <a:pPr algn="ctr"/>
            <a:r>
              <a:rPr lang="en-US" sz="4000" dirty="0">
                <a:latin typeface="Arial Black" pitchFamily="34" charset="0"/>
              </a:rPr>
              <a:t>Questions? Just Let Us Know!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205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3">
                                            <p:txEl>
                                              <p:pRg st="0" end="0"/>
                                            </p:txEl>
                                          </p:spTgt>
                                        </p:tgtEl>
                                        <p:attrNameLst>
                                          <p:attrName>ppt_x</p:attrName>
                                        </p:attrNameLst>
                                      </p:cBhvr>
                                    </p:anim>
                                    <p:anim from="0" to="-1.0" calcmode="lin" valueType="num">
                                      <p:cBhvr>
                                        <p:cTn id="8" dur="200" decel="50000" autoRev="1" fill="hold">
                                          <p:stCondLst>
                                            <p:cond delay="600"/>
                                          </p:stCondLst>
                                        </p:cTn>
                                        <p:tgtEl>
                                          <p:spTgt spid="2053">
                                            <p:txEl>
                                              <p:pRg st="0" end="0"/>
                                            </p:txEl>
                                          </p:spTgt>
                                        </p:tgtEl>
                                        <p:attrNameLst>
                                          <p:attrName>xshear</p:attrName>
                                        </p:attrNameLst>
                                      </p:cBhvr>
                                    </p:anim>
                                    <p:animScale>
                                      <p:cBhvr>
                                        <p:cTn id="9" dur="200" decel="100000" autoRev="1" fill="hold">
                                          <p:stCondLst>
                                            <p:cond delay="600"/>
                                          </p:stCondLst>
                                        </p:cTn>
                                        <p:tgtEl>
                                          <p:spTgt spid="2053">
                                            <p:txEl>
                                              <p:pRg st="0" end="0"/>
                                            </p:txEl>
                                          </p:spTgt>
                                        </p:tgtEl>
                                      </p:cBhvr>
                                      <p:from x="100000" y="100000"/>
                                      <p:to x="80000" y="100000"/>
                                    </p:animScale>
                                    <p:anim by="(#ppt_h/3+#ppt_w*0.1)" calcmode="lin" valueType="num">
                                      <p:cBhvr additive="sum">
                                        <p:cTn id="10" dur="200" decel="100000" autoRev="1" fill="hold">
                                          <p:stCondLst>
                                            <p:cond delay="600"/>
                                          </p:stCondLst>
                                        </p:cTn>
                                        <p:tgtEl>
                                          <p:spTgt spid="205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5"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205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228600" y="1752600"/>
            <a:ext cx="8763000" cy="4373563"/>
          </a:xfrm>
        </p:spPr>
        <p:txBody>
          <a:bodyPr/>
          <a:lstStyle/>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152400"/>
            <a:ext cx="8229600" cy="990600"/>
          </a:xfrm>
          <a:solidFill>
            <a:srgbClr val="002060"/>
          </a:solidFill>
        </p:spPr>
        <p:txBody>
          <a:bodyPr>
            <a:normAutofit fontScale="90000"/>
          </a:bodyPr>
          <a:lstStyle/>
          <a:p>
            <a:pPr eaLnBrk="1" hangingPunct="1">
              <a:defRPr/>
            </a:pPr>
            <a:r>
              <a:rPr lang="en-US" sz="7300" dirty="0" smtClean="0">
                <a:solidFill>
                  <a:schemeClr val="bg1"/>
                </a:solidFill>
                <a:effectLst>
                  <a:outerShdw blurRad="38100" dist="38100" dir="2700000" algn="tl">
                    <a:srgbClr val="000000">
                      <a:alpha val="43137"/>
                    </a:srgbClr>
                  </a:outerShdw>
                </a:effectLst>
                <a:latin typeface="Arial Black" pitchFamily="34" charset="0"/>
              </a:rPr>
              <a:t>Understanding</a:t>
            </a:r>
            <a:r>
              <a:rPr lang="en-US" sz="6000" dirty="0" smtClean="0">
                <a:solidFill>
                  <a:schemeClr val="bg1"/>
                </a:solidFill>
                <a:effectLst>
                  <a:outerShdw blurRad="38100" dist="38100" dir="2700000" algn="tl">
                    <a:srgbClr val="000000">
                      <a:alpha val="43137"/>
                    </a:srgbClr>
                  </a:outerShdw>
                </a:effectLst>
                <a:latin typeface="Arial Black" pitchFamily="34" charset="0"/>
              </a:rPr>
              <a:t>   </a:t>
            </a:r>
          </a:p>
        </p:txBody>
      </p:sp>
      <p:sp>
        <p:nvSpPr>
          <p:cNvPr id="5" name="TextBox 4"/>
          <p:cNvSpPr txBox="1"/>
          <p:nvPr/>
        </p:nvSpPr>
        <p:spPr>
          <a:xfrm>
            <a:off x="228600" y="1219200"/>
            <a:ext cx="8686800" cy="4708981"/>
          </a:xfrm>
          <a:prstGeom prst="rect">
            <a:avLst/>
          </a:prstGeom>
          <a:noFill/>
        </p:spPr>
        <p:txBody>
          <a:bodyPr wrap="square" rtlCol="0">
            <a:spAutoFit/>
          </a:bodyPr>
          <a:lstStyle/>
          <a:p>
            <a:pPr algn="ctr"/>
            <a:r>
              <a:rPr lang="en-US" sz="6000" dirty="0" smtClean="0"/>
              <a:t>“Wherefore, be ye not unwise, but understanding what the will of the Lord is.” </a:t>
            </a:r>
            <a:r>
              <a:rPr lang="en-US" sz="6000" dirty="0" smtClean="0">
                <a:solidFill>
                  <a:srgbClr val="FF0000"/>
                </a:solidFill>
                <a:effectLst>
                  <a:outerShdw blurRad="38100" dist="38100" dir="2700000" algn="tl">
                    <a:srgbClr val="000000">
                      <a:alpha val="43137"/>
                    </a:srgbClr>
                  </a:outerShdw>
                </a:effectLst>
              </a:rPr>
              <a:t>Ephesians 5:17</a:t>
            </a:r>
            <a:r>
              <a:rPr lang="en-US" sz="4000" dirty="0" smtClean="0">
                <a:solidFill>
                  <a:srgbClr val="FF0000"/>
                </a:solidFill>
                <a:effectLst>
                  <a:outerShdw blurRad="38100" dist="38100" dir="2700000" algn="tl">
                    <a:srgbClr val="000000">
                      <a:alpha val="43137"/>
                    </a:srgbClr>
                  </a:outerShdw>
                </a:effectLst>
              </a:rPr>
              <a:t>  </a:t>
            </a:r>
            <a:endParaRPr lang="en-US" sz="4000" dirty="0">
              <a:solidFill>
                <a:srgbClr val="FF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152400" y="1371600"/>
            <a:ext cx="8839200" cy="5181600"/>
          </a:xfrm>
        </p:spPr>
        <p:txBody>
          <a:bodyPr>
            <a:normAutofit fontScale="92500" lnSpcReduction="20000"/>
          </a:bodyPr>
          <a:lstStyle/>
          <a:p>
            <a:pPr algn="just">
              <a:buNone/>
            </a:pPr>
            <a:r>
              <a:rPr lang="en-US" b="1" dirty="0" smtClean="0"/>
              <a:t>   </a:t>
            </a:r>
            <a:r>
              <a:rPr lang="en-US" sz="4800" b="1" dirty="0" smtClean="0">
                <a:latin typeface="Arial Black" pitchFamily="34" charset="0"/>
              </a:rPr>
              <a:t>“And we know that the Son of God is come, and hath given us an understanding, that we may know him that is true, and we are in him that is true, even in his Son Jesus Christ. This is the true God, and eternal life.” </a:t>
            </a:r>
            <a:endParaRPr lang="en-US" b="1" dirty="0" smtClean="0">
              <a:latin typeface="Arial Black" pitchFamily="34" charset="0"/>
            </a:endParaRP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rgbClr val="002060"/>
          </a:solidFill>
        </p:spPr>
        <p:txBody>
          <a:bodyPr>
            <a:normAutofit fontScale="90000"/>
          </a:bodyPr>
          <a:lstStyle/>
          <a:p>
            <a:pPr eaLnBrk="1" hangingPunct="1">
              <a:defRPr/>
            </a:pPr>
            <a:r>
              <a:rPr lang="en-US" sz="7300" dirty="0" smtClean="0">
                <a:solidFill>
                  <a:schemeClr val="bg1"/>
                </a:solidFill>
                <a:effectLst>
                  <a:outerShdw blurRad="38100" dist="38100" dir="2700000" algn="tl">
                    <a:srgbClr val="000000">
                      <a:alpha val="43137"/>
                    </a:srgbClr>
                  </a:outerShdw>
                </a:effectLst>
                <a:latin typeface="Arial Black" pitchFamily="34" charset="0"/>
              </a:rPr>
              <a:t>I John 5:20</a:t>
            </a:r>
            <a:endParaRPr lang="en-US" sz="6000" dirty="0" smtClean="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228600" y="1828800"/>
            <a:ext cx="9067800" cy="5029200"/>
          </a:xfrm>
        </p:spPr>
        <p:txBody>
          <a:bodyPr>
            <a:normAutofit fontScale="77500" lnSpcReduction="20000"/>
          </a:bodyPr>
          <a:lstStyle/>
          <a:p>
            <a:pPr indent="0" algn="just">
              <a:spcBef>
                <a:spcPts val="0"/>
              </a:spcBef>
              <a:buNone/>
            </a:pPr>
            <a:r>
              <a:rPr lang="en-US" sz="4400" dirty="0" smtClean="0"/>
              <a:t>“For our </a:t>
            </a:r>
            <a:r>
              <a:rPr lang="en-US" sz="4400" u="sng" dirty="0" smtClean="0"/>
              <a:t>conversation</a:t>
            </a:r>
            <a:r>
              <a:rPr lang="en-US" sz="4400" dirty="0" smtClean="0"/>
              <a:t> is in heaven;” </a:t>
            </a:r>
            <a:r>
              <a:rPr lang="en-US" sz="5200" dirty="0" smtClean="0">
                <a:solidFill>
                  <a:srgbClr val="FF0000"/>
                </a:solidFill>
                <a:effectLst>
                  <a:outerShdw blurRad="38100" dist="38100" dir="2700000" algn="tl">
                    <a:srgbClr val="000000">
                      <a:alpha val="43137"/>
                    </a:srgbClr>
                  </a:outerShdw>
                </a:effectLst>
              </a:rPr>
              <a:t>Philippians 3:20  </a:t>
            </a:r>
            <a:r>
              <a:rPr lang="en-US" sz="5200" dirty="0" smtClean="0"/>
              <a:t>Gr. </a:t>
            </a:r>
            <a:r>
              <a:rPr lang="en-US" sz="4800" i="1" dirty="0" err="1" smtClean="0">
                <a:solidFill>
                  <a:srgbClr val="002060"/>
                </a:solidFill>
                <a:effectLst>
                  <a:outerShdw blurRad="38100" dist="38100" dir="2700000" algn="tl">
                    <a:srgbClr val="000000">
                      <a:alpha val="43137"/>
                    </a:srgbClr>
                  </a:outerShdw>
                </a:effectLst>
              </a:rPr>
              <a:t>politeuma</a:t>
            </a:r>
            <a:r>
              <a:rPr lang="en-US" sz="4800" i="1" dirty="0" smtClean="0"/>
              <a:t> </a:t>
            </a:r>
            <a:r>
              <a:rPr lang="en-US" sz="5200" dirty="0" smtClean="0">
                <a:solidFill>
                  <a:srgbClr val="FF0000"/>
                </a:solidFill>
              </a:rPr>
              <a:t> </a:t>
            </a:r>
            <a:endParaRPr lang="en-US" sz="4600" b="1" dirty="0" smtClean="0">
              <a:solidFill>
                <a:srgbClr val="FF0000"/>
              </a:solidFill>
              <a:latin typeface="Arial Black" pitchFamily="34" charset="0"/>
            </a:endParaRPr>
          </a:p>
          <a:p>
            <a:pPr indent="0" algn="ctr">
              <a:spcBef>
                <a:spcPts val="0"/>
              </a:spcBef>
              <a:buNone/>
            </a:pPr>
            <a:r>
              <a:rPr lang="en-US" sz="5200" u="sng" dirty="0" smtClean="0">
                <a:latin typeface="Arial Black" pitchFamily="34" charset="0"/>
              </a:rPr>
              <a:t>“citizenship”</a:t>
            </a:r>
            <a:r>
              <a:rPr lang="en-US" sz="5200" dirty="0" smtClean="0">
                <a:latin typeface="Arial Black" pitchFamily="34" charset="0"/>
              </a:rPr>
              <a:t> </a:t>
            </a:r>
            <a:r>
              <a:rPr lang="en-US" sz="5200" dirty="0" smtClean="0">
                <a:solidFill>
                  <a:srgbClr val="FF0000"/>
                </a:solidFill>
                <a:effectLst>
                  <a:outerShdw blurRad="38100" dist="38100" dir="2700000" algn="tl">
                    <a:srgbClr val="000000">
                      <a:alpha val="43137"/>
                    </a:srgbClr>
                  </a:outerShdw>
                </a:effectLst>
                <a:latin typeface="Arial Black" pitchFamily="34" charset="0"/>
              </a:rPr>
              <a:t>ASV</a:t>
            </a:r>
            <a:r>
              <a:rPr lang="en-US" sz="5200" dirty="0" smtClean="0">
                <a:effectLst>
                  <a:outerShdw blurRad="38100" dist="38100" dir="2700000" algn="tl">
                    <a:srgbClr val="000000">
                      <a:alpha val="43137"/>
                    </a:srgbClr>
                  </a:outerShdw>
                </a:effectLst>
                <a:latin typeface="Arial Black" pitchFamily="34" charset="0"/>
              </a:rPr>
              <a:t> &amp; </a:t>
            </a:r>
            <a:r>
              <a:rPr lang="en-US" sz="5200" dirty="0" smtClean="0">
                <a:solidFill>
                  <a:srgbClr val="FF0000"/>
                </a:solidFill>
                <a:effectLst>
                  <a:outerShdw blurRad="38100" dist="38100" dir="2700000" algn="tl">
                    <a:srgbClr val="000000">
                      <a:alpha val="43137"/>
                    </a:srgbClr>
                  </a:outerShdw>
                </a:effectLst>
                <a:latin typeface="Arial Black" pitchFamily="34" charset="0"/>
              </a:rPr>
              <a:t>NKJV</a:t>
            </a:r>
          </a:p>
          <a:p>
            <a:pPr indent="0" algn="just">
              <a:spcBef>
                <a:spcPts val="0"/>
              </a:spcBef>
              <a:buNone/>
            </a:pPr>
            <a:r>
              <a:rPr lang="en-US" sz="5200" b="1" dirty="0" smtClean="0"/>
              <a:t>“My kingdom is not of this world: if my kingdom were of this world, then would my servants fight, that I should not be delivered to the Jews: but now is my kingdom not from hence.”</a:t>
            </a:r>
            <a:r>
              <a:rPr lang="en-US" sz="5200" b="1" dirty="0" smtClean="0">
                <a:solidFill>
                  <a:srgbClr val="FF0000"/>
                </a:solidFill>
              </a:rPr>
              <a:t> John 18:36 </a:t>
            </a:r>
            <a:endParaRPr lang="en-US" sz="5200" dirty="0" smtClean="0">
              <a:solidFill>
                <a:srgbClr val="FF0000"/>
              </a:solidFill>
              <a:latin typeface="Arial Black" pitchFamily="34" charset="0"/>
            </a:endParaRPr>
          </a:p>
          <a:p>
            <a:pPr indent="0" algn="just">
              <a:spcBef>
                <a:spcPts val="0"/>
              </a:spcBef>
              <a:buNone/>
            </a:pPr>
            <a:endParaRPr lang="en-US" sz="4400" dirty="0" smtClean="0">
              <a:solidFill>
                <a:srgbClr val="FF0000"/>
              </a:solidFill>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04800" y="0"/>
            <a:ext cx="8534400" cy="1828800"/>
          </a:xfrm>
          <a:solidFill>
            <a:srgbClr val="002060"/>
          </a:solidFill>
        </p:spPr>
        <p:txBody>
          <a:bodyPr>
            <a:noAutofit/>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Possible Problem</a:t>
            </a:r>
            <a:br>
              <a:rPr lang="en-US" sz="6000" dirty="0" smtClean="0">
                <a:solidFill>
                  <a:schemeClr val="bg1"/>
                </a:solidFill>
                <a:effectLst>
                  <a:outerShdw blurRad="38100" dist="38100" dir="2700000" algn="tl">
                    <a:srgbClr val="000000">
                      <a:alpha val="43137"/>
                    </a:srgbClr>
                  </a:outerShdw>
                </a:effectLst>
                <a:latin typeface="Arial Black" pitchFamily="34" charset="0"/>
              </a:rPr>
            </a:br>
            <a:r>
              <a:rPr lang="en-US" sz="6000" dirty="0" smtClean="0">
                <a:solidFill>
                  <a:schemeClr val="bg1"/>
                </a:solidFill>
                <a:effectLst>
                  <a:outerShdw blurRad="38100" dist="38100" dir="2700000" algn="tl">
                    <a:srgbClr val="000000">
                      <a:alpha val="43137"/>
                    </a:srgbClr>
                  </a:outerShdw>
                </a:effectLst>
                <a:latin typeface="Arial Black" pitchFamily="34" charset="0"/>
              </a:rPr>
              <a:t>In Understanding</a:t>
            </a:r>
            <a:endParaRPr lang="en-US" sz="4800" dirty="0" smtClean="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dissolve">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left)">
                                      <p:cBhvr>
                                        <p:cTn id="12" dur="500"/>
                                        <p:tgtEl>
                                          <p:spTgt spid="88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nodeType="clickEffect">
                                  <p:stCondLst>
                                    <p:cond delay="0"/>
                                  </p:stCondLst>
                                  <p:iterate type="lt">
                                    <p:tmPct val="10000"/>
                                  </p:iterate>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fade">
                                      <p:cBhvr>
                                        <p:cTn id="17" dur="500"/>
                                        <p:tgtEl>
                                          <p:spTgt spid="88067">
                                            <p:txEl>
                                              <p:pRg st="2" end="2"/>
                                            </p:txEl>
                                          </p:spTgt>
                                        </p:tgtEl>
                                      </p:cBhvr>
                                    </p:animEffect>
                                    <p:anim calcmode="lin" valueType="num">
                                      <p:cBhvr>
                                        <p:cTn id="18" dur="500" fill="hold"/>
                                        <p:tgtEl>
                                          <p:spTgt spid="88067">
                                            <p:txEl>
                                              <p:pRg st="2" end="2"/>
                                            </p:txEl>
                                          </p:spTgt>
                                        </p:tgtEl>
                                        <p:attrNameLst>
                                          <p:attrName>ppt_x</p:attrName>
                                        </p:attrNameLst>
                                      </p:cBhvr>
                                      <p:tavLst>
                                        <p:tav tm="0">
                                          <p:val>
                                            <p:strVal val="#ppt_x-.1"/>
                                          </p:val>
                                        </p:tav>
                                        <p:tav tm="100000">
                                          <p:val>
                                            <p:strVal val="#ppt_x"/>
                                          </p:val>
                                        </p:tav>
                                      </p:tavLst>
                                    </p:anim>
                                    <p:anim calcmode="lin" valueType="num">
                                      <p:cBhvr>
                                        <p:cTn id="19"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152400" y="1981200"/>
            <a:ext cx="9067800" cy="4876800"/>
          </a:xfrm>
        </p:spPr>
        <p:txBody>
          <a:bodyPr>
            <a:normAutofit fontScale="85000" lnSpcReduction="20000"/>
          </a:bodyPr>
          <a:lstStyle/>
          <a:p>
            <a:pPr indent="0" algn="just">
              <a:spcBef>
                <a:spcPts val="0"/>
              </a:spcBef>
              <a:buNone/>
            </a:pPr>
            <a:r>
              <a:rPr lang="en-US" sz="4800" dirty="0" smtClean="0"/>
              <a:t>“The kingdom of heaven is like…” </a:t>
            </a:r>
            <a:r>
              <a:rPr lang="en-US" sz="5200" dirty="0" smtClean="0">
                <a:solidFill>
                  <a:srgbClr val="FF0000"/>
                </a:solidFill>
              </a:rPr>
              <a:t>Matthew 22:2 </a:t>
            </a:r>
            <a:endParaRPr lang="en-US" sz="4800" dirty="0" smtClean="0">
              <a:solidFill>
                <a:srgbClr val="FF0000"/>
              </a:solidFill>
            </a:endParaRPr>
          </a:p>
          <a:p>
            <a:pPr indent="0" algn="just">
              <a:spcBef>
                <a:spcPts val="0"/>
              </a:spcBef>
              <a:buNone/>
            </a:pPr>
            <a:r>
              <a:rPr lang="en-US" sz="4800" dirty="0" smtClean="0">
                <a:latin typeface="Arial Black" pitchFamily="34" charset="0"/>
              </a:rPr>
              <a:t>“</a:t>
            </a:r>
            <a:r>
              <a:rPr lang="en-US" sz="4800" dirty="0" smtClean="0"/>
              <a:t>Is it lawful to give tribute </a:t>
            </a:r>
            <a:r>
              <a:rPr lang="en-US" sz="4400" dirty="0" smtClean="0"/>
              <a:t>unto Caesar, or not?” </a:t>
            </a:r>
            <a:r>
              <a:rPr lang="en-US" sz="4600" dirty="0" smtClean="0">
                <a:solidFill>
                  <a:srgbClr val="FF0000"/>
                </a:solidFill>
              </a:rPr>
              <a:t>Matt.22:17 </a:t>
            </a:r>
            <a:endParaRPr lang="en-US" sz="4800" dirty="0" smtClean="0">
              <a:solidFill>
                <a:srgbClr val="FF0000"/>
              </a:solidFill>
              <a:latin typeface="Arial Black" pitchFamily="34" charset="0"/>
            </a:endParaRPr>
          </a:p>
          <a:p>
            <a:pPr indent="0" algn="just">
              <a:spcBef>
                <a:spcPts val="0"/>
              </a:spcBef>
              <a:buNone/>
            </a:pPr>
            <a:r>
              <a:rPr lang="en-US" sz="4800" dirty="0" smtClean="0"/>
              <a:t>“Render therefore unto Caesar the things which are Caesar's; and unto God the things that are God's.” </a:t>
            </a:r>
          </a:p>
          <a:p>
            <a:pPr indent="0" algn="r">
              <a:spcBef>
                <a:spcPts val="0"/>
              </a:spcBef>
              <a:buNone/>
            </a:pPr>
            <a:r>
              <a:rPr lang="en-US" sz="5200" dirty="0" smtClean="0">
                <a:solidFill>
                  <a:srgbClr val="FF0000"/>
                </a:solidFill>
                <a:latin typeface="Arial Black" pitchFamily="34" charset="0"/>
              </a:rPr>
              <a:t>Matthew 22:</a:t>
            </a:r>
            <a:r>
              <a:rPr lang="en-US" sz="5200" dirty="0" smtClean="0">
                <a:solidFill>
                  <a:srgbClr val="FF0000"/>
                </a:solidFill>
              </a:rPr>
              <a:t>21</a:t>
            </a:r>
            <a:r>
              <a:rPr lang="en-US" sz="4400" dirty="0" smtClean="0"/>
              <a:t> </a:t>
            </a:r>
          </a:p>
          <a:p>
            <a:pPr indent="0" algn="just">
              <a:spcBef>
                <a:spcPts val="0"/>
              </a:spcBef>
              <a:buNone/>
            </a:pPr>
            <a:endParaRPr lang="en-US" sz="4400" dirty="0" smtClean="0">
              <a:solidFill>
                <a:srgbClr val="FF0000"/>
              </a:solidFill>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04800" y="0"/>
            <a:ext cx="8534400" cy="1981200"/>
          </a:xfrm>
          <a:solidFill>
            <a:srgbClr val="002060"/>
          </a:solidFill>
        </p:spPr>
        <p:txBody>
          <a:bodyPr>
            <a:normAutofit fontScale="90000"/>
          </a:bodyPr>
          <a:lstStyle/>
          <a:p>
            <a:pPr eaLnBrk="1" hangingPunct="1">
              <a:defRPr/>
            </a:pPr>
            <a:r>
              <a:rPr lang="en-US" sz="6700" dirty="0" smtClean="0">
                <a:solidFill>
                  <a:schemeClr val="bg1"/>
                </a:solidFill>
                <a:effectLst>
                  <a:outerShdw blurRad="38100" dist="38100" dir="2700000" algn="tl">
                    <a:srgbClr val="000000">
                      <a:alpha val="43137"/>
                    </a:srgbClr>
                  </a:outerShdw>
                </a:effectLst>
                <a:latin typeface="Arial Black" pitchFamily="34" charset="0"/>
              </a:rPr>
              <a:t>Possible Problem</a:t>
            </a:r>
            <a:br>
              <a:rPr lang="en-US" sz="6700" dirty="0" smtClean="0">
                <a:solidFill>
                  <a:schemeClr val="bg1"/>
                </a:solidFill>
                <a:effectLst>
                  <a:outerShdw blurRad="38100" dist="38100" dir="2700000" algn="tl">
                    <a:srgbClr val="000000">
                      <a:alpha val="43137"/>
                    </a:srgbClr>
                  </a:outerShdw>
                </a:effectLst>
                <a:latin typeface="Arial Black" pitchFamily="34" charset="0"/>
              </a:rPr>
            </a:br>
            <a:r>
              <a:rPr lang="en-US" sz="6700" dirty="0" smtClean="0">
                <a:solidFill>
                  <a:schemeClr val="bg1"/>
                </a:solidFill>
                <a:effectLst>
                  <a:outerShdw blurRad="38100" dist="38100" dir="2700000" algn="tl">
                    <a:srgbClr val="000000">
                      <a:alpha val="43137"/>
                    </a:srgbClr>
                  </a:outerShdw>
                </a:effectLst>
                <a:latin typeface="Arial Black" pitchFamily="34" charset="0"/>
              </a:rPr>
              <a:t>In Understanding</a:t>
            </a:r>
            <a:endParaRPr lang="en-US" sz="6000" dirty="0" smtClean="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dissolve">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dissolve">
                                      <p:cBhvr>
                                        <p:cTn id="12" dur="500"/>
                                        <p:tgtEl>
                                          <p:spTgt spid="88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dissolve">
                                      <p:cBhvr>
                                        <p:cTn id="17" dur="500"/>
                                        <p:tgtEl>
                                          <p:spTgt spid="88067">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88067">
                                            <p:txEl>
                                              <p:pRg st="3" end="3"/>
                                            </p:txEl>
                                          </p:spTgt>
                                        </p:tgtEl>
                                        <p:attrNameLst>
                                          <p:attrName>style.visibility</p:attrName>
                                        </p:attrNameLst>
                                      </p:cBhvr>
                                      <p:to>
                                        <p:strVal val="visible"/>
                                      </p:to>
                                    </p:set>
                                    <p:animEffect transition="in" filter="dissolve">
                                      <p:cBhvr>
                                        <p:cTn id="20" dur="5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0" y="4572000"/>
            <a:ext cx="8915400" cy="2286000"/>
          </a:xfrm>
        </p:spPr>
        <p:txBody>
          <a:bodyPr>
            <a:normAutofit fontScale="47500" lnSpcReduction="20000"/>
          </a:bodyPr>
          <a:lstStyle/>
          <a:p>
            <a:pPr algn="just">
              <a:buNone/>
            </a:pPr>
            <a:r>
              <a:rPr lang="en-US" b="1" dirty="0" smtClean="0"/>
              <a:t>     </a:t>
            </a:r>
            <a:r>
              <a:rPr lang="en-US" sz="6700" dirty="0" smtClean="0"/>
              <a:t>Christians are citizens of a </a:t>
            </a:r>
            <a:r>
              <a:rPr lang="en-US" sz="6700" dirty="0" smtClean="0">
                <a:solidFill>
                  <a:srgbClr val="FF0000"/>
                </a:solidFill>
                <a:effectLst>
                  <a:outerShdw blurRad="38100" dist="38100" dir="2700000" algn="tl">
                    <a:srgbClr val="000000">
                      <a:alpha val="43137"/>
                    </a:srgbClr>
                  </a:outerShdw>
                </a:effectLst>
              </a:rPr>
              <a:t>spiritual kingdom</a:t>
            </a:r>
            <a:r>
              <a:rPr lang="en-US" sz="6700" i="1" dirty="0" smtClean="0"/>
              <a:t>,</a:t>
            </a:r>
            <a:r>
              <a:rPr lang="en-US" sz="6700" dirty="0" smtClean="0"/>
              <a:t> the church, and at the same time are citizens of countries, </a:t>
            </a:r>
            <a:r>
              <a:rPr lang="en-US" sz="6700" dirty="0" smtClean="0">
                <a:solidFill>
                  <a:srgbClr val="FF0000"/>
                </a:solidFill>
                <a:effectLst>
                  <a:outerShdw blurRad="38100" dist="38100" dir="2700000" algn="tl">
                    <a:srgbClr val="000000">
                      <a:alpha val="43137"/>
                    </a:srgbClr>
                  </a:outerShdw>
                </a:effectLst>
              </a:rPr>
              <a:t>fleshly kingdoms</a:t>
            </a:r>
            <a:r>
              <a:rPr lang="en-US" sz="6700" i="1" dirty="0" smtClean="0"/>
              <a:t> </a:t>
            </a:r>
            <a:r>
              <a:rPr lang="en-US" sz="6700" dirty="0" smtClean="0"/>
              <a:t>with obligations to both kingdoms.</a:t>
            </a:r>
            <a:r>
              <a:rPr lang="en-US" sz="4800" dirty="0" smtClean="0"/>
              <a:t> </a:t>
            </a:r>
            <a:endParaRPr lang="en-US" b="1" dirty="0" smtClean="0">
              <a:latin typeface="Arial Black" pitchFamily="34" charset="0"/>
            </a:endParaRP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rgbClr val="002060"/>
          </a:solidFill>
        </p:spPr>
        <p:txBody>
          <a:bodyPr>
            <a:normAutofit fontScale="90000"/>
          </a:bodyPr>
          <a:lstStyle/>
          <a:p>
            <a:pPr eaLnBrk="1" hangingPunct="1">
              <a:defRPr/>
            </a:pPr>
            <a:r>
              <a:rPr lang="en-US" sz="7300" dirty="0" smtClean="0">
                <a:solidFill>
                  <a:schemeClr val="bg1"/>
                </a:solidFill>
                <a:effectLst>
                  <a:outerShdw blurRad="38100" dist="38100" dir="2700000" algn="tl">
                    <a:srgbClr val="000000">
                      <a:alpha val="43137"/>
                    </a:srgbClr>
                  </a:outerShdw>
                </a:effectLst>
                <a:latin typeface="Arial Black" pitchFamily="34" charset="0"/>
              </a:rPr>
              <a:t>Dual Citizenship </a:t>
            </a:r>
            <a:endParaRPr lang="en-US" sz="6000" dirty="0" smtClean="0">
              <a:solidFill>
                <a:schemeClr val="bg1"/>
              </a:solidFill>
              <a:effectLst>
                <a:outerShdw blurRad="38100" dist="38100" dir="2700000" algn="tl">
                  <a:srgbClr val="000000">
                    <a:alpha val="43137"/>
                  </a:srgbClr>
                </a:outerShdw>
              </a:effectLst>
              <a:latin typeface="Arial Black"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990600" y="1371600"/>
            <a:ext cx="2286000" cy="3102429"/>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343400" y="1447800"/>
            <a:ext cx="4457700" cy="2971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par>
                                <p:cTn id="8" presetID="9"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dissolve">
                                      <p:cBhvr>
                                        <p:cTn id="10" dur="500"/>
                                        <p:tgtEl>
                                          <p:spTgt spid="102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8067">
                                            <p:txEl>
                                              <p:pRg st="0" end="0"/>
                                            </p:txEl>
                                          </p:spTgt>
                                        </p:tgtEl>
                                        <p:attrNameLst>
                                          <p:attrName>style.visibility</p:attrName>
                                        </p:attrNameLst>
                                      </p:cBhvr>
                                      <p:to>
                                        <p:strVal val="visible"/>
                                      </p:to>
                                    </p:set>
                                    <p:animEffect transition="in" filter="wipe(up)">
                                      <p:cBhvr>
                                        <p:cTn id="15" dur="500"/>
                                        <p:tgtEl>
                                          <p:spTgt spid="880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228600" y="1371600"/>
            <a:ext cx="8915400" cy="5257800"/>
          </a:xfrm>
        </p:spPr>
        <p:txBody>
          <a:bodyPr>
            <a:normAutofit fontScale="55000" lnSpcReduction="20000"/>
          </a:bodyPr>
          <a:lstStyle/>
          <a:p>
            <a:pPr algn="just">
              <a:buNone/>
            </a:pPr>
            <a:r>
              <a:rPr lang="en-US" b="1" dirty="0" smtClean="0"/>
              <a:t>    </a:t>
            </a:r>
            <a:r>
              <a:rPr lang="en-US" sz="7300" dirty="0" smtClean="0"/>
              <a:t>“And as they bound him with thongs, Paul said unto the centurion that stood by, Is it lawful for you to scourge a man that is a Roman, and </a:t>
            </a:r>
            <a:r>
              <a:rPr lang="en-US" sz="7300" dirty="0" err="1" smtClean="0"/>
              <a:t>uncondemned</a:t>
            </a:r>
            <a:r>
              <a:rPr lang="en-US" sz="7300" dirty="0" smtClean="0"/>
              <a:t>?” </a:t>
            </a:r>
            <a:r>
              <a:rPr lang="en-US" sz="8400" dirty="0" smtClean="0">
                <a:solidFill>
                  <a:srgbClr val="FF0000"/>
                </a:solidFill>
                <a:effectLst>
                  <a:outerShdw blurRad="38100" dist="38100" dir="2700000" algn="tl">
                    <a:srgbClr val="000000">
                      <a:alpha val="43137"/>
                    </a:srgbClr>
                  </a:outerShdw>
                </a:effectLst>
              </a:rPr>
              <a:t>Acts 22:25 </a:t>
            </a:r>
            <a:endParaRPr lang="en-US" sz="8400" dirty="0" smtClean="0"/>
          </a:p>
          <a:p>
            <a:pPr algn="just">
              <a:buNone/>
            </a:pPr>
            <a:r>
              <a:rPr lang="en-US" sz="7300" b="1" dirty="0" smtClean="0"/>
              <a:t>  The same Paul who wrote, “Our citizenship is in heaven” </a:t>
            </a:r>
          </a:p>
          <a:p>
            <a:pPr algn="r">
              <a:buNone/>
            </a:pPr>
            <a:r>
              <a:rPr lang="en-US" sz="8700" b="1" dirty="0" smtClean="0">
                <a:solidFill>
                  <a:srgbClr val="FF0000"/>
                </a:solidFill>
                <a:effectLst>
                  <a:outerShdw blurRad="38100" dist="38100" dir="2700000" algn="tl">
                    <a:srgbClr val="000000">
                      <a:alpha val="43137"/>
                    </a:srgbClr>
                  </a:outerShdw>
                </a:effectLst>
              </a:rPr>
              <a:t>Philippians 3:20</a:t>
            </a:r>
            <a:endParaRPr lang="en-US" sz="8000" dirty="0" smtClean="0">
              <a:solidFill>
                <a:srgbClr val="FF0000"/>
              </a:solidFill>
              <a:effectLst>
                <a:outerShdw blurRad="38100" dist="38100" dir="2700000" algn="tl">
                  <a:srgbClr val="000000">
                    <a:alpha val="43137"/>
                  </a:srgbClr>
                </a:outerShdw>
              </a:effectLst>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458200" cy="1066800"/>
          </a:xfrm>
          <a:solidFill>
            <a:srgbClr val="002060"/>
          </a:solidFill>
        </p:spPr>
        <p:txBody>
          <a:bodyPr>
            <a:normAutofit fontScale="90000"/>
          </a:bodyPr>
          <a:lstStyle/>
          <a:p>
            <a:pPr eaLnBrk="1" hangingPunct="1">
              <a:defRPr/>
            </a:pPr>
            <a:r>
              <a:rPr lang="en-US" sz="7300" dirty="0" smtClean="0">
                <a:solidFill>
                  <a:schemeClr val="bg1"/>
                </a:solidFill>
                <a:effectLst>
                  <a:outerShdw blurRad="38100" dist="38100" dir="2700000" algn="tl">
                    <a:srgbClr val="000000">
                      <a:alpha val="43137"/>
                    </a:srgbClr>
                  </a:outerShdw>
                </a:effectLst>
                <a:latin typeface="Arial Black" pitchFamily="34" charset="0"/>
              </a:rPr>
              <a:t>Paul’s Citizenship </a:t>
            </a:r>
            <a:endParaRPr lang="en-US" sz="6000" dirty="0" smtClean="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barn(inVertical)">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barn(inVertical)">
                                      <p:cBhvr>
                                        <p:cTn id="12" dur="500"/>
                                        <p:tgtEl>
                                          <p:spTgt spid="88067">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animEffect transition="in" filter="barn(inVertical)">
                                      <p:cBhvr>
                                        <p:cTn id="15" dur="500"/>
                                        <p:tgtEl>
                                          <p:spTgt spid="88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0" y="1143000"/>
            <a:ext cx="8839200" cy="5715000"/>
          </a:xfrm>
        </p:spPr>
        <p:txBody>
          <a:bodyPr>
            <a:normAutofit fontScale="70000" lnSpcReduction="20000"/>
          </a:bodyPr>
          <a:lstStyle/>
          <a:p>
            <a:pPr algn="just">
              <a:buClr>
                <a:srgbClr val="FF0000"/>
              </a:buClr>
              <a:buFont typeface="Wingdings 2" pitchFamily="18" charset="2"/>
              <a:buChar char="C"/>
            </a:pPr>
            <a:r>
              <a:rPr lang="en-US" sz="6400" dirty="0" smtClean="0"/>
              <a:t>The apostle Paul was a </a:t>
            </a:r>
            <a:r>
              <a:rPr lang="en-US" sz="6300" dirty="0" smtClean="0"/>
              <a:t>Roman citizen &amp; exercised </a:t>
            </a:r>
            <a:r>
              <a:rPr lang="en-US" sz="7700" dirty="0" smtClean="0"/>
              <a:t>his rights as such. </a:t>
            </a:r>
            <a:endParaRPr lang="en-US" sz="6400" dirty="0" smtClean="0"/>
          </a:p>
          <a:p>
            <a:pPr algn="just">
              <a:buClr>
                <a:srgbClr val="FF0000"/>
              </a:buClr>
              <a:buFont typeface="Wingdings 2" pitchFamily="18" charset="2"/>
              <a:buChar char="C"/>
            </a:pPr>
            <a:r>
              <a:rPr lang="en-US" sz="6900" dirty="0" smtClean="0"/>
              <a:t>It follows that if one uses their rights of citizenship, they are </a:t>
            </a:r>
            <a:r>
              <a:rPr lang="en-US" sz="7700" dirty="0" smtClean="0"/>
              <a:t>obligated to assume their responsibilities as citizens. </a:t>
            </a: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152400"/>
            <a:ext cx="8458200" cy="990600"/>
          </a:xfrm>
          <a:solidFill>
            <a:srgbClr val="002060"/>
          </a:solidFill>
        </p:spPr>
        <p:txBody>
          <a:bodyPr>
            <a:normAutofit fontScale="90000"/>
          </a:bodyPr>
          <a:lstStyle/>
          <a:p>
            <a:pPr eaLnBrk="1" hangingPunct="1">
              <a:defRPr/>
            </a:pPr>
            <a:r>
              <a:rPr lang="en-US" sz="7300" dirty="0" smtClean="0">
                <a:solidFill>
                  <a:schemeClr val="bg1"/>
                </a:solidFill>
                <a:effectLst>
                  <a:outerShdw blurRad="38100" dist="38100" dir="2700000" algn="tl">
                    <a:srgbClr val="000000">
                      <a:alpha val="43137"/>
                    </a:srgbClr>
                  </a:outerShdw>
                </a:effectLst>
                <a:latin typeface="Arial Black" pitchFamily="34" charset="0"/>
              </a:rPr>
              <a:t>Paul’s Citizenship </a:t>
            </a:r>
            <a:endParaRPr lang="en-US" sz="6000" dirty="0" smtClean="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barn(inVertical)">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barn(inVertical)">
                                      <p:cBhvr>
                                        <p:cTn id="12"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4119" y="1143000"/>
            <a:ext cx="8763000" cy="5715000"/>
          </a:xfrm>
        </p:spPr>
        <p:txBody>
          <a:bodyPr>
            <a:normAutofit fontScale="92500" lnSpcReduction="20000"/>
          </a:bodyPr>
          <a:lstStyle/>
          <a:p>
            <a:pPr algn="just">
              <a:buClr>
                <a:srgbClr val="FF0000"/>
              </a:buClr>
              <a:buFont typeface="Wingdings 2" pitchFamily="18" charset="2"/>
              <a:buChar char="C"/>
            </a:pPr>
            <a:r>
              <a:rPr lang="en-US" sz="6400" dirty="0" smtClean="0"/>
              <a:t>Christians are to obey civil law so long as it does not conflict with God’s laws, as stated by Peter in </a:t>
            </a:r>
            <a:r>
              <a:rPr lang="en-US" sz="6400" dirty="0" smtClean="0">
                <a:solidFill>
                  <a:srgbClr val="FF0000"/>
                </a:solidFill>
                <a:effectLst>
                  <a:outerShdw blurRad="38100" dist="38100" dir="2700000" algn="tl">
                    <a:srgbClr val="000000">
                      <a:alpha val="43137"/>
                    </a:srgbClr>
                  </a:outerShdw>
                </a:effectLst>
              </a:rPr>
              <a:t>Acts 5:29. </a:t>
            </a:r>
          </a:p>
          <a:p>
            <a:pPr algn="just">
              <a:buClr>
                <a:srgbClr val="FF0000"/>
              </a:buClr>
              <a:buFont typeface="Wingdings 2" pitchFamily="18" charset="2"/>
              <a:buChar char="C"/>
            </a:pPr>
            <a:r>
              <a:rPr lang="en-US" sz="6400" dirty="0" smtClean="0">
                <a:solidFill>
                  <a:srgbClr val="FF0000"/>
                </a:solidFill>
                <a:effectLst>
                  <a:outerShdw blurRad="38100" dist="38100" dir="2700000" algn="tl">
                    <a:srgbClr val="000000">
                      <a:alpha val="43137"/>
                    </a:srgbClr>
                  </a:outerShdw>
                </a:effectLst>
              </a:rPr>
              <a:t>Romans 13:1-7</a:t>
            </a:r>
            <a:r>
              <a:rPr lang="en-US" sz="6400" dirty="0" smtClean="0"/>
              <a:t>.</a:t>
            </a:r>
          </a:p>
          <a:p>
            <a:pPr algn="just">
              <a:buNone/>
            </a:pPr>
            <a:endParaRPr lang="en-US" b="1" dirty="0" smtClean="0">
              <a:latin typeface="Arial Black" pitchFamily="34" charset="0"/>
            </a:endParaRP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152400"/>
            <a:ext cx="8458200" cy="990600"/>
          </a:xfrm>
          <a:solidFill>
            <a:srgbClr val="002060"/>
          </a:solidFill>
        </p:spPr>
        <p:txBody>
          <a:bodyPr>
            <a:normAutofit fontScale="90000"/>
          </a:bodyPr>
          <a:lstStyle/>
          <a:p>
            <a:pPr eaLnBrk="1" hangingPunct="1">
              <a:defRPr/>
            </a:pPr>
            <a:r>
              <a:rPr lang="en-US" sz="7300" dirty="0" smtClean="0">
                <a:solidFill>
                  <a:schemeClr val="bg1"/>
                </a:solidFill>
                <a:effectLst>
                  <a:outerShdw blurRad="38100" dist="38100" dir="2700000" algn="tl">
                    <a:srgbClr val="000000">
                      <a:alpha val="43137"/>
                    </a:srgbClr>
                  </a:outerShdw>
                </a:effectLst>
                <a:latin typeface="Arial Black" pitchFamily="34" charset="0"/>
              </a:rPr>
              <a:t>Principles </a:t>
            </a:r>
            <a:endParaRPr lang="en-US" sz="6000" dirty="0" smtClean="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animEffect transition="in" filter="barn(inVertical)">
                                      <p:cBhvr>
                                        <p:cTn id="11"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152400" y="1379838"/>
            <a:ext cx="8915400" cy="5486400"/>
          </a:xfrm>
        </p:spPr>
        <p:txBody>
          <a:bodyPr>
            <a:normAutofit fontScale="92500" lnSpcReduction="20000"/>
          </a:bodyPr>
          <a:lstStyle/>
          <a:p>
            <a:pPr algn="just">
              <a:buNone/>
            </a:pPr>
            <a:r>
              <a:rPr lang="en-US" b="1" dirty="0" smtClean="0"/>
              <a:t>   </a:t>
            </a:r>
            <a:r>
              <a:rPr lang="en-US" sz="4800" b="1" dirty="0" smtClean="0"/>
              <a:t>“</a:t>
            </a:r>
            <a:r>
              <a:rPr lang="en-US" sz="4800" dirty="0" smtClean="0"/>
              <a:t>Submit yourselves to every ordinance of man for the Lord's sake: whether it be to the king, as supreme; (14) Or unto governors, as unto them that are sent by him for the punishment of evildoers, and for the praise of them that do well.” </a:t>
            </a:r>
          </a:p>
          <a:p>
            <a:pPr algn="just">
              <a:buNone/>
            </a:pPr>
            <a:endParaRPr lang="en-US" b="1" dirty="0" smtClean="0">
              <a:latin typeface="Arial Black" pitchFamily="34" charset="0"/>
            </a:endParaRP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rgbClr val="002060"/>
          </a:solidFill>
        </p:spPr>
        <p:txBody>
          <a:bodyPr>
            <a:normAutofit fontScale="90000"/>
          </a:bodyPr>
          <a:lstStyle/>
          <a:p>
            <a:pPr eaLnBrk="1" hangingPunct="1">
              <a:defRPr/>
            </a:pPr>
            <a:r>
              <a:rPr lang="en-US" sz="7300" dirty="0" smtClean="0">
                <a:solidFill>
                  <a:schemeClr val="bg1"/>
                </a:solidFill>
                <a:effectLst>
                  <a:outerShdw blurRad="38100" dist="38100" dir="2700000" algn="tl">
                    <a:srgbClr val="000000">
                      <a:alpha val="43137"/>
                    </a:srgbClr>
                  </a:outerShdw>
                </a:effectLst>
                <a:latin typeface="Arial Black" pitchFamily="34" charset="0"/>
              </a:rPr>
              <a:t>I Peter 2:13-18 </a:t>
            </a:r>
            <a:endParaRPr lang="en-US" sz="6000" dirty="0" smtClean="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7693"/>
            <a:ext cx="8458200" cy="6740307"/>
          </a:xfrm>
          <a:prstGeom prst="rect">
            <a:avLst/>
          </a:prstGeom>
          <a:noFill/>
        </p:spPr>
        <p:txBody>
          <a:bodyPr wrap="square" rtlCol="0">
            <a:normAutofit lnSpcReduction="10000"/>
          </a:bodyPr>
          <a:lstStyle/>
          <a:p>
            <a:pPr algn="just"/>
            <a:r>
              <a:rPr lang="en-US" sz="5000" dirty="0" smtClean="0"/>
              <a:t>(15) For so is the will of God, that with well doing ye may put to silence the ignorance of foolish men: (16) As free, and not using your liberty for a </a:t>
            </a:r>
            <a:r>
              <a:rPr lang="en-US" sz="5000" dirty="0" err="1" smtClean="0"/>
              <a:t>cloke</a:t>
            </a:r>
            <a:r>
              <a:rPr lang="en-US" sz="5000" dirty="0" smtClean="0"/>
              <a:t> of maliciousness, but as the servants of God.”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44562"/>
          </a:xfrm>
          <a:solidFill>
            <a:srgbClr val="002060"/>
          </a:solidFill>
        </p:spPr>
        <p:txBody>
          <a:bodyPr>
            <a:noAutofit/>
          </a:bodyPr>
          <a:lstStyle/>
          <a:p>
            <a:pPr>
              <a:defRPr/>
            </a:pPr>
            <a:r>
              <a:rPr lang="en-US" sz="6200" dirty="0" smtClean="0">
                <a:solidFill>
                  <a:schemeClr val="bg1"/>
                </a:solidFill>
                <a:effectLst>
                  <a:outerShdw blurRad="38100" dist="38100" dir="2700000" algn="tl">
                    <a:srgbClr val="000000">
                      <a:alpha val="43137"/>
                    </a:srgbClr>
                  </a:outerShdw>
                </a:effectLst>
                <a:latin typeface="Arial Black" pitchFamily="34" charset="0"/>
              </a:rPr>
              <a:t>Matthew </a:t>
            </a:r>
            <a:r>
              <a:rPr lang="en-US" sz="6200" dirty="0" smtClean="0">
                <a:solidFill>
                  <a:schemeClr val="bg1"/>
                </a:solidFill>
                <a:effectLst>
                  <a:outerShdw blurRad="38100" dist="38100" dir="2700000" algn="tl">
                    <a:srgbClr val="000000">
                      <a:alpha val="43137"/>
                    </a:srgbClr>
                  </a:outerShdw>
                </a:effectLst>
                <a:latin typeface="Arial Black" pitchFamily="34" charset="0"/>
              </a:rPr>
              <a:t>6:1-8</a:t>
            </a:r>
            <a:endParaRPr lang="en-US" sz="6200" dirty="0">
              <a:solidFill>
                <a:schemeClr val="bg1"/>
              </a:solidFill>
              <a:effectLst>
                <a:outerShdw blurRad="38100" dist="38100" dir="2700000" algn="tl">
                  <a:srgbClr val="000000">
                    <a:alpha val="43137"/>
                  </a:srgbClr>
                </a:outerShdw>
              </a:effectLst>
              <a:latin typeface="Arial Black" pitchFamily="34" charset="0"/>
            </a:endParaRPr>
          </a:p>
        </p:txBody>
      </p:sp>
      <p:sp>
        <p:nvSpPr>
          <p:cNvPr id="3075" name="Content Placeholder 2"/>
          <p:cNvSpPr>
            <a:spLocks noGrp="1"/>
          </p:cNvSpPr>
          <p:nvPr>
            <p:ph idx="1"/>
          </p:nvPr>
        </p:nvSpPr>
        <p:spPr>
          <a:xfrm>
            <a:off x="228600" y="1600200"/>
            <a:ext cx="8610600" cy="4953000"/>
          </a:xfrm>
        </p:spPr>
        <p:txBody>
          <a:bodyPr/>
          <a:lstStyle/>
          <a:p>
            <a:pPr algn="just">
              <a:spcBef>
                <a:spcPts val="0"/>
              </a:spcBef>
              <a:buFont typeface="Arial" charset="0"/>
              <a:buNone/>
              <a:defRPr/>
            </a:pPr>
            <a:r>
              <a:rPr lang="en-US" dirty="0" smtClean="0"/>
              <a:t>   </a:t>
            </a:r>
            <a:endParaRPr lang="en-US" sz="6000" dirty="0" smtClean="0">
              <a:solidFill>
                <a:schemeClr val="accent1">
                  <a:lumMod val="10000"/>
                </a:schemeClr>
              </a:solidFill>
              <a:latin typeface="Arial Black" pitchFamily="34" charset="0"/>
            </a:endParaRPr>
          </a:p>
          <a:p>
            <a:pPr>
              <a:defRPr/>
            </a:pPr>
            <a:endParaRPr lang="en-US" sz="5600" dirty="0" smtClean="0">
              <a:solidFill>
                <a:srgbClr val="FFFFF3"/>
              </a:solidFill>
              <a:effectLst>
                <a:outerShdw blurRad="38100" dist="38100" dir="2700000" algn="tl">
                  <a:srgbClr val="000000">
                    <a:alpha val="43137"/>
                  </a:srgbClr>
                </a:outerShdw>
              </a:effectLst>
              <a:latin typeface="Arial Black" pitchFamily="34" charset="0"/>
            </a:endParaRPr>
          </a:p>
          <a:p>
            <a:pPr>
              <a:defRPr/>
            </a:pPr>
            <a:endParaRPr lang="en-US" dirty="0" smtClean="0"/>
          </a:p>
        </p:txBody>
      </p:sp>
      <p:sp>
        <p:nvSpPr>
          <p:cNvPr id="4" name="TextBox 3"/>
          <p:cNvSpPr txBox="1"/>
          <p:nvPr/>
        </p:nvSpPr>
        <p:spPr>
          <a:xfrm>
            <a:off x="457200" y="1905000"/>
            <a:ext cx="8458200" cy="4953000"/>
          </a:xfrm>
          <a:prstGeom prst="rect">
            <a:avLst/>
          </a:prstGeom>
          <a:noFill/>
        </p:spPr>
        <p:txBody>
          <a:bodyPr wrap="square" rtlCol="0" anchor="ctr">
            <a:noAutofit/>
          </a:bodyPr>
          <a:lstStyle/>
          <a:p>
            <a:pPr algn="just"/>
            <a:r>
              <a:rPr lang="en-US" sz="5400" dirty="0" smtClean="0"/>
              <a:t>“Take heed that ye do not your alms before men, to be seen of them: otherwise ye have no reward of your Father which is in heaven.” </a:t>
            </a:r>
          </a:p>
          <a:p>
            <a:pPr algn="just"/>
            <a:endParaRPr lang="en-US" sz="5400"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05800" cy="5970865"/>
          </a:xfrm>
          <a:prstGeom prst="rect">
            <a:avLst/>
          </a:prstGeom>
          <a:noFill/>
        </p:spPr>
        <p:txBody>
          <a:bodyPr wrap="square" rtlCol="0">
            <a:spAutoFit/>
          </a:bodyPr>
          <a:lstStyle/>
          <a:p>
            <a:pPr algn="just"/>
            <a:r>
              <a:rPr lang="en-US" sz="4800" dirty="0" smtClean="0"/>
              <a:t>(17) </a:t>
            </a:r>
            <a:r>
              <a:rPr lang="en-US" sz="4800" dirty="0" err="1" smtClean="0"/>
              <a:t>Honour</a:t>
            </a:r>
            <a:r>
              <a:rPr lang="en-US" sz="4800" dirty="0" smtClean="0"/>
              <a:t> all men. Love the brotherhood. Fear God. </a:t>
            </a:r>
            <a:r>
              <a:rPr lang="en-US" sz="4800" dirty="0" err="1" smtClean="0"/>
              <a:t>Honour</a:t>
            </a:r>
            <a:r>
              <a:rPr lang="en-US" sz="4800" dirty="0" smtClean="0"/>
              <a:t> the king. (18) Servants, be subject to your masters with all fear; not only to </a:t>
            </a:r>
            <a:r>
              <a:rPr lang="en-US" sz="4700" dirty="0" smtClean="0"/>
              <a:t>the good and gentle, but also to the </a:t>
            </a:r>
            <a:r>
              <a:rPr lang="en-US" sz="4700" dirty="0" err="1" smtClean="0"/>
              <a:t>froward</a:t>
            </a:r>
            <a:r>
              <a:rPr lang="en-US" sz="4700"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rgbClr val="002060"/>
          </a:solidFill>
        </p:spPr>
        <p:txBody>
          <a:bodyPr/>
          <a:lstStyle/>
          <a:p>
            <a:r>
              <a:rPr lang="en-US" dirty="0" smtClean="0">
                <a:solidFill>
                  <a:schemeClr val="bg1"/>
                </a:solidFill>
                <a:effectLst>
                  <a:outerShdw blurRad="38100" dist="38100" dir="2700000" algn="tl">
                    <a:srgbClr val="000000">
                      <a:alpha val="43137"/>
                    </a:srgbClr>
                  </a:outerShdw>
                </a:effectLst>
              </a:rPr>
              <a:t>Separation Of The Two?</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9144000" cy="4983163"/>
          </a:xfrm>
        </p:spPr>
        <p:txBody>
          <a:bodyPr>
            <a:noAutofit/>
          </a:bodyPr>
          <a:lstStyle/>
          <a:p>
            <a:pPr indent="0">
              <a:spcBef>
                <a:spcPts val="0"/>
              </a:spcBef>
              <a:buClr>
                <a:srgbClr val="FF0000"/>
              </a:buClr>
              <a:buSzPct val="108000"/>
              <a:buFont typeface="Wingdings 2" pitchFamily="18" charset="2"/>
              <a:buChar char="C"/>
            </a:pPr>
            <a:r>
              <a:rPr lang="en-US" sz="3400" dirty="0" smtClean="0"/>
              <a:t>Keep Politics Out Of the Church?</a:t>
            </a:r>
          </a:p>
          <a:p>
            <a:pPr indent="0">
              <a:spcBef>
                <a:spcPts val="0"/>
              </a:spcBef>
              <a:buClr>
                <a:srgbClr val="FF0000"/>
              </a:buClr>
              <a:buSzPct val="108000"/>
              <a:buFont typeface="Wingdings 2" pitchFamily="18" charset="2"/>
              <a:buChar char="C"/>
            </a:pPr>
            <a:r>
              <a:rPr lang="en-US" sz="3400" dirty="0" smtClean="0"/>
              <a:t>Keep The Church Out Of Politics?</a:t>
            </a:r>
          </a:p>
          <a:p>
            <a:pPr indent="0" algn="just">
              <a:spcBef>
                <a:spcPts val="0"/>
              </a:spcBef>
              <a:buClr>
                <a:srgbClr val="FF0000"/>
              </a:buClr>
              <a:buSzPct val="108000"/>
              <a:buFont typeface="Wingdings 2" pitchFamily="18" charset="2"/>
              <a:buChar char="C"/>
            </a:pPr>
            <a:r>
              <a:rPr lang="en-US" sz="4000" dirty="0" smtClean="0"/>
              <a:t>Where Does </a:t>
            </a:r>
            <a:r>
              <a:rPr lang="en-US" sz="4000" dirty="0" smtClean="0">
                <a:solidFill>
                  <a:srgbClr val="FF0000"/>
                </a:solidFill>
                <a:effectLst>
                  <a:outerShdw blurRad="38100" dist="38100" dir="2700000" algn="tl">
                    <a:srgbClr val="000000">
                      <a:alpha val="43137"/>
                    </a:srgbClr>
                  </a:outerShdw>
                </a:effectLst>
              </a:rPr>
              <a:t>Matt.5:13-16 </a:t>
            </a:r>
            <a:r>
              <a:rPr lang="en-US" sz="4000" dirty="0" smtClean="0"/>
              <a:t>Take Place? Season? Shine?</a:t>
            </a:r>
          </a:p>
          <a:p>
            <a:pPr indent="0" algn="just">
              <a:spcBef>
                <a:spcPts val="0"/>
              </a:spcBef>
              <a:buClr>
                <a:srgbClr val="FF0000"/>
              </a:buClr>
              <a:buSzPct val="108000"/>
              <a:buFont typeface="Wingdings 2" pitchFamily="18" charset="2"/>
              <a:buChar char="C"/>
            </a:pPr>
            <a:r>
              <a:rPr lang="en-US" sz="4400" dirty="0" smtClean="0"/>
              <a:t>The enemy must be engaged where the battle is being fought (</a:t>
            </a:r>
            <a:r>
              <a:rPr lang="en-US" sz="4400" dirty="0" smtClean="0">
                <a:solidFill>
                  <a:srgbClr val="FF0000"/>
                </a:solidFill>
                <a:effectLst>
                  <a:outerShdw blurRad="38100" dist="38100" dir="2700000" algn="tl">
                    <a:srgbClr val="000000">
                      <a:alpha val="43137"/>
                    </a:srgbClr>
                  </a:outerShdw>
                </a:effectLst>
              </a:rPr>
              <a:t>John 2:14-17</a:t>
            </a:r>
            <a:r>
              <a:rPr lang="en-US" sz="4400" dirty="0" smtClean="0"/>
              <a:t>), where the action is taking place!!!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90600"/>
          </a:xfrm>
          <a:solidFill>
            <a:srgbClr val="002060"/>
          </a:solidFill>
        </p:spPr>
        <p:txBody>
          <a:bodyPr>
            <a:normAutofit/>
          </a:bodyPr>
          <a:lstStyle/>
          <a:p>
            <a:r>
              <a:rPr lang="en-US" sz="4200" dirty="0" smtClean="0">
                <a:solidFill>
                  <a:schemeClr val="bg1"/>
                </a:solidFill>
                <a:effectLst>
                  <a:outerShdw blurRad="38100" dist="38100" dir="2700000" algn="tl">
                    <a:srgbClr val="000000">
                      <a:alpha val="43137"/>
                    </a:srgbClr>
                  </a:outerShdw>
                </a:effectLst>
              </a:rPr>
              <a:t>Where Is the Battle Raging?</a:t>
            </a:r>
            <a:endParaRPr lang="en-US" sz="42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0"/>
            <a:ext cx="8610600" cy="4525963"/>
          </a:xfrm>
        </p:spPr>
        <p:txBody>
          <a:bodyPr>
            <a:noAutofit/>
          </a:bodyPr>
          <a:lstStyle/>
          <a:p>
            <a:pPr algn="ctr">
              <a:spcBef>
                <a:spcPts val="0"/>
              </a:spcBef>
              <a:buNone/>
            </a:pPr>
            <a:r>
              <a:rPr lang="en-US" sz="6000" dirty="0" smtClean="0"/>
              <a:t>Might Be Easier To Determine Where It Is Not Raging!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361306" y="1371600"/>
            <a:ext cx="6334893" cy="4209726"/>
          </a:xfrm>
          <a:prstGeom prst="rect">
            <a:avLst/>
          </a:prstGeom>
          <a:noFill/>
          <a:ln w="9525">
            <a:noFill/>
            <a:miter lim="800000"/>
            <a:headEnd/>
            <a:tailEnd/>
          </a:ln>
        </p:spPr>
      </p:pic>
      <p:sp>
        <p:nvSpPr>
          <p:cNvPr id="5" name="Title 1"/>
          <p:cNvSpPr txBox="1">
            <a:spLocks/>
          </p:cNvSpPr>
          <p:nvPr/>
        </p:nvSpPr>
        <p:spPr>
          <a:xfrm>
            <a:off x="304800" y="152400"/>
            <a:ext cx="8610600" cy="990600"/>
          </a:xfrm>
          <a:prstGeom prst="rect">
            <a:avLst/>
          </a:prstGeom>
          <a:solidFill>
            <a:srgbClr val="002060"/>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0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Where Is the Battle Raging?</a:t>
            </a:r>
            <a:endParaRPr kumimoji="0" lang="en-US" sz="4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1600200" y="1417321"/>
            <a:ext cx="5791200" cy="4632960"/>
          </a:xfrm>
          <a:prstGeom prst="rect">
            <a:avLst/>
          </a:prstGeom>
          <a:noFill/>
          <a:ln w="9525">
            <a:noFill/>
            <a:miter lim="800000"/>
            <a:headEnd/>
            <a:tailEnd/>
          </a:ln>
        </p:spPr>
      </p:pic>
      <p:sp>
        <p:nvSpPr>
          <p:cNvPr id="5" name="Title 1"/>
          <p:cNvSpPr txBox="1">
            <a:spLocks/>
          </p:cNvSpPr>
          <p:nvPr/>
        </p:nvSpPr>
        <p:spPr>
          <a:xfrm>
            <a:off x="304800" y="152400"/>
            <a:ext cx="8610600" cy="990600"/>
          </a:xfrm>
          <a:prstGeom prst="rect">
            <a:avLst/>
          </a:prstGeom>
          <a:solidFill>
            <a:srgbClr val="002060"/>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500" dirty="0" smtClean="0">
              <a:solidFill>
                <a:schemeClr val="bg1"/>
              </a:solidFill>
              <a:effectLst>
                <a:outerShdw blurRad="38100" dist="38100" dir="2700000" algn="tl">
                  <a:srgbClr val="000000">
                    <a:alpha val="43137"/>
                  </a:srgbClr>
                </a:outerShdw>
              </a:effectLst>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Where Is the Battle Raging?</a:t>
            </a:r>
            <a:endParaRPr kumimoji="0" lang="en-US" sz="4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1295400" y="1371600"/>
            <a:ext cx="6705600" cy="4626864"/>
          </a:xfrm>
          <a:prstGeom prst="rect">
            <a:avLst/>
          </a:prstGeom>
          <a:noFill/>
          <a:ln w="9525">
            <a:noFill/>
            <a:miter lim="800000"/>
            <a:headEnd/>
            <a:tailEnd/>
          </a:ln>
        </p:spPr>
      </p:pic>
      <p:sp>
        <p:nvSpPr>
          <p:cNvPr id="5" name="Title 1"/>
          <p:cNvSpPr txBox="1">
            <a:spLocks/>
          </p:cNvSpPr>
          <p:nvPr/>
        </p:nvSpPr>
        <p:spPr>
          <a:xfrm>
            <a:off x="304800" y="152400"/>
            <a:ext cx="8610600" cy="990600"/>
          </a:xfrm>
          <a:prstGeom prst="rect">
            <a:avLst/>
          </a:prstGeom>
          <a:solidFill>
            <a:srgbClr val="002060"/>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0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Where Is the Battle Raging?</a:t>
            </a:r>
            <a:endParaRPr kumimoji="0" lang="en-US" sz="42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90600"/>
          </a:xfrm>
          <a:solidFill>
            <a:srgbClr val="002060"/>
          </a:solidFill>
        </p:spPr>
        <p:txBody>
          <a:bodyPr>
            <a:normAutofit/>
          </a:bodyPr>
          <a:lstStyle/>
          <a:p>
            <a:r>
              <a:rPr lang="en-US" sz="4200" dirty="0" smtClean="0">
                <a:solidFill>
                  <a:schemeClr val="bg1"/>
                </a:solidFill>
                <a:effectLst>
                  <a:outerShdw blurRad="38100" dist="38100" dir="2700000" algn="tl">
                    <a:srgbClr val="000000">
                      <a:alpha val="43137"/>
                    </a:srgbClr>
                  </a:outerShdw>
                </a:effectLst>
              </a:rPr>
              <a:t>Where Is the Battle Raging?</a:t>
            </a:r>
            <a:endParaRPr lang="en-US" sz="42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19200"/>
            <a:ext cx="8839200" cy="5638800"/>
          </a:xfrm>
        </p:spPr>
        <p:txBody>
          <a:bodyPr>
            <a:normAutofit fontScale="92500"/>
          </a:bodyPr>
          <a:lstStyle/>
          <a:p>
            <a:pPr>
              <a:buClr>
                <a:srgbClr val="FF0000"/>
              </a:buClr>
              <a:buSzPct val="110000"/>
              <a:buFont typeface="Wingdings 2" pitchFamily="18" charset="2"/>
              <a:buChar char="C"/>
            </a:pPr>
            <a:r>
              <a:rPr lang="en-US" sz="3600" dirty="0" smtClean="0"/>
              <a:t>Are The Voices of Christians Being </a:t>
            </a:r>
            <a:r>
              <a:rPr lang="en-US" sz="3700" dirty="0" smtClean="0"/>
              <a:t>Heard Or Are They In Full Retreat?</a:t>
            </a:r>
          </a:p>
          <a:p>
            <a:pPr>
              <a:buClr>
                <a:srgbClr val="FF0000"/>
              </a:buClr>
              <a:buSzPct val="110000"/>
              <a:buFont typeface="Wingdings 2" pitchFamily="18" charset="2"/>
              <a:buChar char="C"/>
            </a:pPr>
            <a:r>
              <a:rPr lang="en-US" sz="3900" dirty="0" smtClean="0"/>
              <a:t>Don’t Want To Get Involved? </a:t>
            </a:r>
          </a:p>
          <a:p>
            <a:pPr>
              <a:buClr>
                <a:srgbClr val="FF0000"/>
              </a:buClr>
              <a:buSzPct val="110000"/>
              <a:buFont typeface="Wingdings 2" pitchFamily="18" charset="2"/>
              <a:buChar char="C"/>
            </a:pPr>
            <a:r>
              <a:rPr lang="en-US" sz="3100" dirty="0" smtClean="0"/>
              <a:t>Not My Responsibility, Somebody Else’s? </a:t>
            </a:r>
          </a:p>
          <a:p>
            <a:pPr>
              <a:buClr>
                <a:srgbClr val="FF0000"/>
              </a:buClr>
              <a:buSzPct val="110000"/>
              <a:buFont typeface="Wingdings 2" pitchFamily="18" charset="2"/>
              <a:buChar char="C"/>
            </a:pPr>
            <a:r>
              <a:rPr lang="en-US" sz="3900" dirty="0" smtClean="0"/>
              <a:t>Can’t I Write A Letter Or Make A Phone Call? </a:t>
            </a:r>
          </a:p>
          <a:p>
            <a:pPr>
              <a:buClr>
                <a:srgbClr val="FF0000"/>
              </a:buClr>
              <a:buSzPct val="110000"/>
              <a:buFont typeface="Wingdings 2" pitchFamily="18" charset="2"/>
              <a:buChar char="C"/>
            </a:pPr>
            <a:r>
              <a:rPr lang="en-US" dirty="0" smtClean="0"/>
              <a:t>Keep The Church Out Of The Conflict?</a:t>
            </a:r>
          </a:p>
          <a:p>
            <a:pPr algn="just">
              <a:buClr>
                <a:srgbClr val="FF0000"/>
              </a:buClr>
              <a:buSzPct val="110000"/>
              <a:buFont typeface="Wingdings 2" pitchFamily="18" charset="2"/>
              <a:buChar char="C"/>
            </a:pPr>
            <a:r>
              <a:rPr lang="en-US" sz="3500" dirty="0" smtClean="0"/>
              <a:t>Who Is It That Is The Salt Of The Earth And The Light Of The World? </a:t>
            </a:r>
            <a:r>
              <a:rPr lang="en-US" sz="2800" dirty="0" smtClean="0"/>
              <a:t/>
            </a:r>
            <a:br>
              <a:rPr lang="en-US"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r>
              <a:rPr lang="en-US" sz="5400" dirty="0" smtClean="0">
                <a:solidFill>
                  <a:schemeClr val="bg1"/>
                </a:solidFill>
                <a:effectLst>
                  <a:outerShdw blurRad="38100" dist="38100" dir="2700000" algn="tl">
                    <a:srgbClr val="000000">
                      <a:alpha val="43137"/>
                    </a:srgbClr>
                  </a:outerShdw>
                </a:effectLst>
              </a:rPr>
              <a:t>Matthew 13:24-30</a:t>
            </a:r>
            <a:endParaRPr lang="en-US" sz="54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763000" cy="4525963"/>
          </a:xfrm>
        </p:spPr>
        <p:txBody>
          <a:bodyPr>
            <a:normAutofit fontScale="92500" lnSpcReduction="10000"/>
          </a:bodyPr>
          <a:lstStyle/>
          <a:p>
            <a:r>
              <a:rPr lang="en-US" sz="3600" dirty="0" smtClean="0"/>
              <a:t>Parable of the Wheat &amp; Tares</a:t>
            </a:r>
          </a:p>
          <a:p>
            <a:pPr algn="just"/>
            <a:r>
              <a:rPr lang="en-US" sz="3600" dirty="0" smtClean="0"/>
              <a:t>Man who sowed good seed, but while men slept, the enemy came and sowed tares among the wheat.</a:t>
            </a:r>
          </a:p>
          <a:p>
            <a:pPr algn="just"/>
            <a:r>
              <a:rPr lang="en-US" sz="3600" dirty="0" smtClean="0"/>
              <a:t>While men have slept, the tare harvest is now gigantic.</a:t>
            </a:r>
          </a:p>
          <a:p>
            <a:pPr algn="just"/>
            <a:r>
              <a:rPr lang="en-US" sz="3600" dirty="0" smtClean="0"/>
              <a:t>Conflict avoidance has put us in conflict with God Himself. </a:t>
            </a:r>
            <a:r>
              <a:rPr lang="en-US" sz="3600" dirty="0" smtClean="0">
                <a:solidFill>
                  <a:srgbClr val="FF0000"/>
                </a:solidFill>
              </a:rPr>
              <a:t>Eph.5:11, II John 9-11; Galatians 1:10</a:t>
            </a:r>
            <a:r>
              <a:rPr lang="en-US" sz="3600" dirty="0" smtClean="0"/>
              <a:t>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915400" cy="6140142"/>
          </a:xfrm>
          <a:prstGeom prst="rect">
            <a:avLst/>
          </a:prstGeom>
          <a:noFill/>
        </p:spPr>
        <p:txBody>
          <a:bodyPr wrap="square" rtlCol="0">
            <a:spAutoFit/>
          </a:bodyPr>
          <a:lstStyle/>
          <a:p>
            <a:pPr>
              <a:buClr>
                <a:srgbClr val="FF0000"/>
              </a:buClr>
              <a:buSzPct val="107000"/>
              <a:buFont typeface="Wingdings 2" pitchFamily="18" charset="2"/>
              <a:buChar char="C"/>
            </a:pPr>
            <a:r>
              <a:rPr lang="en-US" sz="3600" dirty="0" smtClean="0"/>
              <a:t>Based on this information, it is </a:t>
            </a:r>
            <a:r>
              <a:rPr lang="en-US" sz="3400" dirty="0" smtClean="0"/>
              <a:t>awfully</a:t>
            </a:r>
            <a:r>
              <a:rPr lang="en-US" sz="3600" dirty="0" smtClean="0"/>
              <a:t> easy to make assumptions about people.                                 </a:t>
            </a:r>
          </a:p>
          <a:p>
            <a:pPr>
              <a:buClr>
                <a:srgbClr val="FF0000"/>
              </a:buClr>
              <a:buSzPct val="107000"/>
              <a:buFont typeface="Wingdings 2" pitchFamily="18" charset="2"/>
              <a:buChar char="C"/>
            </a:pPr>
            <a:r>
              <a:rPr lang="en-US" sz="3500" dirty="0" smtClean="0"/>
              <a:t>It is a great temptation to try to determine the value and worth of </a:t>
            </a:r>
            <a:r>
              <a:rPr lang="en-US" sz="3400" dirty="0" smtClean="0"/>
              <a:t>people based on first impressions.</a:t>
            </a:r>
          </a:p>
          <a:p>
            <a:pPr>
              <a:buClr>
                <a:srgbClr val="FF0000"/>
              </a:buClr>
              <a:buSzPct val="107000"/>
              <a:buFont typeface="Wingdings 2" pitchFamily="18" charset="2"/>
              <a:buChar char="C"/>
            </a:pPr>
            <a:r>
              <a:rPr lang="en-US" sz="3100" dirty="0" smtClean="0"/>
              <a:t>Many, if not all of those </a:t>
            </a:r>
            <a:r>
              <a:rPr lang="en-US" sz="3200" dirty="0" smtClean="0"/>
              <a:t>judgments or conclusions may be way off base.</a:t>
            </a:r>
            <a:r>
              <a:rPr lang="en-US" sz="3100" dirty="0" smtClean="0"/>
              <a:t>                                                                     </a:t>
            </a:r>
          </a:p>
          <a:p>
            <a:pPr algn="just">
              <a:buClr>
                <a:srgbClr val="FF0000"/>
              </a:buClr>
              <a:buSzPct val="107000"/>
              <a:buFont typeface="Wingdings 2" pitchFamily="18" charset="2"/>
              <a:buChar char="C"/>
            </a:pPr>
            <a:r>
              <a:rPr lang="en-US" sz="3700" dirty="0" smtClean="0"/>
              <a:t>First impressions, assumptions, </a:t>
            </a:r>
            <a:r>
              <a:rPr lang="en-US" sz="4000" dirty="0" smtClean="0"/>
              <a:t>and mere appearances are not reliable.</a:t>
            </a:r>
            <a:endParaRPr lang="en-US" sz="3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305800" cy="6001643"/>
          </a:xfrm>
          <a:prstGeom prst="rect">
            <a:avLst/>
          </a:prstGeom>
          <a:noFill/>
        </p:spPr>
        <p:txBody>
          <a:bodyPr wrap="square" rtlCol="0">
            <a:spAutoFit/>
          </a:bodyPr>
          <a:lstStyle/>
          <a:p>
            <a:r>
              <a:rPr lang="en-US" sz="3200" dirty="0" smtClean="0"/>
              <a:t> B. There is great emphasis on the outward appearances in our society.</a:t>
            </a:r>
          </a:p>
          <a:p>
            <a:r>
              <a:rPr lang="en-US" sz="3200" dirty="0" smtClean="0"/>
              <a:t>1. Entertainment industry often defines what beauty is and is not.</a:t>
            </a:r>
          </a:p>
          <a:p>
            <a:r>
              <a:rPr lang="en-US" sz="3200" dirty="0" smtClean="0"/>
              <a:t>2. The media attempts to define what it means to be beautiful or</a:t>
            </a:r>
          </a:p>
          <a:p>
            <a:r>
              <a:rPr lang="en-US" sz="3200" dirty="0" smtClean="0"/>
              <a:t>successful.</a:t>
            </a:r>
          </a:p>
          <a:p>
            <a:r>
              <a:rPr lang="en-US" sz="3200" dirty="0" smtClean="0"/>
              <a:t>3. Employers in hiring workers -- Qualified people may be overlooked due to mere physical appearance (not clothing or cleanliness but physical characteristics)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6586418"/>
          </a:xfrm>
          <a:prstGeom prst="rect">
            <a:avLst/>
          </a:prstGeom>
          <a:noFill/>
        </p:spPr>
        <p:txBody>
          <a:bodyPr wrap="square" rtlCol="0">
            <a:spAutoFit/>
          </a:bodyPr>
          <a:lstStyle/>
          <a:p>
            <a:pPr algn="just"/>
            <a:r>
              <a:rPr lang="en-US" sz="5000" dirty="0" smtClean="0"/>
              <a:t>(2) Therefore when thou </a:t>
            </a:r>
            <a:r>
              <a:rPr lang="en-US" sz="4600" dirty="0" smtClean="0"/>
              <a:t>doest </a:t>
            </a:r>
            <a:r>
              <a:rPr lang="en-US" sz="4600" dirty="0" err="1" smtClean="0"/>
              <a:t>thine</a:t>
            </a:r>
            <a:r>
              <a:rPr lang="en-US" sz="4600" dirty="0" smtClean="0"/>
              <a:t> alms, do not sound a trumpet before thee, as the hypocrites do in the synagogues and in the streets, that they may have glory of men. Verily I </a:t>
            </a:r>
            <a:r>
              <a:rPr lang="en-US" sz="4800" dirty="0" smtClean="0"/>
              <a:t>say unto you, They have their reward.”</a:t>
            </a:r>
            <a:endParaRPr lang="en-US" sz="4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458200" cy="6494085"/>
          </a:xfrm>
          <a:prstGeom prst="rect">
            <a:avLst/>
          </a:prstGeom>
          <a:noFill/>
        </p:spPr>
        <p:txBody>
          <a:bodyPr wrap="square" rtlCol="0">
            <a:spAutoFit/>
          </a:bodyPr>
          <a:lstStyle/>
          <a:p>
            <a:r>
              <a:rPr lang="en-US" sz="3200" dirty="0" smtClean="0"/>
              <a:t>4. Cosmetic surgery is a ever popular practice to change whatever you don’t like about your body in order to be “beautiful” or “handsome.”</a:t>
            </a:r>
          </a:p>
          <a:p>
            <a:r>
              <a:rPr lang="en-US" sz="3200" dirty="0" smtClean="0"/>
              <a:t>5. The effects of all these things diminish people’s self-worth and their confidence is placed into outward appearances.</a:t>
            </a:r>
          </a:p>
          <a:p>
            <a:r>
              <a:rPr lang="en-US" sz="3200" dirty="0" smtClean="0"/>
              <a:t>C. God’s instruction to Samuel is one we would do well to take heed of today </a:t>
            </a:r>
            <a:r>
              <a:rPr lang="en-US" sz="3200" b="1" dirty="0" smtClean="0"/>
              <a:t>(I Sam. 16:1-13): Looking past the outward to the heart!</a:t>
            </a:r>
            <a:endParaRPr lang="en-US" sz="3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458200" cy="4524315"/>
          </a:xfrm>
          <a:prstGeom prst="rect">
            <a:avLst/>
          </a:prstGeom>
          <a:noFill/>
        </p:spPr>
        <p:txBody>
          <a:bodyPr wrap="square" rtlCol="0">
            <a:spAutoFit/>
          </a:bodyPr>
          <a:lstStyle/>
          <a:p>
            <a:r>
              <a:rPr lang="en-US" sz="3200" b="1" dirty="0" smtClean="0"/>
              <a:t>I. How Much Stock Should We Put into Outward Appearances?</a:t>
            </a:r>
          </a:p>
          <a:p>
            <a:r>
              <a:rPr lang="en-US" sz="3200" dirty="0" smtClean="0"/>
              <a:t>A. Jesus condemns judgment based on appearances (</a:t>
            </a:r>
            <a:r>
              <a:rPr lang="en-US" sz="3200" b="1" dirty="0" smtClean="0"/>
              <a:t>John 7:24).</a:t>
            </a:r>
          </a:p>
          <a:p>
            <a:r>
              <a:rPr lang="en-US" sz="3200" dirty="0" smtClean="0"/>
              <a:t>1. It is the easiest and fastest method to judge people but the worst method of all!</a:t>
            </a:r>
          </a:p>
          <a:p>
            <a:r>
              <a:rPr lang="en-US" sz="3200" dirty="0" smtClean="0"/>
              <a:t>2. Too often we judge people solely based on appearances.                                                                                                                                </a:t>
            </a:r>
            <a:endParaRPr lang="en-US"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458200" cy="4524315"/>
          </a:xfrm>
          <a:prstGeom prst="rect">
            <a:avLst/>
          </a:prstGeom>
          <a:noFill/>
        </p:spPr>
        <p:txBody>
          <a:bodyPr wrap="square" rtlCol="0">
            <a:spAutoFit/>
          </a:bodyPr>
          <a:lstStyle/>
          <a:p>
            <a:r>
              <a:rPr lang="en-US" sz="3200" b="1" dirty="0" smtClean="0"/>
              <a:t>I. How Much Stock Should We Put into Outward Appearances?</a:t>
            </a:r>
          </a:p>
          <a:p>
            <a:r>
              <a:rPr lang="en-US" sz="3200" dirty="0" smtClean="0"/>
              <a:t>A. Jesus condemns judgment based on appearances (</a:t>
            </a:r>
            <a:r>
              <a:rPr lang="en-US" sz="3200" b="1" dirty="0" smtClean="0"/>
              <a:t>John 7:24).</a:t>
            </a:r>
          </a:p>
          <a:p>
            <a:r>
              <a:rPr lang="en-US" sz="3200" dirty="0" smtClean="0"/>
              <a:t>1. It is the easiest and fastest method to judge people but the worst method of all!</a:t>
            </a:r>
          </a:p>
          <a:p>
            <a:r>
              <a:rPr lang="en-US" sz="3200" dirty="0" smtClean="0"/>
              <a:t>2. Too often we judge people solely based on appearances.                                                                                                                                </a:t>
            </a:r>
            <a:endParaRPr lang="en-US"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458200" cy="6001643"/>
          </a:xfrm>
          <a:prstGeom prst="rect">
            <a:avLst/>
          </a:prstGeom>
          <a:noFill/>
        </p:spPr>
        <p:txBody>
          <a:bodyPr wrap="square" rtlCol="0">
            <a:spAutoFit/>
          </a:bodyPr>
          <a:lstStyle/>
          <a:p>
            <a:r>
              <a:rPr lang="en-US" sz="3200" b="1" dirty="0" smtClean="0"/>
              <a:t>I. How Much Stock Should We Put into Outward Appearances?</a:t>
            </a:r>
          </a:p>
          <a:p>
            <a:r>
              <a:rPr lang="en-US" sz="3200" dirty="0" smtClean="0"/>
              <a:t>A. Jesus condemns judgment based on appearances (“Judge not according to the appearance, but judge righteous judgment.” </a:t>
            </a:r>
          </a:p>
          <a:p>
            <a:r>
              <a:rPr lang="en-US" sz="3200" b="1" dirty="0" smtClean="0"/>
              <a:t>John 7:24).</a:t>
            </a:r>
          </a:p>
          <a:p>
            <a:r>
              <a:rPr lang="en-US" sz="3200" dirty="0" smtClean="0"/>
              <a:t>1. It is the easiest and fastest method to judge people but the worst method of all!</a:t>
            </a:r>
          </a:p>
          <a:p>
            <a:r>
              <a:rPr lang="en-US" sz="3200" dirty="0" smtClean="0"/>
              <a:t>2. Too often we judge people solely based on appearances.                                                                                                                                </a:t>
            </a:r>
            <a:endParaRPr lang="en-US"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458200" cy="5016758"/>
          </a:xfrm>
          <a:prstGeom prst="rect">
            <a:avLst/>
          </a:prstGeom>
          <a:noFill/>
        </p:spPr>
        <p:txBody>
          <a:bodyPr wrap="square" rtlCol="0">
            <a:spAutoFit/>
          </a:bodyPr>
          <a:lstStyle/>
          <a:p>
            <a:r>
              <a:rPr lang="en-US" sz="3200" dirty="0" smtClean="0"/>
              <a:t>      </a:t>
            </a:r>
            <a:r>
              <a:rPr lang="en-US" sz="3200" b="1" dirty="0" smtClean="0"/>
              <a:t>I. How Much Stock Should We Put Into Outward Appearances?</a:t>
            </a:r>
          </a:p>
          <a:p>
            <a:r>
              <a:rPr lang="en-US" sz="3200" dirty="0" smtClean="0"/>
              <a:t>A. Jesus condemns judgment based on appearances (</a:t>
            </a:r>
            <a:r>
              <a:rPr lang="en-US" sz="3200" b="1" dirty="0" smtClean="0"/>
              <a:t>John 7:24).</a:t>
            </a:r>
          </a:p>
          <a:p>
            <a:r>
              <a:rPr lang="en-US" sz="3200" dirty="0" smtClean="0"/>
              <a:t>1. It is the easiest and fastest method to judge people but the worst method</a:t>
            </a:r>
          </a:p>
          <a:p>
            <a:r>
              <a:rPr lang="en-US" sz="3200" dirty="0" smtClean="0"/>
              <a:t>of all!</a:t>
            </a:r>
          </a:p>
          <a:p>
            <a:r>
              <a:rPr lang="en-US" sz="3200" dirty="0" smtClean="0"/>
              <a:t>2. Too often we judge people solely based on appearances.                                                                                                                                </a:t>
            </a:r>
            <a:endParaRPr lang="en-US" sz="32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077200" cy="1200329"/>
          </a:xfrm>
          <a:prstGeom prst="rect">
            <a:avLst/>
          </a:prstGeom>
          <a:noFill/>
        </p:spPr>
        <p:txBody>
          <a:bodyPr wrap="square" rtlCol="0">
            <a:spAutoFit/>
          </a:bodyPr>
          <a:lstStyle/>
          <a:p>
            <a:r>
              <a:rPr lang="en-US" dirty="0" smtClean="0"/>
              <a:t>B. We need to understand the evil of partiality.</a:t>
            </a:r>
          </a:p>
          <a:p>
            <a:r>
              <a:rPr lang="en-US" dirty="0" smtClean="0"/>
              <a:t>1. The Lord shows no partiality and neither should we (</a:t>
            </a:r>
            <a:r>
              <a:rPr lang="en-US" b="1" dirty="0" smtClean="0"/>
              <a:t>Acts 10:34; Rom.</a:t>
            </a:r>
          </a:p>
          <a:p>
            <a:r>
              <a:rPr lang="en-US" b="1" dirty="0" smtClean="0"/>
              <a:t>2:11; Deut. 10:17).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077200" cy="3139321"/>
          </a:xfrm>
          <a:prstGeom prst="rect">
            <a:avLst/>
          </a:prstGeom>
          <a:noFill/>
        </p:spPr>
        <p:txBody>
          <a:bodyPr wrap="square" rtlCol="0">
            <a:spAutoFit/>
          </a:bodyPr>
          <a:lstStyle/>
          <a:p>
            <a:r>
              <a:rPr lang="en-US" dirty="0" smtClean="0"/>
              <a:t>2. The Bible is filled with condemnations against partiality and we must</a:t>
            </a:r>
          </a:p>
          <a:p>
            <a:r>
              <a:rPr lang="en-US" dirty="0" smtClean="0"/>
              <a:t>heed the warnings.</a:t>
            </a:r>
          </a:p>
          <a:p>
            <a:r>
              <a:rPr lang="en-US" dirty="0" smtClean="0"/>
              <a:t>a. Class, dress, or wealth (</a:t>
            </a:r>
            <a:r>
              <a:rPr lang="en-US" b="1" dirty="0" smtClean="0"/>
              <a:t>James 2:1-4).</a:t>
            </a:r>
          </a:p>
          <a:p>
            <a:r>
              <a:rPr lang="en-US" dirty="0" smtClean="0"/>
              <a:t>b. Status, position, or reputation (</a:t>
            </a:r>
            <a:r>
              <a:rPr lang="en-US" b="1" dirty="0" smtClean="0"/>
              <a:t>Gal. 2:6-9).</a:t>
            </a:r>
          </a:p>
          <a:p>
            <a:r>
              <a:rPr lang="en-US" dirty="0" smtClean="0"/>
              <a:t>c. Race (</a:t>
            </a:r>
            <a:r>
              <a:rPr lang="en-US" b="1" dirty="0" smtClean="0"/>
              <a:t>Gal. 2:11-13; e.g. Luke 10:30-37).</a:t>
            </a:r>
          </a:p>
          <a:p>
            <a:r>
              <a:rPr lang="en-US" dirty="0" smtClean="0"/>
              <a:t>d. Physical appearances (obesity, clothing, good-looks) (</a:t>
            </a:r>
            <a:r>
              <a:rPr lang="en-US" b="1" dirty="0" smtClean="0"/>
              <a:t>John</a:t>
            </a:r>
          </a:p>
          <a:p>
            <a:r>
              <a:rPr lang="en-US" b="1" dirty="0" smtClean="0"/>
              <a:t>7:24).</a:t>
            </a:r>
          </a:p>
          <a:p>
            <a:r>
              <a:rPr lang="en-US" dirty="0" smtClean="0"/>
              <a:t>e. Who is disciplined by the church (</a:t>
            </a:r>
            <a:r>
              <a:rPr lang="en-US" b="1" dirty="0" smtClean="0"/>
              <a:t>1 Tim. 5:20-21).</a:t>
            </a:r>
          </a:p>
          <a:p>
            <a:r>
              <a:rPr lang="en-US" dirty="0" smtClean="0"/>
              <a:t>(1) Factors such as power and influence, wealth, talent,</a:t>
            </a:r>
          </a:p>
          <a:p>
            <a:r>
              <a:rPr lang="en-US" dirty="0" smtClean="0"/>
              <a:t>family ties, friendships, etc. often hinder needed discipline.</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077200" cy="3139321"/>
          </a:xfrm>
          <a:prstGeom prst="rect">
            <a:avLst/>
          </a:prstGeom>
          <a:noFill/>
        </p:spPr>
        <p:txBody>
          <a:bodyPr wrap="square" rtlCol="0">
            <a:spAutoFit/>
          </a:bodyPr>
          <a:lstStyle/>
          <a:p>
            <a:r>
              <a:rPr lang="en-US" dirty="0" smtClean="0"/>
              <a:t>2. The Bible is filled with condemnations against partiality and we must</a:t>
            </a:r>
          </a:p>
          <a:p>
            <a:r>
              <a:rPr lang="en-US" dirty="0" smtClean="0"/>
              <a:t>heed the warnings.</a:t>
            </a:r>
          </a:p>
          <a:p>
            <a:r>
              <a:rPr lang="en-US" dirty="0" smtClean="0"/>
              <a:t>a. Class, dress, or wealth (</a:t>
            </a:r>
            <a:r>
              <a:rPr lang="en-US" b="1" dirty="0" smtClean="0"/>
              <a:t>James 2:1-4).</a:t>
            </a:r>
          </a:p>
          <a:p>
            <a:r>
              <a:rPr lang="en-US" dirty="0" smtClean="0"/>
              <a:t>b. Status, position, or reputation (</a:t>
            </a:r>
            <a:r>
              <a:rPr lang="en-US" b="1" dirty="0" smtClean="0"/>
              <a:t>Gal. 2:6-9).</a:t>
            </a:r>
          </a:p>
          <a:p>
            <a:r>
              <a:rPr lang="en-US" dirty="0" smtClean="0"/>
              <a:t>c. Race (</a:t>
            </a:r>
            <a:r>
              <a:rPr lang="en-US" b="1" dirty="0" smtClean="0"/>
              <a:t>Gal. 2:11-13; e.g. Luke 10:30-37).</a:t>
            </a:r>
          </a:p>
          <a:p>
            <a:r>
              <a:rPr lang="en-US" dirty="0" smtClean="0"/>
              <a:t>d. Physical appearances (obesity, clothing, good-looks) (</a:t>
            </a:r>
            <a:r>
              <a:rPr lang="en-US" b="1" dirty="0" smtClean="0"/>
              <a:t>John</a:t>
            </a:r>
          </a:p>
          <a:p>
            <a:r>
              <a:rPr lang="en-US" b="1" dirty="0" smtClean="0"/>
              <a:t>7:24).</a:t>
            </a:r>
          </a:p>
          <a:p>
            <a:r>
              <a:rPr lang="en-US" dirty="0" smtClean="0"/>
              <a:t>e. Who is disciplined by the church (</a:t>
            </a:r>
            <a:r>
              <a:rPr lang="en-US" b="1" dirty="0" smtClean="0"/>
              <a:t>1 Tim. 5:20-21).</a:t>
            </a:r>
          </a:p>
          <a:p>
            <a:r>
              <a:rPr lang="en-US" dirty="0" smtClean="0"/>
              <a:t>(1) Factors such as power and influence, wealth, talent,</a:t>
            </a:r>
          </a:p>
          <a:p>
            <a:r>
              <a:rPr lang="en-US" dirty="0" smtClean="0"/>
              <a:t>family ties, friendships, etc. often hinder needed discipline.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1754326"/>
          </a:xfrm>
          <a:prstGeom prst="rect">
            <a:avLst/>
          </a:prstGeom>
          <a:noFill/>
        </p:spPr>
        <p:txBody>
          <a:bodyPr wrap="square" rtlCol="0">
            <a:spAutoFit/>
          </a:bodyPr>
          <a:lstStyle/>
          <a:p>
            <a:r>
              <a:rPr lang="en-US" b="1" dirty="0" smtClean="0"/>
              <a:t>II. We Need to Learn to Look Past the Outward to the Character of </a:t>
            </a:r>
            <a:r>
              <a:rPr lang="en-US" b="1" dirty="0" err="1" smtClean="0"/>
              <a:t>One.s</a:t>
            </a:r>
            <a:r>
              <a:rPr lang="en-US" b="1" dirty="0" smtClean="0"/>
              <a:t> Heart.</a:t>
            </a:r>
          </a:p>
          <a:p>
            <a:r>
              <a:rPr lang="en-US" dirty="0" smtClean="0"/>
              <a:t>A. The heart is what counts, not appearances.</a:t>
            </a:r>
          </a:p>
          <a:p>
            <a:r>
              <a:rPr lang="en-US" dirty="0" smtClean="0"/>
              <a:t>1. Too often we are overly focused on the outward to the neglect of the</a:t>
            </a:r>
          </a:p>
          <a:p>
            <a:r>
              <a:rPr lang="en-US" dirty="0" smtClean="0"/>
              <a:t>inward (</a:t>
            </a:r>
            <a:r>
              <a:rPr lang="en-US" b="1" dirty="0" smtClean="0"/>
              <a:t>Mat. 23:25-28).</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3139321"/>
          </a:xfrm>
          <a:prstGeom prst="rect">
            <a:avLst/>
          </a:prstGeom>
          <a:noFill/>
        </p:spPr>
        <p:txBody>
          <a:bodyPr wrap="square" rtlCol="0">
            <a:spAutoFit/>
          </a:bodyPr>
          <a:lstStyle/>
          <a:p>
            <a:r>
              <a:rPr lang="en-US" dirty="0" smtClean="0"/>
              <a:t>2. The result is an incorrect assessment of people (</a:t>
            </a:r>
            <a:r>
              <a:rPr lang="en-US" b="1" dirty="0" smtClean="0"/>
              <a:t>Luke 16:19-23).</a:t>
            </a:r>
          </a:p>
          <a:p>
            <a:r>
              <a:rPr lang="en-US" dirty="0" smtClean="0"/>
              <a:t>a. Too many people have been treated unkindly and by-passed for</a:t>
            </a:r>
          </a:p>
          <a:p>
            <a:r>
              <a:rPr lang="en-US" dirty="0" smtClean="0"/>
              <a:t>the gospel, all because of appearances!</a:t>
            </a:r>
          </a:p>
          <a:p>
            <a:r>
              <a:rPr lang="en-US" dirty="0" smtClean="0"/>
              <a:t>3. Instead, let us like the Lord look at the heart. -- Yet how is that</a:t>
            </a:r>
          </a:p>
          <a:p>
            <a:r>
              <a:rPr lang="en-US" dirty="0" smtClean="0"/>
              <a:t>possible? (</a:t>
            </a:r>
            <a:r>
              <a:rPr lang="en-US" b="1" dirty="0" smtClean="0"/>
              <a:t>1 Kings 8:39; Jer. 17:10; 20:12-- God alone knows!).</a:t>
            </a:r>
          </a:p>
          <a:p>
            <a:r>
              <a:rPr lang="en-US" dirty="0" smtClean="0"/>
              <a:t>a. We cannot know </a:t>
            </a:r>
            <a:r>
              <a:rPr lang="en-US" dirty="0" err="1" smtClean="0"/>
              <a:t>people.s</a:t>
            </a:r>
            <a:r>
              <a:rPr lang="en-US" dirty="0" smtClean="0"/>
              <a:t> hearts entirely like God can but we</a:t>
            </a:r>
          </a:p>
          <a:p>
            <a:r>
              <a:rPr lang="en-US" dirty="0" smtClean="0"/>
              <a:t>still try.</a:t>
            </a:r>
          </a:p>
          <a:p>
            <a:r>
              <a:rPr lang="en-US" dirty="0" smtClean="0"/>
              <a:t>b. This requires taking the time to really get to know that person</a:t>
            </a:r>
          </a:p>
          <a:p>
            <a:r>
              <a:rPr lang="en-US" dirty="0" smtClean="0"/>
              <a:t>(going beyond the outward, external and discovering what is</a:t>
            </a:r>
          </a:p>
          <a:p>
            <a:r>
              <a:rPr lang="en-US" dirty="0" smtClean="0"/>
              <a:t>inside!).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6858000"/>
          </a:xfrm>
          <a:prstGeom prst="rect">
            <a:avLst/>
          </a:prstGeom>
          <a:noFill/>
        </p:spPr>
        <p:txBody>
          <a:bodyPr wrap="square" rtlCol="0">
            <a:normAutofit lnSpcReduction="10000"/>
          </a:bodyPr>
          <a:lstStyle/>
          <a:p>
            <a:pPr algn="just"/>
            <a:r>
              <a:rPr lang="en-US" sz="5000" dirty="0" smtClean="0"/>
              <a:t>(3) But when thou doest </a:t>
            </a:r>
            <a:r>
              <a:rPr lang="en-US" sz="5100" dirty="0" smtClean="0"/>
              <a:t>alms, let not thy left hand know what thy </a:t>
            </a:r>
            <a:r>
              <a:rPr lang="en-US" sz="4700" dirty="0" smtClean="0"/>
              <a:t>right hand doeth: (4) That </a:t>
            </a:r>
            <a:r>
              <a:rPr lang="en-US" sz="5000" dirty="0" err="1" smtClean="0"/>
              <a:t>thine</a:t>
            </a:r>
            <a:r>
              <a:rPr lang="en-US" sz="5000" dirty="0" smtClean="0"/>
              <a:t> alms may be in secret: and thy Father which </a:t>
            </a:r>
            <a:r>
              <a:rPr lang="en-US" sz="5000" dirty="0" err="1" smtClean="0"/>
              <a:t>seeth</a:t>
            </a:r>
            <a:r>
              <a:rPr lang="en-US" sz="5000" dirty="0" smtClean="0"/>
              <a:t> in secret himself shall reward thee openly.”</a:t>
            </a:r>
            <a:r>
              <a:rPr lang="en-US" sz="4800" dirty="0" smtClean="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4801314"/>
          </a:xfrm>
          <a:prstGeom prst="rect">
            <a:avLst/>
          </a:prstGeom>
          <a:noFill/>
        </p:spPr>
        <p:txBody>
          <a:bodyPr wrap="square" rtlCol="0">
            <a:spAutoFit/>
          </a:bodyPr>
          <a:lstStyle/>
          <a:p>
            <a:r>
              <a:rPr lang="en-US" b="1" dirty="0" smtClean="0"/>
              <a:t>II. We Need to Learn to Look Past the Outward to the Character of </a:t>
            </a:r>
            <a:r>
              <a:rPr lang="en-US" b="1" dirty="0" err="1" smtClean="0"/>
              <a:t>One.s</a:t>
            </a:r>
            <a:r>
              <a:rPr lang="en-US" b="1" dirty="0" smtClean="0"/>
              <a:t> Heart.</a:t>
            </a:r>
          </a:p>
          <a:p>
            <a:r>
              <a:rPr lang="en-US" dirty="0" smtClean="0"/>
              <a:t>A. The heart is what counts, not appearances.</a:t>
            </a:r>
          </a:p>
          <a:p>
            <a:r>
              <a:rPr lang="en-US" dirty="0" smtClean="0"/>
              <a:t>1. Too often we are overly focused on the outward to the neglect of the</a:t>
            </a:r>
          </a:p>
          <a:p>
            <a:r>
              <a:rPr lang="en-US" dirty="0" smtClean="0"/>
              <a:t>inward (</a:t>
            </a:r>
            <a:r>
              <a:rPr lang="en-US" b="1" dirty="0" smtClean="0"/>
              <a:t>Mat. 23:25-28).</a:t>
            </a:r>
          </a:p>
          <a:p>
            <a:r>
              <a:rPr lang="en-US" dirty="0" smtClean="0"/>
              <a:t>2. The result is an incorrect assessment of people (</a:t>
            </a:r>
            <a:r>
              <a:rPr lang="en-US" b="1" dirty="0" smtClean="0"/>
              <a:t>Luke 16:19-23).</a:t>
            </a:r>
          </a:p>
          <a:p>
            <a:r>
              <a:rPr lang="en-US" dirty="0" smtClean="0"/>
              <a:t>a. Too many people have been treated unkindly and by-passed for</a:t>
            </a:r>
          </a:p>
          <a:p>
            <a:r>
              <a:rPr lang="en-US" dirty="0" smtClean="0"/>
              <a:t>the gospel, all because of appearances!</a:t>
            </a:r>
          </a:p>
          <a:p>
            <a:r>
              <a:rPr lang="en-US" dirty="0" smtClean="0"/>
              <a:t>3. Instead, let us like the Lord look at the heart. -- Yet how is that</a:t>
            </a:r>
          </a:p>
          <a:p>
            <a:r>
              <a:rPr lang="en-US" dirty="0" smtClean="0"/>
              <a:t>possible? (</a:t>
            </a:r>
            <a:r>
              <a:rPr lang="en-US" b="1" dirty="0" smtClean="0"/>
              <a:t>1 Kings 8:39; Jer. 17:10; 20:12-- God alone knows!).</a:t>
            </a:r>
          </a:p>
          <a:p>
            <a:r>
              <a:rPr lang="en-US" dirty="0" smtClean="0"/>
              <a:t>a. We cannot know </a:t>
            </a:r>
            <a:r>
              <a:rPr lang="en-US" dirty="0" err="1" smtClean="0"/>
              <a:t>people.s</a:t>
            </a:r>
            <a:r>
              <a:rPr lang="en-US" dirty="0" smtClean="0"/>
              <a:t> hearts entirely like God can but we</a:t>
            </a:r>
          </a:p>
          <a:p>
            <a:r>
              <a:rPr lang="en-US" dirty="0" smtClean="0"/>
              <a:t>still try.</a:t>
            </a:r>
          </a:p>
          <a:p>
            <a:r>
              <a:rPr lang="en-US" dirty="0" smtClean="0"/>
              <a:t>b. This requires taking the time to really get to know that person</a:t>
            </a:r>
          </a:p>
          <a:p>
            <a:r>
              <a:rPr lang="en-US" dirty="0" smtClean="0"/>
              <a:t>(going beyond the outward, external and discovering what is</a:t>
            </a:r>
          </a:p>
          <a:p>
            <a:r>
              <a:rPr lang="en-US" dirty="0" smtClean="0"/>
              <a:t>inside!).</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4801314"/>
          </a:xfrm>
          <a:prstGeom prst="rect">
            <a:avLst/>
          </a:prstGeom>
          <a:noFill/>
        </p:spPr>
        <p:txBody>
          <a:bodyPr wrap="square" rtlCol="0">
            <a:spAutoFit/>
          </a:bodyPr>
          <a:lstStyle/>
          <a:p>
            <a:r>
              <a:rPr lang="en-US" b="1" dirty="0" smtClean="0"/>
              <a:t>II. We Need to Learn to Look Past the Outward to the Character of </a:t>
            </a:r>
            <a:r>
              <a:rPr lang="en-US" b="1" dirty="0" err="1" smtClean="0"/>
              <a:t>One.s</a:t>
            </a:r>
            <a:r>
              <a:rPr lang="en-US" b="1" dirty="0" smtClean="0"/>
              <a:t> Heart.</a:t>
            </a:r>
          </a:p>
          <a:p>
            <a:r>
              <a:rPr lang="en-US" dirty="0" smtClean="0"/>
              <a:t>A. The heart is what counts, not appearances.</a:t>
            </a:r>
          </a:p>
          <a:p>
            <a:r>
              <a:rPr lang="en-US" dirty="0" smtClean="0"/>
              <a:t>1. Too often we are overly focused on the outward to the neglect of the</a:t>
            </a:r>
          </a:p>
          <a:p>
            <a:r>
              <a:rPr lang="en-US" dirty="0" smtClean="0"/>
              <a:t>inward (</a:t>
            </a:r>
            <a:r>
              <a:rPr lang="en-US" b="1" dirty="0" smtClean="0"/>
              <a:t>Mat. 23:25-28).</a:t>
            </a:r>
          </a:p>
          <a:p>
            <a:r>
              <a:rPr lang="en-US" dirty="0" smtClean="0"/>
              <a:t>2. The result is an incorrect assessment of people (</a:t>
            </a:r>
            <a:r>
              <a:rPr lang="en-US" b="1" dirty="0" smtClean="0"/>
              <a:t>Luke 16:19-23).</a:t>
            </a:r>
          </a:p>
          <a:p>
            <a:r>
              <a:rPr lang="en-US" dirty="0" smtClean="0"/>
              <a:t>a. Too many people have been treated unkindly and by-passed for</a:t>
            </a:r>
          </a:p>
          <a:p>
            <a:r>
              <a:rPr lang="en-US" dirty="0" smtClean="0"/>
              <a:t>the gospel, all because of appearances!</a:t>
            </a:r>
          </a:p>
          <a:p>
            <a:r>
              <a:rPr lang="en-US" dirty="0" smtClean="0"/>
              <a:t>3. Instead, let us like the Lord look at the heart. -- Yet how is that</a:t>
            </a:r>
          </a:p>
          <a:p>
            <a:r>
              <a:rPr lang="en-US" dirty="0" smtClean="0"/>
              <a:t>possible? (</a:t>
            </a:r>
            <a:r>
              <a:rPr lang="en-US" b="1" dirty="0" smtClean="0"/>
              <a:t>1 Kings 8:39; Jer. 17:10; 20:12-- God alone knows!).</a:t>
            </a:r>
          </a:p>
          <a:p>
            <a:r>
              <a:rPr lang="en-US" dirty="0" smtClean="0"/>
              <a:t>a. We cannot know </a:t>
            </a:r>
            <a:r>
              <a:rPr lang="en-US" dirty="0" err="1" smtClean="0"/>
              <a:t>people.s</a:t>
            </a:r>
            <a:r>
              <a:rPr lang="en-US" dirty="0" smtClean="0"/>
              <a:t> hearts entirely like God can but we</a:t>
            </a:r>
          </a:p>
          <a:p>
            <a:r>
              <a:rPr lang="en-US" dirty="0" smtClean="0"/>
              <a:t>still try.</a:t>
            </a:r>
          </a:p>
          <a:p>
            <a:r>
              <a:rPr lang="en-US" dirty="0" smtClean="0"/>
              <a:t>b. This requires taking the time to really get to know that person</a:t>
            </a:r>
          </a:p>
          <a:p>
            <a:r>
              <a:rPr lang="en-US" dirty="0" smtClean="0"/>
              <a:t>(going beyond the outward, external and discovering what is</a:t>
            </a:r>
          </a:p>
          <a:p>
            <a:r>
              <a:rPr lang="en-US" dirty="0" smtClean="0"/>
              <a:t>inside!).</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4801314"/>
          </a:xfrm>
          <a:prstGeom prst="rect">
            <a:avLst/>
          </a:prstGeom>
          <a:noFill/>
        </p:spPr>
        <p:txBody>
          <a:bodyPr wrap="square" rtlCol="0">
            <a:spAutoFit/>
          </a:bodyPr>
          <a:lstStyle/>
          <a:p>
            <a:r>
              <a:rPr lang="en-US" b="1" dirty="0" smtClean="0"/>
              <a:t>II. We Need to Learn to Look Past the Outward to the Character of </a:t>
            </a:r>
            <a:r>
              <a:rPr lang="en-US" b="1" dirty="0" err="1" smtClean="0"/>
              <a:t>One.s</a:t>
            </a:r>
            <a:r>
              <a:rPr lang="en-US" b="1" dirty="0" smtClean="0"/>
              <a:t> Heart.</a:t>
            </a:r>
          </a:p>
          <a:p>
            <a:r>
              <a:rPr lang="en-US" dirty="0" smtClean="0"/>
              <a:t>A. The heart is what counts, not appearances.</a:t>
            </a:r>
          </a:p>
          <a:p>
            <a:r>
              <a:rPr lang="en-US" dirty="0" smtClean="0"/>
              <a:t>1. Too often we are overly focused on the outward to the neglect of the</a:t>
            </a:r>
          </a:p>
          <a:p>
            <a:r>
              <a:rPr lang="en-US" dirty="0" smtClean="0"/>
              <a:t>inward (</a:t>
            </a:r>
            <a:r>
              <a:rPr lang="en-US" b="1" dirty="0" smtClean="0"/>
              <a:t>Mat. 23:25-28).</a:t>
            </a:r>
          </a:p>
          <a:p>
            <a:r>
              <a:rPr lang="en-US" dirty="0" smtClean="0"/>
              <a:t>2. The result is an incorrect assessment of people (</a:t>
            </a:r>
            <a:r>
              <a:rPr lang="en-US" b="1" dirty="0" smtClean="0"/>
              <a:t>Luke 16:19-23).</a:t>
            </a:r>
          </a:p>
          <a:p>
            <a:r>
              <a:rPr lang="en-US" dirty="0" smtClean="0"/>
              <a:t>a. Too many people have been treated unkindly and by-passed for</a:t>
            </a:r>
          </a:p>
          <a:p>
            <a:r>
              <a:rPr lang="en-US" dirty="0" smtClean="0"/>
              <a:t>the gospel, all because of appearances!</a:t>
            </a:r>
          </a:p>
          <a:p>
            <a:r>
              <a:rPr lang="en-US" dirty="0" smtClean="0"/>
              <a:t>3. Instead, let us like the Lord look at the heart. -- Yet how is that</a:t>
            </a:r>
          </a:p>
          <a:p>
            <a:r>
              <a:rPr lang="en-US" dirty="0" smtClean="0"/>
              <a:t>possible? (</a:t>
            </a:r>
            <a:r>
              <a:rPr lang="en-US" b="1" dirty="0" smtClean="0"/>
              <a:t>1 Kings 8:39; Jer. 17:10; 20:12-- God alone knows!).</a:t>
            </a:r>
          </a:p>
          <a:p>
            <a:r>
              <a:rPr lang="en-US" dirty="0" smtClean="0"/>
              <a:t>a. We cannot know </a:t>
            </a:r>
            <a:r>
              <a:rPr lang="en-US" dirty="0" err="1" smtClean="0"/>
              <a:t>people.s</a:t>
            </a:r>
            <a:r>
              <a:rPr lang="en-US" dirty="0" smtClean="0"/>
              <a:t> hearts entirely like God can but we</a:t>
            </a:r>
          </a:p>
          <a:p>
            <a:r>
              <a:rPr lang="en-US" dirty="0" smtClean="0"/>
              <a:t>still try.</a:t>
            </a:r>
          </a:p>
          <a:p>
            <a:r>
              <a:rPr lang="en-US" dirty="0" smtClean="0"/>
              <a:t>b. This requires taking the time to really get to know that person</a:t>
            </a:r>
          </a:p>
          <a:p>
            <a:r>
              <a:rPr lang="en-US" dirty="0" smtClean="0"/>
              <a:t>(going beyond the outward, external and discovering what is</a:t>
            </a:r>
          </a:p>
          <a:p>
            <a:r>
              <a:rPr lang="en-US" dirty="0" smtClean="0"/>
              <a:t>inside!).</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228600" y="1600200"/>
            <a:ext cx="8763000" cy="4525963"/>
          </a:xfrm>
        </p:spPr>
        <p:txBody>
          <a:bodyPr/>
          <a:lstStyle/>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BELIEVE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John 8:24; Hebrews 11:6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HEAR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Rom.10:17; Jno.20:30,31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REPENT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Luke 13:3; Acts 17:30,31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CONFESS</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dirty="0" smtClean="0">
                <a:effectLst>
                  <a:outerShdw blurRad="38100" dist="38100" dir="2700000" algn="tl">
                    <a:srgbClr val="000000">
                      <a:alpha val="43137"/>
                    </a:srgbClr>
                  </a:outerShdw>
                </a:effectLst>
                <a:latin typeface="Arial Black" pitchFamily="34" charset="0"/>
              </a:rPr>
              <a:t> Romans 10:10; Acts 8:37</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 BAPTIZED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Mk.16:16; Acts 22:16</a:t>
            </a:r>
          </a:p>
          <a:p>
            <a:pPr algn="ctr">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ADDED TO CHURCH (Acts 2:41,47)</a:t>
            </a: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chemeClr val="tx1"/>
          </a:solidFill>
        </p:spPr>
        <p:txBody>
          <a:bodyPr>
            <a:normAutofit/>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The Simple Plan</a:t>
            </a:r>
          </a:p>
        </p:txBody>
      </p:sp>
      <p:sp>
        <p:nvSpPr>
          <p:cNvPr id="6" name="Content Placeholder 5"/>
          <p:cNvSpPr>
            <a:spLocks noGrp="1"/>
          </p:cNvSpPr>
          <p:nvPr>
            <p:ph sz="quarter" idx="2"/>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down)">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down)">
                                      <p:cBhvr>
                                        <p:cTn id="12" dur="500"/>
                                        <p:tgtEl>
                                          <p:spTgt spid="88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wipe(down)">
                                      <p:cBhvr>
                                        <p:cTn id="17" dur="500"/>
                                        <p:tgtEl>
                                          <p:spTgt spid="88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wipe(down)">
                                      <p:cBhvr>
                                        <p:cTn id="22" dur="500"/>
                                        <p:tgtEl>
                                          <p:spTgt spid="880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8067">
                                            <p:txEl>
                                              <p:pRg st="4" end="4"/>
                                            </p:txEl>
                                          </p:spTgt>
                                        </p:tgtEl>
                                        <p:attrNameLst>
                                          <p:attrName>style.visibility</p:attrName>
                                        </p:attrNameLst>
                                      </p:cBhvr>
                                      <p:to>
                                        <p:strVal val="visible"/>
                                      </p:to>
                                    </p:set>
                                    <p:animEffect transition="in" filter="wipe(down)">
                                      <p:cBhvr>
                                        <p:cTn id="27" dur="500"/>
                                        <p:tgtEl>
                                          <p:spTgt spid="880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8067">
                                            <p:txEl>
                                              <p:pRg st="5" end="5"/>
                                            </p:txEl>
                                          </p:spTgt>
                                        </p:tgtEl>
                                        <p:attrNameLst>
                                          <p:attrName>style.visibility</p:attrName>
                                        </p:attrNameLst>
                                      </p:cBhvr>
                                      <p:to>
                                        <p:strVal val="visible"/>
                                      </p:to>
                                    </p:set>
                                    <p:animEffect transition="in" filter="wipe(down)">
                                      <p:cBhvr>
                                        <p:cTn id="32" dur="500"/>
                                        <p:tgtEl>
                                          <p:spTgt spid="880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228600" y="1600200"/>
            <a:ext cx="8763000" cy="4525963"/>
          </a:xfrm>
        </p:spPr>
        <p:txBody>
          <a:bodyPr/>
          <a:lstStyle/>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HEAR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Rom.10:17; Jno.20:30,31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BELIEVE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John 8:24; Hebrews 11:6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REPENT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Luke 13:3; Acts 17:30,31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CONFESS</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dirty="0" smtClean="0">
                <a:effectLst>
                  <a:outerShdw blurRad="38100" dist="38100" dir="2700000" algn="tl">
                    <a:srgbClr val="000000">
                      <a:alpha val="43137"/>
                    </a:srgbClr>
                  </a:outerShdw>
                </a:effectLst>
                <a:latin typeface="Arial Black" pitchFamily="34" charset="0"/>
              </a:rPr>
              <a:t> Romans 10:10; Acts 8:37</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 BAPTIZED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Mk.16:16; Acts 22:16</a:t>
            </a:r>
          </a:p>
          <a:p>
            <a:pPr algn="ctr">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ADDED TO CHURCH (Acts 2:41,47)</a:t>
            </a: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pic>
        <p:nvPicPr>
          <p:cNvPr id="35843" name="Picture 4" descr="bd06662_"/>
          <p:cNvPicPr>
            <a:picLocks noGrp="1" noChangeAspect="1" noChangeArrowheads="1"/>
          </p:cNvPicPr>
          <p:nvPr>
            <p:ph sz="quarter" idx="2"/>
          </p:nvPr>
        </p:nvPicPr>
        <p:blipFill>
          <a:blip r:embed="rId3" cstate="print"/>
          <a:srcRect/>
          <a:stretch>
            <a:fillRect/>
          </a:stretch>
        </p:blipFill>
        <p:spPr>
          <a:xfrm>
            <a:off x="2318132" y="5029200"/>
            <a:ext cx="2066544" cy="1828800"/>
          </a:xfrm>
          <a:noFill/>
        </p:spPr>
      </p:pic>
      <p:sp>
        <p:nvSpPr>
          <p:cNvPr id="35844" name="Line 5"/>
          <p:cNvSpPr>
            <a:spLocks noChangeShapeType="1"/>
          </p:cNvSpPr>
          <p:nvPr/>
        </p:nvSpPr>
        <p:spPr bwMode="auto">
          <a:xfrm flipH="1">
            <a:off x="4267200" y="4953000"/>
            <a:ext cx="3505200" cy="914400"/>
          </a:xfrm>
          <a:prstGeom prst="line">
            <a:avLst/>
          </a:prstGeom>
          <a:noFill/>
          <a:ln w="76200">
            <a:solidFill>
              <a:srgbClr val="FF3300"/>
            </a:solidFill>
            <a:miter lim="800000"/>
            <a:headEnd/>
            <a:tailEnd type="triangle" w="med" len="med"/>
          </a:ln>
        </p:spPr>
        <p:txBody>
          <a:bodyPr wrap="none"/>
          <a:lstStyle/>
          <a:p>
            <a:endParaRPr lang="en-US"/>
          </a:p>
        </p:txBody>
      </p:sp>
      <p:sp>
        <p:nvSpPr>
          <p:cNvPr id="88071" name="Rectangle 7"/>
          <p:cNvSpPr>
            <a:spLocks noGrp="1" noChangeArrowheads="1"/>
          </p:cNvSpPr>
          <p:nvPr>
            <p:ph type="title"/>
          </p:nvPr>
        </p:nvSpPr>
        <p:spPr>
          <a:xfrm>
            <a:off x="381000" y="228600"/>
            <a:ext cx="8229600" cy="1066800"/>
          </a:xfrm>
          <a:solidFill>
            <a:schemeClr val="tx1"/>
          </a:solidFill>
        </p:spPr>
        <p:txBody>
          <a:bodyPr>
            <a:normAutofit/>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The Simple Plan</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4638"/>
            <a:ext cx="8458200" cy="944562"/>
          </a:xfrm>
          <a:solidFill>
            <a:schemeClr val="tx1"/>
          </a:solidFill>
        </p:spPr>
        <p:txBody>
          <a:bodyPr>
            <a:normAutofit/>
          </a:bodyPr>
          <a:lstStyle/>
          <a:p>
            <a:pPr eaLnBrk="1" hangingPunct="1">
              <a:lnSpc>
                <a:spcPct val="80000"/>
              </a:lnSpc>
              <a:defRPr/>
            </a:pPr>
            <a:r>
              <a:rPr lang="en-US" sz="6000" b="1" dirty="0" smtClean="0">
                <a:solidFill>
                  <a:schemeClr val="bg1"/>
                </a:solidFill>
                <a:effectLst>
                  <a:outerShdw blurRad="38100" dist="38100" dir="2700000" algn="tl">
                    <a:srgbClr val="000000">
                      <a:alpha val="43137"/>
                    </a:srgbClr>
                  </a:outerShdw>
                </a:effectLst>
                <a:latin typeface="Arial Black" pitchFamily="34" charset="0"/>
              </a:rPr>
              <a:t>Are You Wayward?</a:t>
            </a:r>
          </a:p>
        </p:txBody>
      </p:sp>
      <p:sp>
        <p:nvSpPr>
          <p:cNvPr id="89091" name="Rectangle 3"/>
          <p:cNvSpPr>
            <a:spLocks noGrp="1" noChangeArrowheads="1"/>
          </p:cNvSpPr>
          <p:nvPr>
            <p:ph type="body" idx="1"/>
          </p:nvPr>
        </p:nvSpPr>
        <p:spPr>
          <a:xfrm>
            <a:off x="228600" y="1143000"/>
            <a:ext cx="8686800" cy="5715000"/>
          </a:xfrm>
        </p:spPr>
        <p:txBody>
          <a:bodyPr wrap="square" lIns="0" tIns="0" rIns="0" bIns="0" anchor="t">
            <a:normAutofit fontScale="55000" lnSpcReduction="20000"/>
          </a:bodyPr>
          <a:lstStyle/>
          <a:p>
            <a:pPr algn="just" eaLnBrk="1" hangingPunct="1">
              <a:lnSpc>
                <a:spcPct val="80000"/>
              </a:lnSpc>
              <a:buFontTx/>
              <a:buNone/>
              <a:defRPr/>
            </a:pPr>
            <a:r>
              <a:rPr lang="en-US" dirty="0" smtClean="0">
                <a:latin typeface="Arial Black" pitchFamily="34" charset="0"/>
              </a:rPr>
              <a:t> </a:t>
            </a:r>
            <a:r>
              <a:rPr lang="en-US" dirty="0" smtClean="0">
                <a:effectLst>
                  <a:outerShdw blurRad="38100" dist="38100" dir="2700000" algn="tl">
                    <a:srgbClr val="000000">
                      <a:alpha val="43137"/>
                    </a:srgbClr>
                  </a:outerShdw>
                </a:effectLst>
                <a:latin typeface="Arial Black" pitchFamily="34" charset="0"/>
              </a:rPr>
              <a:t>  </a:t>
            </a:r>
          </a:p>
          <a:p>
            <a:pPr indent="0" algn="just" eaLnBrk="1" hangingPunct="1">
              <a:lnSpc>
                <a:spcPct val="110000"/>
              </a:lnSpc>
              <a:spcBef>
                <a:spcPts val="0"/>
              </a:spcBef>
              <a:buFontTx/>
              <a:buNone/>
              <a:defRPr/>
            </a:pPr>
            <a:r>
              <a:rPr lang="en-US" sz="65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sz="65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Repent therefore of this thy wickedness, and pray God, if perhaps the thought of </a:t>
            </a:r>
            <a:r>
              <a:rPr lang="en-US" sz="6500" dirty="0" err="1"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thine</a:t>
            </a:r>
            <a:r>
              <a:rPr lang="en-US" sz="65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heart may be forgiven thee.</a:t>
            </a:r>
            <a:r>
              <a:rPr lang="en-US" sz="65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65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endParaRPr lang="en-US" sz="58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endParaRPr>
          </a:p>
          <a:p>
            <a:pPr indent="0" algn="just" eaLnBrk="1" hangingPunct="1">
              <a:lnSpc>
                <a:spcPct val="110000"/>
              </a:lnSpc>
              <a:spcBef>
                <a:spcPts val="0"/>
              </a:spcBef>
              <a:buFontTx/>
              <a:buNone/>
              <a:defRPr/>
            </a:pPr>
            <a:r>
              <a:rPr lang="en-US" sz="58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80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Acts 8:22</a:t>
            </a:r>
            <a:endParaRPr lang="en-US" sz="65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endParaRPr>
          </a:p>
          <a:p>
            <a:pPr indent="0" algn="just" eaLnBrk="1" hangingPunct="1">
              <a:lnSpc>
                <a:spcPct val="110000"/>
              </a:lnSpc>
              <a:spcBef>
                <a:spcPts val="0"/>
              </a:spcBef>
              <a:buFontTx/>
              <a:buNone/>
              <a:defRPr/>
            </a:pPr>
            <a:r>
              <a:rPr lang="en-US" sz="65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sz="65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Confess </a:t>
            </a:r>
            <a:r>
              <a:rPr lang="en-US" sz="6500" i="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your</a:t>
            </a:r>
            <a:r>
              <a:rPr lang="en-US" sz="65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faults one to another, and pray one for</a:t>
            </a:r>
            <a:r>
              <a:rPr lang="en-US" sz="58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another, that ye may be healed. The effectual fervent prayer of a righteous man </a:t>
            </a:r>
            <a:r>
              <a:rPr lang="en-US" sz="5800" dirty="0" err="1"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availeth</a:t>
            </a:r>
            <a:r>
              <a:rPr lang="en-US" sz="58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much.</a:t>
            </a:r>
            <a:r>
              <a:rPr lang="en-US" sz="58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endParaRPr lang="en-US" sz="58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endParaRPr>
          </a:p>
          <a:p>
            <a:pPr indent="0" algn="just" eaLnBrk="1" hangingPunct="1">
              <a:lnSpc>
                <a:spcPct val="110000"/>
              </a:lnSpc>
              <a:spcBef>
                <a:spcPts val="0"/>
              </a:spcBef>
              <a:buFontTx/>
              <a:buNone/>
              <a:defRPr/>
            </a:pPr>
            <a:r>
              <a:rPr lang="en-US" sz="58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80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James 5:16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ssolve">
                                      <p:cBhvr>
                                        <p:cTn id="7" dur="500"/>
                                        <p:tgtEl>
                                          <p:spTgt spid="890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dissolve">
                                      <p:cBhvr>
                                        <p:cTn id="12" dur="500"/>
                                        <p:tgtEl>
                                          <p:spTgt spid="890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1">
                                            <p:txEl>
                                              <p:pRg st="1" end="1"/>
                                            </p:txEl>
                                          </p:spTgt>
                                        </p:tgtEl>
                                        <p:attrNameLst>
                                          <p:attrName>style.visibility</p:attrName>
                                        </p:attrNameLst>
                                      </p:cBhvr>
                                      <p:to>
                                        <p:strVal val="visible"/>
                                      </p:to>
                                    </p:set>
                                    <p:animEffect transition="in" filter="dissolve">
                                      <p:cBhvr>
                                        <p:cTn id="17" dur="500"/>
                                        <p:tgtEl>
                                          <p:spTgt spid="890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1">
                                            <p:txEl>
                                              <p:pRg st="2" end="2"/>
                                            </p:txEl>
                                          </p:spTgt>
                                        </p:tgtEl>
                                        <p:attrNameLst>
                                          <p:attrName>style.visibility</p:attrName>
                                        </p:attrNameLst>
                                      </p:cBhvr>
                                      <p:to>
                                        <p:strVal val="visible"/>
                                      </p:to>
                                    </p:set>
                                    <p:animEffect transition="in" filter="dissolve">
                                      <p:cBhvr>
                                        <p:cTn id="22" dur="500"/>
                                        <p:tgtEl>
                                          <p:spTgt spid="890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1">
                                            <p:txEl>
                                              <p:pRg st="3" end="3"/>
                                            </p:txEl>
                                          </p:spTgt>
                                        </p:tgtEl>
                                        <p:attrNameLst>
                                          <p:attrName>style.visibility</p:attrName>
                                        </p:attrNameLst>
                                      </p:cBhvr>
                                      <p:to>
                                        <p:strVal val="visible"/>
                                      </p:to>
                                    </p:set>
                                    <p:animEffect transition="in" filter="dissolve">
                                      <p:cBhvr>
                                        <p:cTn id="27" dur="500"/>
                                        <p:tgtEl>
                                          <p:spTgt spid="890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1">
                                            <p:txEl>
                                              <p:pRg st="4" end="4"/>
                                            </p:txEl>
                                          </p:spTgt>
                                        </p:tgtEl>
                                        <p:attrNameLst>
                                          <p:attrName>style.visibility</p:attrName>
                                        </p:attrNameLst>
                                      </p:cBhvr>
                                      <p:to>
                                        <p:strVal val="visible"/>
                                      </p:to>
                                    </p:set>
                                    <p:animEffect transition="in" filter="dissolve">
                                      <p:cBhvr>
                                        <p:cTn id="32" dur="500"/>
                                        <p:tgtEl>
                                          <p:spTgt spid="89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nimBg="1"/>
      <p:bldP spid="890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6629401"/>
          </a:xfrm>
          <a:prstGeom prst="rect">
            <a:avLst/>
          </a:prstGeom>
          <a:noFill/>
        </p:spPr>
        <p:txBody>
          <a:bodyPr wrap="square" rtlCol="0">
            <a:normAutofit/>
          </a:bodyPr>
          <a:lstStyle/>
          <a:p>
            <a:pPr algn="just"/>
            <a:r>
              <a:rPr lang="en-US" sz="4400" dirty="0" smtClean="0"/>
              <a:t>(5) And when thou </a:t>
            </a:r>
            <a:r>
              <a:rPr lang="en-US" sz="4400" dirty="0" err="1" smtClean="0"/>
              <a:t>prayest</a:t>
            </a:r>
            <a:r>
              <a:rPr lang="en-US" sz="4400" dirty="0" smtClean="0"/>
              <a:t>, thou </a:t>
            </a:r>
            <a:r>
              <a:rPr lang="en-US" sz="4400" dirty="0" err="1" smtClean="0"/>
              <a:t>shalt</a:t>
            </a:r>
            <a:r>
              <a:rPr lang="en-US" sz="4400" dirty="0" smtClean="0"/>
              <a:t> not be as the hypocrites are: for they love to pray standing in the synagogues and in the corners of the streets, that they may be seen of men. Verily I say unto you, They have their reward.”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5970865"/>
          </a:xfrm>
          <a:prstGeom prst="rect">
            <a:avLst/>
          </a:prstGeom>
          <a:noFill/>
        </p:spPr>
        <p:txBody>
          <a:bodyPr wrap="square" rtlCol="0">
            <a:spAutoFit/>
          </a:bodyPr>
          <a:lstStyle/>
          <a:p>
            <a:pPr algn="just"/>
            <a:r>
              <a:rPr lang="en-US" sz="4600" dirty="0" smtClean="0"/>
              <a:t>(6) “But thou, when thou </a:t>
            </a:r>
            <a:r>
              <a:rPr lang="en-US" sz="4800" dirty="0" err="1" smtClean="0"/>
              <a:t>prayest</a:t>
            </a:r>
            <a:r>
              <a:rPr lang="en-US" sz="4800" dirty="0" smtClean="0"/>
              <a:t>, enter into thy closet, and when thou hast shut thy door, pray to thy Father which is in secret; and thy Father which </a:t>
            </a:r>
            <a:r>
              <a:rPr lang="en-US" sz="4800" dirty="0" err="1" smtClean="0"/>
              <a:t>seeth</a:t>
            </a:r>
            <a:r>
              <a:rPr lang="en-US" sz="4800" dirty="0" smtClean="0"/>
              <a:t> in secret </a:t>
            </a:r>
            <a:r>
              <a:rPr lang="en-US" sz="4600" dirty="0" smtClean="0"/>
              <a:t>shall reward thee openly.”</a:t>
            </a:r>
            <a:r>
              <a:rPr lang="en-US" sz="480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610600" cy="6708041"/>
          </a:xfrm>
          <a:prstGeom prst="rect">
            <a:avLst/>
          </a:prstGeom>
          <a:noFill/>
        </p:spPr>
        <p:txBody>
          <a:bodyPr wrap="square" rtlCol="0">
            <a:spAutoFit/>
          </a:bodyPr>
          <a:lstStyle/>
          <a:p>
            <a:pPr algn="just"/>
            <a:r>
              <a:rPr lang="en-US" sz="4200" dirty="0" smtClean="0"/>
              <a:t>(7) But when ye pray, use not vain repetitions, as the heathen </a:t>
            </a:r>
            <a:r>
              <a:rPr lang="en-US" sz="4200" i="1" dirty="0" smtClean="0"/>
              <a:t>do: </a:t>
            </a:r>
            <a:r>
              <a:rPr lang="en-US" sz="4200" dirty="0" smtClean="0"/>
              <a:t>for they think that they shall be heard for their much speaking. (8) Be not ye therefore like unto </a:t>
            </a:r>
            <a:r>
              <a:rPr lang="en-US" sz="4400" dirty="0" smtClean="0"/>
              <a:t>them: for your Father </a:t>
            </a:r>
            <a:r>
              <a:rPr lang="en-US" sz="4400" dirty="0" err="1" smtClean="0"/>
              <a:t>knoweth</a:t>
            </a:r>
            <a:r>
              <a:rPr lang="en-US" sz="4400" dirty="0" smtClean="0"/>
              <a:t> what things ye </a:t>
            </a:r>
            <a:r>
              <a:rPr lang="en-US" sz="4600" dirty="0" smtClean="0"/>
              <a:t>have need of, before ye ask him.”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152400" y="1600201"/>
            <a:ext cx="4953000" cy="3810000"/>
          </a:xfrm>
        </p:spPr>
        <p:txBody>
          <a:bodyPr>
            <a:noAutofit/>
          </a:bodyPr>
          <a:lstStyle/>
          <a:p>
            <a:pPr algn="ctr" eaLnBrk="1" hangingPunct="1">
              <a:buNone/>
              <a:defRPr/>
            </a:pPr>
            <a:r>
              <a:rPr lang="en-US" sz="4500" dirty="0" smtClean="0">
                <a:effectLst>
                  <a:outerShdw blurRad="38100" dist="38100" dir="2700000" algn="tl">
                    <a:srgbClr val="000000">
                      <a:alpha val="43137"/>
                    </a:srgbClr>
                  </a:outerShdw>
                </a:effectLst>
                <a:latin typeface="Arial Black" pitchFamily="34" charset="0"/>
              </a:rPr>
              <a:t>  Not only does </a:t>
            </a:r>
            <a:r>
              <a:rPr lang="en-US" sz="4300" dirty="0" smtClean="0">
                <a:effectLst>
                  <a:outerShdw blurRad="38100" dist="38100" dir="2700000" algn="tl">
                    <a:srgbClr val="000000">
                      <a:alpha val="43137"/>
                    </a:srgbClr>
                  </a:outerShdw>
                </a:effectLst>
                <a:latin typeface="Arial Black" pitchFamily="34" charset="0"/>
              </a:rPr>
              <a:t>it matter </a:t>
            </a:r>
            <a:r>
              <a:rPr lang="en-US" sz="4300" u="sng" dirty="0" smtClean="0">
                <a:solidFill>
                  <a:srgbClr val="C00000"/>
                </a:solidFill>
                <a:effectLst>
                  <a:outerShdw blurRad="38100" dist="38100" dir="2700000" algn="tl">
                    <a:srgbClr val="000000">
                      <a:alpha val="43137"/>
                    </a:srgbClr>
                  </a:outerShdw>
                </a:effectLst>
                <a:latin typeface="Arial Black" pitchFamily="34" charset="0"/>
              </a:rPr>
              <a:t>what</a:t>
            </a:r>
            <a:r>
              <a:rPr lang="en-US" sz="4300" dirty="0" smtClean="0">
                <a:effectLst>
                  <a:outerShdw blurRad="38100" dist="38100" dir="2700000" algn="tl">
                    <a:srgbClr val="000000">
                      <a:alpha val="43137"/>
                    </a:srgbClr>
                  </a:outerShdw>
                </a:effectLst>
                <a:latin typeface="Arial Black" pitchFamily="34" charset="0"/>
              </a:rPr>
              <a:t> </a:t>
            </a:r>
            <a:r>
              <a:rPr lang="en-US" sz="4400" dirty="0" smtClean="0">
                <a:effectLst>
                  <a:outerShdw blurRad="38100" dist="38100" dir="2700000" algn="tl">
                    <a:srgbClr val="000000">
                      <a:alpha val="43137"/>
                    </a:srgbClr>
                  </a:outerShdw>
                </a:effectLst>
                <a:latin typeface="Arial Black" pitchFamily="34" charset="0"/>
              </a:rPr>
              <a:t>we do or </a:t>
            </a:r>
            <a:r>
              <a:rPr lang="en-US" sz="4400" u="sng" dirty="0" smtClean="0">
                <a:solidFill>
                  <a:srgbClr val="C00000"/>
                </a:solidFill>
                <a:effectLst>
                  <a:outerShdw blurRad="38100" dist="38100" dir="2700000" algn="tl">
                    <a:srgbClr val="000000">
                      <a:alpha val="43137"/>
                    </a:srgbClr>
                  </a:outerShdw>
                </a:effectLst>
                <a:latin typeface="Arial Black" pitchFamily="34" charset="0"/>
              </a:rPr>
              <a:t>what</a:t>
            </a:r>
            <a:r>
              <a:rPr lang="en-US" sz="4400" dirty="0" smtClean="0">
                <a:effectLst>
                  <a:outerShdw blurRad="38100" dist="38100" dir="2700000" algn="tl">
                    <a:srgbClr val="000000">
                      <a:alpha val="43137"/>
                    </a:srgbClr>
                  </a:outerShdw>
                </a:effectLst>
                <a:latin typeface="Arial Black" pitchFamily="34" charset="0"/>
              </a:rPr>
              <a:t> </a:t>
            </a:r>
            <a:r>
              <a:rPr lang="en-US" sz="5800" dirty="0" smtClean="0">
                <a:effectLst>
                  <a:outerShdw blurRad="38100" dist="38100" dir="2700000" algn="tl">
                    <a:srgbClr val="000000">
                      <a:alpha val="43137"/>
                    </a:srgbClr>
                  </a:outerShdw>
                </a:effectLst>
                <a:latin typeface="Arial Black" pitchFamily="34" charset="0"/>
              </a:rPr>
              <a:t>we refrain </a:t>
            </a:r>
            <a:r>
              <a:rPr lang="en-US" sz="5400" dirty="0" smtClean="0">
                <a:effectLst>
                  <a:outerShdw blurRad="38100" dist="38100" dir="2700000" algn="tl">
                    <a:srgbClr val="000000">
                      <a:alpha val="43137"/>
                    </a:srgbClr>
                  </a:outerShdw>
                </a:effectLst>
                <a:latin typeface="Arial Black" pitchFamily="34" charset="0"/>
              </a:rPr>
              <a:t>from doing,</a:t>
            </a:r>
            <a:endParaRPr lang="en-US" sz="4800" dirty="0" smtClean="0">
              <a:effectLst>
                <a:outerShdw blurRad="38100" dist="38100" dir="2700000" algn="tl">
                  <a:srgbClr val="000000">
                    <a:alpha val="43137"/>
                  </a:srgbClr>
                </a:outerShdw>
              </a:effectLst>
              <a:latin typeface="Arial Black" pitchFamily="34" charset="0"/>
            </a:endParaRPr>
          </a:p>
        </p:txBody>
      </p:sp>
      <p:sp>
        <p:nvSpPr>
          <p:cNvPr id="88071" name="Rectangle 7"/>
          <p:cNvSpPr>
            <a:spLocks noGrp="1" noChangeArrowheads="1"/>
          </p:cNvSpPr>
          <p:nvPr>
            <p:ph type="title"/>
          </p:nvPr>
        </p:nvSpPr>
        <p:spPr>
          <a:xfrm>
            <a:off x="381000" y="228600"/>
            <a:ext cx="8229600" cy="1066800"/>
          </a:xfrm>
          <a:solidFill>
            <a:srgbClr val="002060"/>
          </a:solidFill>
        </p:spPr>
        <p:txBody>
          <a:bodyPr>
            <a:noAutofit/>
          </a:bodyPr>
          <a:lstStyle/>
          <a:p>
            <a:pPr eaLnBrk="1" hangingPunct="1">
              <a:defRPr/>
            </a:pPr>
            <a:r>
              <a:rPr lang="en-US" sz="7200" dirty="0" smtClean="0">
                <a:solidFill>
                  <a:schemeClr val="bg1"/>
                </a:solidFill>
                <a:effectLst>
                  <a:outerShdw blurRad="38100" dist="38100" dir="2700000" algn="tl">
                    <a:srgbClr val="000000">
                      <a:alpha val="43137"/>
                    </a:srgbClr>
                  </a:outerShdw>
                </a:effectLst>
                <a:latin typeface="Arial Black" pitchFamily="34" charset="0"/>
              </a:rPr>
              <a:t>Lest We Forget!</a:t>
            </a:r>
          </a:p>
        </p:txBody>
      </p:sp>
      <p:sp>
        <p:nvSpPr>
          <p:cNvPr id="6" name="Content Placeholder 5"/>
          <p:cNvSpPr>
            <a:spLocks noGrp="1"/>
          </p:cNvSpPr>
          <p:nvPr>
            <p:ph sz="quarter" idx="2"/>
          </p:nvPr>
        </p:nvSpPr>
        <p:spPr>
          <a:xfrm>
            <a:off x="4648200" y="1752600"/>
            <a:ext cx="4495800" cy="3657600"/>
          </a:xfrm>
        </p:spPr>
        <p:txBody>
          <a:bodyPr>
            <a:noAutofit/>
          </a:bodyPr>
          <a:lstStyle/>
          <a:p>
            <a:pPr algn="ctr">
              <a:buNone/>
            </a:pPr>
            <a:r>
              <a:rPr lang="en-US" sz="3600" dirty="0" smtClean="0"/>
              <a:t>   </a:t>
            </a:r>
            <a:r>
              <a:rPr lang="en-US" sz="8000" dirty="0" smtClean="0"/>
              <a:t>“</a:t>
            </a:r>
            <a:r>
              <a:rPr lang="en-US" sz="8000" u="sng" dirty="0" smtClean="0">
                <a:solidFill>
                  <a:srgbClr val="FF0000"/>
                </a:solidFill>
                <a:effectLst>
                  <a:outerShdw blurRad="38100" dist="38100" dir="2700000" algn="tl">
                    <a:srgbClr val="000000">
                      <a:alpha val="43137"/>
                    </a:srgbClr>
                  </a:outerShdw>
                </a:effectLst>
              </a:rPr>
              <a:t>Why</a:t>
            </a:r>
            <a:r>
              <a:rPr lang="en-US" sz="8000" dirty="0" smtClean="0"/>
              <a:t>” </a:t>
            </a:r>
            <a:r>
              <a:rPr lang="en-US" sz="7200" dirty="0" err="1" smtClean="0"/>
              <a:t>matters</a:t>
            </a:r>
            <a:r>
              <a:rPr lang="en-US" sz="8000" dirty="0" err="1" smtClean="0"/>
              <a:t>also</a:t>
            </a:r>
            <a:r>
              <a:rPr lang="en-US" sz="8000" dirty="0" smtClean="0"/>
              <a:t>! </a:t>
            </a:r>
            <a:endParaRPr lang="en-US" sz="8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up)">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1"/>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Black"/>
        <a:ea typeface="ヒラギノ角ゴ Pro W3"/>
        <a:cs typeface=""/>
      </a:majorFont>
      <a:minorFont>
        <a:latin typeface="Arial Black"/>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2134</TotalTime>
  <Words>2999</Words>
  <Application>Microsoft Office PowerPoint</Application>
  <PresentationFormat>On-screen Show (4:3)</PresentationFormat>
  <Paragraphs>260</Paragraphs>
  <Slides>55</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 Unicode MS</vt:lpstr>
      <vt:lpstr>Arial</vt:lpstr>
      <vt:lpstr>Arial Black</vt:lpstr>
      <vt:lpstr>Calibri</vt:lpstr>
      <vt:lpstr>Wingdings</vt:lpstr>
      <vt:lpstr>Wingdings 2</vt:lpstr>
      <vt:lpstr>ヒラギノ角ゴ Pro W3</vt:lpstr>
      <vt:lpstr>Office Theme</vt:lpstr>
      <vt:lpstr>PowerPoint Presentation</vt:lpstr>
      <vt:lpstr>PowerPoint Presentation</vt:lpstr>
      <vt:lpstr>Matthew 6:1-8</vt:lpstr>
      <vt:lpstr>PowerPoint Presentation</vt:lpstr>
      <vt:lpstr>PowerPoint Presentation</vt:lpstr>
      <vt:lpstr>PowerPoint Presentation</vt:lpstr>
      <vt:lpstr>PowerPoint Presentation</vt:lpstr>
      <vt:lpstr>PowerPoint Presentation</vt:lpstr>
      <vt:lpstr>Lest We Forget!</vt:lpstr>
      <vt:lpstr>Sermon On The Mount</vt:lpstr>
      <vt:lpstr>Motivation?</vt:lpstr>
      <vt:lpstr>Matthew 15:8-14</vt:lpstr>
      <vt:lpstr>PowerPoint Presentation</vt:lpstr>
      <vt:lpstr>PowerPoint Presentation</vt:lpstr>
      <vt:lpstr>Revelation 2:2</vt:lpstr>
      <vt:lpstr>Revelation 2:3,6</vt:lpstr>
      <vt:lpstr>Revelation 2:4-5</vt:lpstr>
      <vt:lpstr>PowerPoint Presentation</vt:lpstr>
      <vt:lpstr>Understanding   </vt:lpstr>
      <vt:lpstr>Understanding   </vt:lpstr>
      <vt:lpstr>I John 5:20</vt:lpstr>
      <vt:lpstr>Possible Problem In Understanding</vt:lpstr>
      <vt:lpstr>Possible Problem In Understanding</vt:lpstr>
      <vt:lpstr>Dual Citizenship </vt:lpstr>
      <vt:lpstr>Paul’s Citizenship </vt:lpstr>
      <vt:lpstr>Paul’s Citizenship </vt:lpstr>
      <vt:lpstr>Principles </vt:lpstr>
      <vt:lpstr>I Peter 2:13-18 </vt:lpstr>
      <vt:lpstr>PowerPoint Presentation</vt:lpstr>
      <vt:lpstr>PowerPoint Presentation</vt:lpstr>
      <vt:lpstr>Separation Of The Two?</vt:lpstr>
      <vt:lpstr>Where Is the Battle Raging?</vt:lpstr>
      <vt:lpstr>PowerPoint Presentation</vt:lpstr>
      <vt:lpstr>PowerPoint Presentation</vt:lpstr>
      <vt:lpstr>PowerPoint Presentation</vt:lpstr>
      <vt:lpstr>Where Is the Battle Raging?</vt:lpstr>
      <vt:lpstr>Matthew 13:24-30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Simple Plan</vt:lpstr>
      <vt:lpstr>The Simple Plan</vt:lpstr>
      <vt:lpstr>Are You Wayward?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Freddie T. Clayton</dc:creator>
  <cp:lastModifiedBy>Dunlap COC</cp:lastModifiedBy>
  <cp:revision>190</cp:revision>
  <dcterms:created xsi:type="dcterms:W3CDTF">2010-10-21T14:43:42Z</dcterms:created>
  <dcterms:modified xsi:type="dcterms:W3CDTF">2016-12-04T22:20:48Z</dcterms:modified>
</cp:coreProperties>
</file>