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7" r:id="rId3"/>
    <p:sldId id="259" r:id="rId4"/>
    <p:sldId id="265" r:id="rId5"/>
    <p:sldId id="266" r:id="rId6"/>
    <p:sldId id="262" r:id="rId7"/>
  </p:sldIdLst>
  <p:sldSz cx="9144000" cy="6858000" type="screen4x3"/>
  <p:notesSz cx="6858000" cy="9144000"/>
  <p:embeddedFontLst>
    <p:embeddedFont>
      <p:font typeface="Berlin Sans FB Demi" panose="020E0802020502020306" pitchFamily="34" charset="0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ooper Black" panose="0208090404030B020404" pitchFamily="18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8750"/>
    <a:srgbClr val="1B67B2"/>
    <a:srgbClr val="542A29"/>
    <a:srgbClr val="0889C2"/>
    <a:srgbClr val="A09B8F"/>
    <a:srgbClr val="EBB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24BE-9B83-445C-AEB3-15CB256EAA85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F66E-6AC3-4A16-BE35-D1E044655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5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24BE-9B83-445C-AEB3-15CB256EAA85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F66E-6AC3-4A16-BE35-D1E044655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7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24BE-9B83-445C-AEB3-15CB256EAA85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F66E-6AC3-4A16-BE35-D1E044655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9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24BE-9B83-445C-AEB3-15CB256EAA85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F66E-6AC3-4A16-BE35-D1E044655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4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24BE-9B83-445C-AEB3-15CB256EAA85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F66E-6AC3-4A16-BE35-D1E044655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24BE-9B83-445C-AEB3-15CB256EAA85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F66E-6AC3-4A16-BE35-D1E044655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1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24BE-9B83-445C-AEB3-15CB256EAA85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F66E-6AC3-4A16-BE35-D1E044655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0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24BE-9B83-445C-AEB3-15CB256EAA85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F66E-6AC3-4A16-BE35-D1E044655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4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24BE-9B83-445C-AEB3-15CB256EAA85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F66E-6AC3-4A16-BE35-D1E044655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6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24BE-9B83-445C-AEB3-15CB256EAA85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F66E-6AC3-4A16-BE35-D1E044655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824BE-9B83-445C-AEB3-15CB256EAA85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F66E-6AC3-4A16-BE35-D1E044655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6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824BE-9B83-445C-AEB3-15CB256EAA85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7F66E-6AC3-4A16-BE35-D1E044655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6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01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17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9728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600" dirty="0">
                <a:ln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glow rad="101600">
                    <a:srgbClr val="542A29"/>
                  </a:glow>
                </a:effectLst>
                <a:latin typeface="Berlin Sans FB Demi" panose="020E0802020502020306" pitchFamily="34" charset="0"/>
              </a:rPr>
              <a:t>Everyone Gets Lost…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8600" y="3494782"/>
            <a:ext cx="420624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algn="ctr">
              <a:defRPr sz="3200" b="1">
                <a:ln w="28575">
                  <a:solidFill>
                    <a:srgbClr val="5A8750"/>
                  </a:solidFill>
                </a:ln>
                <a:solidFill>
                  <a:schemeClr val="bg1"/>
                </a:solidFill>
                <a:effectLst>
                  <a:glow rad="203200">
                    <a:schemeClr val="tx1">
                      <a:alpha val="85000"/>
                    </a:schemeClr>
                  </a:glow>
                </a:effectLst>
                <a:latin typeface="Cooper Black" panose="0208090404030B020404" pitchFamily="18" charset="0"/>
              </a:defRPr>
            </a:lvl1pPr>
          </a:lstStyle>
          <a:p>
            <a:r>
              <a:rPr lang="en-US" dirty="0">
                <a:ln w="19050">
                  <a:solidFill>
                    <a:srgbClr val="5A8750"/>
                  </a:solidFill>
                </a:ln>
                <a:effectLst>
                  <a:glow rad="127000">
                    <a:schemeClr val="tx1">
                      <a:alpha val="85000"/>
                    </a:schemeClr>
                  </a:glow>
                </a:effectLst>
              </a:rPr>
              <a:t>Understanding this truth helps…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0" y="4582180"/>
            <a:ext cx="3566160" cy="4924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algn="ctr">
              <a:defRPr sz="3200" b="1">
                <a:ln w="28575">
                  <a:solidFill>
                    <a:srgbClr val="5A8750"/>
                  </a:solidFill>
                </a:ln>
                <a:solidFill>
                  <a:schemeClr val="bg1"/>
                </a:solidFill>
                <a:effectLst>
                  <a:glow rad="203200">
                    <a:schemeClr val="tx1">
                      <a:alpha val="85000"/>
                    </a:schemeClr>
                  </a:glow>
                </a:effectLst>
                <a:latin typeface="Cooper Black" panose="0208090404030B020404" pitchFamily="18" charset="0"/>
              </a:defRPr>
            </a:lvl1pPr>
          </a:lstStyle>
          <a:p>
            <a:pPr algn="l"/>
            <a:r>
              <a:rPr lang="en-US" sz="2600" dirty="0">
                <a:ln w="19050">
                  <a:solidFill>
                    <a:srgbClr val="5A8750"/>
                  </a:solidFill>
                </a:ln>
                <a:effectLst>
                  <a:glow rad="127000">
                    <a:schemeClr val="tx1">
                      <a:alpha val="85000"/>
                    </a:schemeClr>
                  </a:glow>
                </a:effectLst>
              </a:rPr>
              <a:t>Avoid panic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44340" y="2234625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algn="ctr">
              <a:defRPr sz="3200" b="1">
                <a:ln w="28575">
                  <a:solidFill>
                    <a:srgbClr val="5A8750"/>
                  </a:solidFill>
                </a:ln>
                <a:solidFill>
                  <a:schemeClr val="bg1"/>
                </a:solidFill>
                <a:effectLst>
                  <a:glow rad="203200">
                    <a:schemeClr val="tx1">
                      <a:alpha val="85000"/>
                    </a:schemeClr>
                  </a:glow>
                </a:effectLst>
                <a:latin typeface="Cooper Black" panose="0208090404030B020404" pitchFamily="18" charset="0"/>
              </a:defRPr>
            </a:lvl1pPr>
          </a:lstStyle>
          <a:p>
            <a:r>
              <a:rPr lang="en-US" dirty="0">
                <a:ln w="19050">
                  <a:solidFill>
                    <a:srgbClr val="5A8750"/>
                  </a:solidFill>
                </a:ln>
                <a:effectLst>
                  <a:glow rad="127000">
                    <a:schemeClr val="tx1">
                      <a:alpha val="85000"/>
                    </a:schemeClr>
                  </a:glow>
                </a:effectLst>
              </a:rPr>
              <a:t>Rom. 3:10, 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5078224"/>
            <a:ext cx="3566160" cy="8463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algn="ctr">
              <a:defRPr sz="3200" b="1">
                <a:ln w="28575">
                  <a:solidFill>
                    <a:srgbClr val="5A8750"/>
                  </a:solidFill>
                </a:ln>
                <a:solidFill>
                  <a:schemeClr val="bg1"/>
                </a:solidFill>
                <a:effectLst>
                  <a:glow rad="203200">
                    <a:schemeClr val="tx1">
                      <a:alpha val="85000"/>
                    </a:schemeClr>
                  </a:glow>
                </a:effectLst>
                <a:latin typeface="Cooper Black" panose="0208090404030B020404" pitchFamily="18" charset="0"/>
              </a:defRPr>
            </a:lvl1pPr>
          </a:lstStyle>
          <a:p>
            <a:pPr algn="l"/>
            <a:r>
              <a:rPr lang="en-US" sz="2600" dirty="0">
                <a:ln w="19050">
                  <a:solidFill>
                    <a:srgbClr val="5A8750"/>
                  </a:solidFill>
                </a:ln>
                <a:effectLst>
                  <a:glow rad="127000">
                    <a:schemeClr val="tx1">
                      <a:alpha val="85000"/>
                    </a:schemeClr>
                  </a:glow>
                </a:effectLst>
              </a:rPr>
              <a:t>Avoid denial </a:t>
            </a:r>
          </a:p>
          <a:p>
            <a:pPr algn="l"/>
            <a:r>
              <a:rPr lang="en-US" sz="2300" dirty="0">
                <a:ln w="19050">
                  <a:solidFill>
                    <a:srgbClr val="5A8750"/>
                  </a:solidFill>
                </a:ln>
                <a:effectLst>
                  <a:glow rad="127000">
                    <a:schemeClr val="tx1">
                      <a:alpha val="85000"/>
                    </a:schemeClr>
                  </a:glow>
                </a:effectLst>
              </a:rPr>
              <a:t>        (cf. 2 Cor. 13:5)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0" y="5943600"/>
            <a:ext cx="3566160" cy="8463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algn="ctr">
              <a:defRPr sz="3200" b="1">
                <a:ln w="28575">
                  <a:solidFill>
                    <a:srgbClr val="5A8750"/>
                  </a:solidFill>
                </a:ln>
                <a:solidFill>
                  <a:schemeClr val="bg1"/>
                </a:solidFill>
                <a:effectLst>
                  <a:glow rad="203200">
                    <a:schemeClr val="tx1">
                      <a:alpha val="85000"/>
                    </a:schemeClr>
                  </a:glow>
                </a:effectLst>
                <a:latin typeface="Cooper Black" panose="0208090404030B020404" pitchFamily="18" charset="0"/>
              </a:defRPr>
            </a:lvl1pPr>
          </a:lstStyle>
          <a:p>
            <a:pPr algn="l"/>
            <a:r>
              <a:rPr lang="en-US" sz="2600" dirty="0">
                <a:ln w="19050">
                  <a:solidFill>
                    <a:srgbClr val="5A8750"/>
                  </a:solidFill>
                </a:ln>
                <a:effectLst>
                  <a:glow rad="127000">
                    <a:schemeClr val="tx1">
                      <a:alpha val="85000"/>
                    </a:schemeClr>
                  </a:glow>
                </a:effectLst>
              </a:rPr>
              <a:t>Avoid wasted time </a:t>
            </a:r>
          </a:p>
          <a:p>
            <a:pPr algn="l"/>
            <a:r>
              <a:rPr lang="en-US" sz="2300" dirty="0">
                <a:ln w="19050">
                  <a:solidFill>
                    <a:srgbClr val="5A8750"/>
                  </a:solidFill>
                </a:ln>
                <a:effectLst>
                  <a:glow rad="127000">
                    <a:schemeClr val="tx1">
                      <a:alpha val="85000"/>
                    </a:schemeClr>
                  </a:glow>
                </a:effectLst>
              </a:rPr>
              <a:t>        (</a:t>
            </a:r>
            <a:r>
              <a:rPr lang="en-US" sz="2300" dirty="0" err="1">
                <a:ln w="19050">
                  <a:solidFill>
                    <a:srgbClr val="5A8750"/>
                  </a:solidFill>
                </a:ln>
                <a:effectLst>
                  <a:glow rad="127000">
                    <a:schemeClr val="tx1">
                      <a:alpha val="85000"/>
                    </a:schemeClr>
                  </a:glow>
                </a:effectLst>
              </a:rPr>
              <a:t>Ecc</a:t>
            </a:r>
            <a:r>
              <a:rPr lang="en-US" sz="2300" dirty="0">
                <a:ln w="19050">
                  <a:solidFill>
                    <a:srgbClr val="5A8750"/>
                  </a:solidFill>
                </a:ln>
                <a:effectLst>
                  <a:glow rad="127000">
                    <a:schemeClr val="tx1">
                      <a:alpha val="85000"/>
                    </a:schemeClr>
                  </a:glow>
                </a:effectLst>
              </a:rPr>
              <a:t>. 12:1,13)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68880" y="1701225"/>
            <a:ext cx="667512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b="1" dirty="0">
                <a:ln w="19050">
                  <a:solidFill>
                    <a:srgbClr val="5A8750"/>
                  </a:solidFill>
                </a:ln>
                <a:solidFill>
                  <a:schemeClr val="bg1"/>
                </a:solidFill>
                <a:effectLst>
                  <a:glow rad="127000">
                    <a:schemeClr val="tx1">
                      <a:alpha val="85000"/>
                    </a:schemeClr>
                  </a:glow>
                </a:effectLst>
                <a:latin typeface="Cooper Black" panose="0208090404030B020404" pitchFamily="18" charset="0"/>
              </a:rPr>
              <a:t>You </a:t>
            </a:r>
            <a:r>
              <a:rPr lang="en-US" sz="3200" b="1" u="sng" dirty="0">
                <a:ln w="19050">
                  <a:solidFill>
                    <a:srgbClr val="5A8750"/>
                  </a:solidFill>
                </a:ln>
                <a:solidFill>
                  <a:schemeClr val="bg1"/>
                </a:solidFill>
                <a:effectLst>
                  <a:glow rad="127000">
                    <a:schemeClr val="tx1">
                      <a:alpha val="85000"/>
                    </a:schemeClr>
                  </a:glow>
                </a:effectLst>
                <a:latin typeface="Cooper Black" panose="0208090404030B020404" pitchFamily="18" charset="0"/>
              </a:rPr>
              <a:t>will</a:t>
            </a:r>
            <a:r>
              <a:rPr lang="en-US" sz="3200" b="1" dirty="0">
                <a:ln w="19050">
                  <a:solidFill>
                    <a:srgbClr val="5A8750"/>
                  </a:solidFill>
                </a:ln>
                <a:solidFill>
                  <a:schemeClr val="bg1"/>
                </a:solidFill>
                <a:effectLst>
                  <a:glow rad="127000">
                    <a:schemeClr val="tx1">
                      <a:alpha val="85000"/>
                    </a:schemeClr>
                  </a:glow>
                </a:effectLst>
                <a:latin typeface="Cooper Black" panose="0208090404030B020404" pitchFamily="18" charset="0"/>
              </a:rPr>
              <a:t> get lost at some point.</a:t>
            </a:r>
          </a:p>
        </p:txBody>
      </p:sp>
    </p:spTree>
    <p:extLst>
      <p:ext uri="{BB962C8B-B14F-4D97-AF65-F5344CB8AC3E}">
        <p14:creationId xmlns:p14="http://schemas.microsoft.com/office/powerpoint/2010/main" val="124454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9728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600" dirty="0">
                <a:ln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glow rad="101600">
                    <a:srgbClr val="542A29"/>
                  </a:glow>
                </a:effectLst>
                <a:latin typeface="Berlin Sans FB Demi" panose="020E0802020502020306" pitchFamily="34" charset="0"/>
              </a:rPr>
              <a:t>Why People Get Lost…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2400" y="2445723"/>
            <a:ext cx="4297680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algn="ctr">
              <a:defRPr sz="3200" b="1">
                <a:ln w="28575">
                  <a:solidFill>
                    <a:srgbClr val="5A8750"/>
                  </a:solidFill>
                </a:ln>
                <a:solidFill>
                  <a:schemeClr val="bg1"/>
                </a:solidFill>
                <a:effectLst>
                  <a:glow rad="203200">
                    <a:schemeClr val="tx1">
                      <a:alpha val="85000"/>
                    </a:schemeClr>
                  </a:glow>
                </a:effectLst>
                <a:latin typeface="Cooper Black" panose="0208090404030B020404" pitchFamily="18" charset="0"/>
              </a:defRPr>
            </a:lvl1pPr>
          </a:lstStyle>
          <a:p>
            <a:r>
              <a:rPr lang="en-US" sz="2800" dirty="0">
                <a:ln w="19050">
                  <a:solidFill>
                    <a:srgbClr val="5A8750"/>
                  </a:solidFill>
                </a:ln>
                <a:effectLst>
                  <a:glow rad="127000">
                    <a:schemeClr val="tx1">
                      <a:alpha val="85000"/>
                    </a:schemeClr>
                  </a:glow>
                </a:effectLst>
              </a:rPr>
              <a:t>Taking “Y” Turns</a:t>
            </a:r>
          </a:p>
          <a:p>
            <a:r>
              <a:rPr lang="en-US" sz="2400" dirty="0">
                <a:ln w="19050">
                  <a:solidFill>
                    <a:srgbClr val="5A8750"/>
                  </a:solidFill>
                </a:ln>
                <a:effectLst>
                  <a:glow rad="127000">
                    <a:schemeClr val="tx1">
                      <a:alpha val="85000"/>
                    </a:schemeClr>
                  </a:glow>
                </a:effectLst>
              </a:rPr>
              <a:t>(Jos. 24:15; </a:t>
            </a:r>
            <a:r>
              <a:rPr lang="en-US" sz="2400" dirty="0" err="1">
                <a:ln w="19050">
                  <a:solidFill>
                    <a:srgbClr val="5A8750"/>
                  </a:solidFill>
                </a:ln>
                <a:effectLst>
                  <a:glow rad="127000">
                    <a:schemeClr val="tx1">
                      <a:alpha val="85000"/>
                    </a:schemeClr>
                  </a:glow>
                </a:effectLst>
              </a:rPr>
              <a:t>Deu</a:t>
            </a:r>
            <a:r>
              <a:rPr lang="en-US" sz="2400" dirty="0">
                <a:ln w="19050">
                  <a:solidFill>
                    <a:srgbClr val="5A8750"/>
                  </a:solidFill>
                </a:ln>
                <a:effectLst>
                  <a:glow rad="127000">
                    <a:schemeClr val="tx1">
                      <a:alpha val="85000"/>
                    </a:schemeClr>
                  </a:glow>
                </a:effectLst>
              </a:rPr>
              <a:t>. 30:19)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51760" y="1295400"/>
            <a:ext cx="6492240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>
                <a:ln w="19050">
                  <a:solidFill>
                    <a:srgbClr val="5A8750"/>
                  </a:solidFill>
                </a:ln>
                <a:solidFill>
                  <a:schemeClr val="bg1"/>
                </a:solidFill>
                <a:effectLst>
                  <a:glow rad="127000">
                    <a:schemeClr val="tx1">
                      <a:alpha val="85000"/>
                    </a:schemeClr>
                  </a:glow>
                </a:effectLst>
                <a:latin typeface="Cooper Black" panose="0208090404030B020404" pitchFamily="18" charset="0"/>
              </a:rPr>
              <a:t>Self-Confidence/Arrogance</a:t>
            </a:r>
          </a:p>
          <a:p>
            <a:pPr algn="ctr"/>
            <a:r>
              <a:rPr lang="en-US" sz="2400" b="1" dirty="0">
                <a:ln w="19050">
                  <a:solidFill>
                    <a:srgbClr val="5A8750"/>
                  </a:solidFill>
                </a:ln>
                <a:solidFill>
                  <a:schemeClr val="bg1"/>
                </a:solidFill>
                <a:effectLst>
                  <a:glow rad="127000">
                    <a:schemeClr val="tx1">
                      <a:alpha val="85000"/>
                    </a:schemeClr>
                  </a:glow>
                </a:effectLst>
                <a:latin typeface="Cooper Black" panose="0208090404030B020404" pitchFamily="18" charset="0"/>
              </a:rPr>
              <a:t>(Jer. 10:23; Pro. 3:5–6; Jam. 4:10; Dan. 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46320" y="3596046"/>
            <a:ext cx="4297680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algn="ctr">
              <a:defRPr sz="3200" b="1">
                <a:ln w="28575">
                  <a:solidFill>
                    <a:srgbClr val="5A8750"/>
                  </a:solidFill>
                </a:ln>
                <a:solidFill>
                  <a:schemeClr val="bg1"/>
                </a:solidFill>
                <a:effectLst>
                  <a:glow rad="203200">
                    <a:schemeClr val="tx1">
                      <a:alpha val="85000"/>
                    </a:schemeClr>
                  </a:glow>
                </a:effectLst>
                <a:latin typeface="Cooper Black" panose="0208090404030B020404" pitchFamily="18" charset="0"/>
              </a:defRPr>
            </a:lvl1pPr>
          </a:lstStyle>
          <a:p>
            <a:r>
              <a:rPr lang="en-US" sz="2800" dirty="0">
                <a:ln w="19050">
                  <a:solidFill>
                    <a:srgbClr val="5A8750"/>
                  </a:solidFill>
                </a:ln>
                <a:effectLst>
                  <a:glow rad="127000">
                    <a:schemeClr val="tx1">
                      <a:alpha val="85000"/>
                    </a:schemeClr>
                  </a:glow>
                </a:effectLst>
              </a:rPr>
              <a:t>Going on Side Trips</a:t>
            </a:r>
          </a:p>
          <a:p>
            <a:r>
              <a:rPr lang="en-US" sz="2400" dirty="0">
                <a:ln w="19050">
                  <a:solidFill>
                    <a:srgbClr val="5A8750"/>
                  </a:solidFill>
                </a:ln>
                <a:effectLst>
                  <a:glow rad="127000">
                    <a:schemeClr val="tx1">
                      <a:alpha val="85000"/>
                    </a:schemeClr>
                  </a:glow>
                </a:effectLst>
              </a:rPr>
              <a:t>(Col. 3:1–2;  </a:t>
            </a:r>
            <a:r>
              <a:rPr lang="en-US" sz="2400" dirty="0" err="1">
                <a:ln w="19050">
                  <a:solidFill>
                    <a:srgbClr val="5A8750"/>
                  </a:solidFill>
                </a:ln>
                <a:effectLst>
                  <a:glow rad="127000">
                    <a:schemeClr val="tx1">
                      <a:alpha val="85000"/>
                    </a:schemeClr>
                  </a:glow>
                </a:effectLst>
              </a:rPr>
              <a:t>Lk</a:t>
            </a:r>
            <a:r>
              <a:rPr lang="en-US" sz="2400" dirty="0">
                <a:ln w="19050">
                  <a:solidFill>
                    <a:srgbClr val="5A8750"/>
                  </a:solidFill>
                </a:ln>
                <a:effectLst>
                  <a:glow rad="127000">
                    <a:schemeClr val="tx1">
                      <a:alpha val="85000"/>
                    </a:schemeClr>
                  </a:glow>
                </a:effectLst>
              </a:rPr>
              <a:t>. 10:38–42 )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0880" y="4746369"/>
            <a:ext cx="4114800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algn="ctr">
              <a:defRPr sz="3200" b="1">
                <a:ln w="28575">
                  <a:solidFill>
                    <a:srgbClr val="5A8750"/>
                  </a:solidFill>
                </a:ln>
                <a:solidFill>
                  <a:schemeClr val="bg1"/>
                </a:solidFill>
                <a:effectLst>
                  <a:glow rad="203200">
                    <a:schemeClr val="tx1">
                      <a:alpha val="85000"/>
                    </a:schemeClr>
                  </a:glow>
                </a:effectLst>
                <a:latin typeface="Cooper Black" panose="0208090404030B020404" pitchFamily="18" charset="0"/>
              </a:defRPr>
            </a:lvl1pPr>
          </a:lstStyle>
          <a:p>
            <a:r>
              <a:rPr lang="en-US" sz="2800" dirty="0">
                <a:ln w="19050">
                  <a:solidFill>
                    <a:srgbClr val="5A8750"/>
                  </a:solidFill>
                </a:ln>
                <a:effectLst>
                  <a:glow rad="127000">
                    <a:schemeClr val="tx1">
                      <a:alpha val="85000"/>
                    </a:schemeClr>
                  </a:glow>
                </a:effectLst>
              </a:rPr>
              <a:t>Having too Much Fun</a:t>
            </a:r>
          </a:p>
          <a:p>
            <a:r>
              <a:rPr lang="en-US" sz="2400" dirty="0">
                <a:ln w="19050">
                  <a:solidFill>
                    <a:srgbClr val="5A8750"/>
                  </a:solidFill>
                </a:ln>
                <a:effectLst>
                  <a:glow rad="127000">
                    <a:schemeClr val="tx1">
                      <a:alpha val="85000"/>
                    </a:schemeClr>
                  </a:glow>
                </a:effectLst>
              </a:rPr>
              <a:t>(Heb. 11:24–25)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9640" y="5896690"/>
            <a:ext cx="4480560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algn="ctr">
              <a:defRPr sz="3200" b="1">
                <a:ln w="28575">
                  <a:solidFill>
                    <a:srgbClr val="5A8750"/>
                  </a:solidFill>
                </a:ln>
                <a:solidFill>
                  <a:schemeClr val="bg1"/>
                </a:solidFill>
                <a:effectLst>
                  <a:glow rad="203200">
                    <a:schemeClr val="tx1">
                      <a:alpha val="85000"/>
                    </a:schemeClr>
                  </a:glow>
                </a:effectLst>
                <a:latin typeface="Cooper Black" panose="0208090404030B020404" pitchFamily="18" charset="0"/>
              </a:defRPr>
            </a:lvl1pPr>
          </a:lstStyle>
          <a:p>
            <a:r>
              <a:rPr lang="en-US" sz="2800" dirty="0">
                <a:ln w="19050">
                  <a:solidFill>
                    <a:srgbClr val="5A8750"/>
                  </a:solidFill>
                </a:ln>
                <a:effectLst>
                  <a:glow rad="127000">
                    <a:schemeClr val="tx1">
                      <a:alpha val="85000"/>
                    </a:schemeClr>
                  </a:glow>
                </a:effectLst>
              </a:rPr>
              <a:t>Traveling with a Group</a:t>
            </a:r>
          </a:p>
          <a:p>
            <a:r>
              <a:rPr lang="en-US" sz="2400" dirty="0">
                <a:ln w="19050">
                  <a:solidFill>
                    <a:srgbClr val="5A8750"/>
                  </a:solidFill>
                </a:ln>
                <a:effectLst>
                  <a:glow rad="127000">
                    <a:schemeClr val="tx1">
                      <a:alpha val="85000"/>
                    </a:schemeClr>
                  </a:glow>
                </a:effectLst>
              </a:rPr>
              <a:t>(</a:t>
            </a:r>
            <a:r>
              <a:rPr lang="en-US" sz="2400" dirty="0" err="1">
                <a:ln w="19050">
                  <a:solidFill>
                    <a:srgbClr val="5A8750"/>
                  </a:solidFill>
                </a:ln>
                <a:effectLst>
                  <a:glow rad="127000">
                    <a:schemeClr val="tx1">
                      <a:alpha val="85000"/>
                    </a:schemeClr>
                  </a:glow>
                </a:effectLst>
              </a:rPr>
              <a:t>Exo</a:t>
            </a:r>
            <a:r>
              <a:rPr lang="en-US" sz="2400" dirty="0">
                <a:ln w="19050">
                  <a:solidFill>
                    <a:srgbClr val="5A8750"/>
                  </a:solidFill>
                </a:ln>
                <a:effectLst>
                  <a:glow rad="127000">
                    <a:schemeClr val="tx1">
                      <a:alpha val="85000"/>
                    </a:schemeClr>
                  </a:glow>
                </a:effectLst>
              </a:rPr>
              <a:t>. 23:2; Mt. 7:13–14)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0" y="5889248"/>
            <a:ext cx="3017520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algn="ctr">
              <a:defRPr sz="3200" b="1">
                <a:ln w="28575">
                  <a:solidFill>
                    <a:srgbClr val="5A8750"/>
                  </a:solidFill>
                </a:ln>
                <a:solidFill>
                  <a:schemeClr val="bg1"/>
                </a:solidFill>
                <a:effectLst>
                  <a:glow rad="203200">
                    <a:schemeClr val="tx1">
                      <a:alpha val="85000"/>
                    </a:schemeClr>
                  </a:glow>
                </a:effectLst>
                <a:latin typeface="Cooper Black" panose="0208090404030B020404" pitchFamily="18" charset="0"/>
              </a:defRPr>
            </a:lvl1pPr>
          </a:lstStyle>
          <a:p>
            <a:r>
              <a:rPr lang="en-US" sz="2800" dirty="0">
                <a:ln w="19050">
                  <a:solidFill>
                    <a:srgbClr val="5A8750"/>
                  </a:solidFill>
                </a:ln>
                <a:effectLst>
                  <a:glow rad="127000">
                    <a:schemeClr val="tx1">
                      <a:alpha val="85000"/>
                    </a:schemeClr>
                  </a:glow>
                </a:effectLst>
              </a:rPr>
              <a:t>Too Much Stuff</a:t>
            </a:r>
          </a:p>
          <a:p>
            <a:r>
              <a:rPr lang="en-US" sz="2400" dirty="0">
                <a:ln w="19050">
                  <a:solidFill>
                    <a:srgbClr val="5A8750"/>
                  </a:solidFill>
                </a:ln>
                <a:effectLst>
                  <a:glow rad="127000">
                    <a:schemeClr val="tx1">
                      <a:alpha val="85000"/>
                    </a:schemeClr>
                  </a:glow>
                </a:effectLst>
              </a:rPr>
              <a:t>(Heb. 12:1–2)</a:t>
            </a:r>
          </a:p>
        </p:txBody>
      </p:sp>
    </p:spTree>
    <p:extLst>
      <p:ext uri="{BB962C8B-B14F-4D97-AF65-F5344CB8AC3E}">
        <p14:creationId xmlns:p14="http://schemas.microsoft.com/office/powerpoint/2010/main" val="308186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9728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600" dirty="0">
                <a:ln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glow rad="101600">
                    <a:srgbClr val="542A29"/>
                  </a:glow>
                </a:effectLst>
                <a:latin typeface="Berlin Sans FB Demi" panose="020E0802020502020306" pitchFamily="34" charset="0"/>
              </a:rPr>
              <a:t>To Avoid Getting Lost…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91840" y="2286000"/>
            <a:ext cx="5852160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algn="ctr">
              <a:defRPr sz="3200" b="1">
                <a:ln w="28575">
                  <a:solidFill>
                    <a:srgbClr val="5A8750"/>
                  </a:solidFill>
                </a:ln>
                <a:solidFill>
                  <a:schemeClr val="bg1"/>
                </a:solidFill>
                <a:effectLst>
                  <a:glow rad="203200">
                    <a:schemeClr val="tx1">
                      <a:alpha val="85000"/>
                    </a:schemeClr>
                  </a:glow>
                </a:effectLst>
                <a:latin typeface="Cooper Black" panose="0208090404030B020404" pitchFamily="18" charset="0"/>
              </a:defRPr>
            </a:lvl1pPr>
          </a:lstStyle>
          <a:p>
            <a:pPr algn="l"/>
            <a:r>
              <a:rPr lang="en-US" sz="2800" dirty="0">
                <a:ln w="19050">
                  <a:solidFill>
                    <a:srgbClr val="5A8750"/>
                  </a:solidFill>
                </a:ln>
                <a:effectLst>
                  <a:glow rad="127000">
                    <a:schemeClr val="tx1">
                      <a:alpha val="85000"/>
                    </a:schemeClr>
                  </a:glow>
                </a:effectLst>
              </a:rPr>
              <a:t>Realize not Everyone Is Helpful</a:t>
            </a:r>
          </a:p>
          <a:p>
            <a:pPr algn="l"/>
            <a:r>
              <a:rPr lang="en-US" sz="2400" dirty="0">
                <a:ln w="19050">
                  <a:solidFill>
                    <a:srgbClr val="5A8750"/>
                  </a:solidFill>
                </a:ln>
                <a:effectLst>
                  <a:glow rad="127000">
                    <a:schemeClr val="tx1">
                      <a:alpha val="85000"/>
                    </a:schemeClr>
                  </a:glow>
                </a:effectLst>
              </a:rPr>
              <a:t>(2 Sam. 13:1ff)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51760" y="1295400"/>
            <a:ext cx="5303520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>
                <a:ln w="19050">
                  <a:solidFill>
                    <a:srgbClr val="5A8750"/>
                  </a:solidFill>
                </a:ln>
                <a:solidFill>
                  <a:schemeClr val="bg1"/>
                </a:solidFill>
                <a:effectLst>
                  <a:glow rad="127000">
                    <a:schemeClr val="tx1">
                      <a:alpha val="85000"/>
                    </a:schemeClr>
                  </a:glow>
                </a:effectLst>
                <a:latin typeface="Cooper Black" panose="0208090404030B020404" pitchFamily="18" charset="0"/>
              </a:rPr>
              <a:t>Realize You Need Help</a:t>
            </a:r>
          </a:p>
          <a:p>
            <a:pPr algn="ctr"/>
            <a:r>
              <a:rPr lang="en-US" sz="2400" b="1" dirty="0">
                <a:ln w="19050">
                  <a:solidFill>
                    <a:srgbClr val="5A8750"/>
                  </a:solidFill>
                </a:ln>
                <a:solidFill>
                  <a:schemeClr val="bg1"/>
                </a:solidFill>
                <a:effectLst>
                  <a:glow rad="127000">
                    <a:schemeClr val="tx1">
                      <a:alpha val="85000"/>
                    </a:schemeClr>
                  </a:glow>
                </a:effectLst>
                <a:latin typeface="Cooper Black" panose="0208090404030B020404" pitchFamily="18" charset="0"/>
              </a:rPr>
              <a:t>(Ezr. 7:10; Dan. 1:8; Heb. 10:24)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3414117"/>
            <a:ext cx="5486400" cy="15388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algn="ctr">
              <a:defRPr sz="3200" b="1">
                <a:ln w="28575">
                  <a:solidFill>
                    <a:srgbClr val="5A8750"/>
                  </a:solidFill>
                </a:ln>
                <a:solidFill>
                  <a:schemeClr val="bg1"/>
                </a:solidFill>
                <a:effectLst>
                  <a:glow rad="203200">
                    <a:schemeClr val="tx1">
                      <a:alpha val="85000"/>
                    </a:schemeClr>
                  </a:glow>
                </a:effectLst>
                <a:latin typeface="Cooper Black" panose="0208090404030B020404" pitchFamily="18" charset="0"/>
              </a:defRPr>
            </a:lvl1pPr>
          </a:lstStyle>
          <a:p>
            <a:r>
              <a:rPr lang="en-US" sz="2800" dirty="0">
                <a:ln w="19050">
                  <a:solidFill>
                    <a:srgbClr val="5A8750"/>
                  </a:solidFill>
                </a:ln>
                <a:effectLst>
                  <a:glow rad="127000">
                    <a:schemeClr val="tx1">
                      <a:alpha val="85000"/>
                    </a:schemeClr>
                  </a:glow>
                </a:effectLst>
              </a:rPr>
              <a:t>“Dress for Success”</a:t>
            </a:r>
          </a:p>
          <a:p>
            <a:r>
              <a:rPr lang="en-US" sz="2200" dirty="0">
                <a:ln w="19050">
                  <a:solidFill>
                    <a:srgbClr val="5A8750"/>
                  </a:solidFill>
                </a:ln>
                <a:effectLst>
                  <a:glow rad="127000">
                    <a:schemeClr val="tx1">
                      <a:alpha val="85000"/>
                    </a:schemeClr>
                  </a:glow>
                </a:effectLst>
              </a:rPr>
              <a:t>Put on Christ (Gal. 3:27)</a:t>
            </a:r>
          </a:p>
          <a:p>
            <a:r>
              <a:rPr lang="en-US" sz="2200" dirty="0">
                <a:ln w="19050">
                  <a:solidFill>
                    <a:srgbClr val="5A8750"/>
                  </a:solidFill>
                </a:ln>
                <a:effectLst>
                  <a:glow rad="127000">
                    <a:schemeClr val="tx1">
                      <a:alpha val="85000"/>
                    </a:schemeClr>
                  </a:glow>
                </a:effectLst>
              </a:rPr>
              <a:t>Put off old/on new (Eph. 4:22–24)</a:t>
            </a:r>
          </a:p>
          <a:p>
            <a:r>
              <a:rPr lang="en-US" sz="2200" dirty="0">
                <a:ln w="19050">
                  <a:solidFill>
                    <a:srgbClr val="5A8750"/>
                  </a:solidFill>
                </a:ln>
                <a:effectLst>
                  <a:glow rad="127000">
                    <a:schemeClr val="tx1">
                      <a:alpha val="85000"/>
                    </a:schemeClr>
                  </a:glow>
                </a:effectLst>
              </a:rPr>
              <a:t>Put on Christian armor (Eph.6:10ff.)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54880" y="5319117"/>
            <a:ext cx="4389120" cy="15388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algn="ctr">
              <a:defRPr sz="3200" b="1">
                <a:ln w="28575">
                  <a:solidFill>
                    <a:srgbClr val="5A8750"/>
                  </a:solidFill>
                </a:ln>
                <a:solidFill>
                  <a:schemeClr val="bg1"/>
                </a:solidFill>
                <a:effectLst>
                  <a:glow rad="203200">
                    <a:schemeClr val="tx1">
                      <a:alpha val="85000"/>
                    </a:schemeClr>
                  </a:glow>
                </a:effectLst>
                <a:latin typeface="Cooper Black" panose="0208090404030B020404" pitchFamily="18" charset="0"/>
              </a:defRPr>
            </a:lvl1pPr>
          </a:lstStyle>
          <a:p>
            <a:r>
              <a:rPr lang="en-US" sz="2800" dirty="0">
                <a:ln w="19050">
                  <a:solidFill>
                    <a:srgbClr val="5A8750"/>
                  </a:solidFill>
                </a:ln>
                <a:effectLst>
                  <a:glow rad="127000">
                    <a:schemeClr val="tx1">
                      <a:alpha val="85000"/>
                    </a:schemeClr>
                  </a:glow>
                </a:effectLst>
              </a:rPr>
              <a:t>Stay in Touch</a:t>
            </a:r>
          </a:p>
          <a:p>
            <a:r>
              <a:rPr lang="en-US" sz="2100" dirty="0">
                <a:ln w="19050">
                  <a:solidFill>
                    <a:srgbClr val="5A8750"/>
                  </a:solidFill>
                </a:ln>
                <a:effectLst>
                  <a:glow rad="127000">
                    <a:schemeClr val="tx1">
                      <a:alpha val="85000"/>
                    </a:schemeClr>
                  </a:glow>
                </a:effectLst>
              </a:rPr>
              <a:t>Read your Bible (Psa. 119:9,11)</a:t>
            </a:r>
          </a:p>
          <a:p>
            <a:r>
              <a:rPr lang="en-US" sz="2100" dirty="0">
                <a:ln w="19050">
                  <a:solidFill>
                    <a:srgbClr val="5A8750"/>
                  </a:solidFill>
                </a:ln>
                <a:effectLst>
                  <a:glow rad="127000">
                    <a:schemeClr val="tx1">
                      <a:alpha val="85000"/>
                    </a:schemeClr>
                  </a:glow>
                </a:effectLst>
              </a:rPr>
              <a:t>Pray (1 Pet. 5:7; Phil. 4:6–7)</a:t>
            </a:r>
          </a:p>
          <a:p>
            <a:r>
              <a:rPr lang="en-US" sz="2100" dirty="0">
                <a:ln w="19050">
                  <a:solidFill>
                    <a:srgbClr val="5A8750"/>
                  </a:solidFill>
                </a:ln>
                <a:effectLst>
                  <a:glow rad="127000">
                    <a:schemeClr val="tx1">
                      <a:alpha val="85000"/>
                    </a:schemeClr>
                  </a:glow>
                </a:effectLst>
              </a:rPr>
              <a:t>1 Cor. 10:12; 1 Jn. 1:7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080" y="5319117"/>
            <a:ext cx="4389120" cy="15388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algn="ctr">
              <a:defRPr sz="3200" b="1">
                <a:ln w="28575">
                  <a:solidFill>
                    <a:srgbClr val="5A8750"/>
                  </a:solidFill>
                </a:ln>
                <a:solidFill>
                  <a:schemeClr val="bg1"/>
                </a:solidFill>
                <a:effectLst>
                  <a:glow rad="203200">
                    <a:schemeClr val="tx1">
                      <a:alpha val="85000"/>
                    </a:schemeClr>
                  </a:glow>
                </a:effectLst>
                <a:latin typeface="Cooper Black" panose="0208090404030B020404" pitchFamily="18" charset="0"/>
              </a:defRPr>
            </a:lvl1pPr>
          </a:lstStyle>
          <a:p>
            <a:r>
              <a:rPr lang="en-US" sz="2800" dirty="0">
                <a:ln w="19050">
                  <a:solidFill>
                    <a:srgbClr val="5A8750"/>
                  </a:solidFill>
                </a:ln>
                <a:effectLst>
                  <a:glow rad="127000">
                    <a:schemeClr val="tx1">
                      <a:alpha val="85000"/>
                    </a:schemeClr>
                  </a:glow>
                </a:effectLst>
              </a:rPr>
              <a:t>Use Markers</a:t>
            </a:r>
          </a:p>
          <a:p>
            <a:r>
              <a:rPr lang="en-US" sz="2100" dirty="0">
                <a:ln w="19050">
                  <a:solidFill>
                    <a:srgbClr val="5A8750"/>
                  </a:solidFill>
                </a:ln>
                <a:effectLst>
                  <a:glow rad="127000">
                    <a:schemeClr val="tx1">
                      <a:alpha val="85000"/>
                    </a:schemeClr>
                  </a:glow>
                </a:effectLst>
              </a:rPr>
              <a:t>Map/compass(Psa. 119:105)</a:t>
            </a:r>
          </a:p>
          <a:p>
            <a:r>
              <a:rPr lang="en-US" sz="2100" dirty="0">
                <a:ln w="19050">
                  <a:solidFill>
                    <a:srgbClr val="5A8750"/>
                  </a:solidFill>
                </a:ln>
                <a:effectLst>
                  <a:glow rad="127000">
                    <a:schemeClr val="tx1">
                      <a:alpha val="85000"/>
                    </a:schemeClr>
                  </a:glow>
                </a:effectLst>
              </a:rPr>
              <a:t>GPS (Gospel Plan of Salvation)</a:t>
            </a:r>
          </a:p>
          <a:p>
            <a:r>
              <a:rPr lang="en-US" sz="2100" dirty="0">
                <a:ln w="19050">
                  <a:solidFill>
                    <a:srgbClr val="5A8750"/>
                  </a:solidFill>
                </a:ln>
                <a:effectLst>
                  <a:glow rad="127000">
                    <a:schemeClr val="tx1">
                      <a:alpha val="85000"/>
                    </a:schemeClr>
                  </a:glow>
                </a:effectLst>
              </a:rPr>
              <a:t>The SON (1 Pet. 2:21; Jn. 8:29)</a:t>
            </a:r>
          </a:p>
        </p:txBody>
      </p:sp>
    </p:spTree>
    <p:extLst>
      <p:ext uri="{BB962C8B-B14F-4D97-AF65-F5344CB8AC3E}">
        <p14:creationId xmlns:p14="http://schemas.microsoft.com/office/powerpoint/2010/main" val="3734404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99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</TotalTime>
  <Words>252</Words>
  <Application>Microsoft Office PowerPoint</Application>
  <PresentationFormat>On-screen Show (4:3)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Berlin Sans FB Demi</vt:lpstr>
      <vt:lpstr>Calibri</vt:lpstr>
      <vt:lpstr>Cooper Black</vt:lpstr>
      <vt:lpstr>Arial</vt:lpstr>
      <vt:lpstr>Office Theme</vt:lpstr>
      <vt:lpstr>PowerPoint Presentation</vt:lpstr>
      <vt:lpstr>PowerPoint Presentation</vt:lpstr>
      <vt:lpstr>Everyone Gets Lost…</vt:lpstr>
      <vt:lpstr>Why People Get Lost…</vt:lpstr>
      <vt:lpstr>To Avoid Getting Lost…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Chad Dollahite</dc:creator>
  <cp:lastModifiedBy>chad@bremencofc.org</cp:lastModifiedBy>
  <cp:revision>34</cp:revision>
  <dcterms:created xsi:type="dcterms:W3CDTF">2014-03-14T18:33:02Z</dcterms:created>
  <dcterms:modified xsi:type="dcterms:W3CDTF">2017-01-21T14:16:39Z</dcterms:modified>
</cp:coreProperties>
</file>