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3" r:id="rId2"/>
    <p:sldId id="282" r:id="rId3"/>
    <p:sldId id="284" r:id="rId4"/>
    <p:sldId id="290" r:id="rId5"/>
    <p:sldId id="325" r:id="rId6"/>
    <p:sldId id="326" r:id="rId7"/>
    <p:sldId id="293" r:id="rId8"/>
    <p:sldId id="294" r:id="rId9"/>
    <p:sldId id="296" r:id="rId10"/>
    <p:sldId id="299" r:id="rId11"/>
    <p:sldId id="301" r:id="rId12"/>
    <p:sldId id="307" r:id="rId13"/>
    <p:sldId id="309" r:id="rId14"/>
    <p:sldId id="310" r:id="rId15"/>
    <p:sldId id="313" r:id="rId16"/>
    <p:sldId id="312" r:id="rId17"/>
    <p:sldId id="314" r:id="rId18"/>
    <p:sldId id="315" r:id="rId19"/>
    <p:sldId id="317" r:id="rId20"/>
    <p:sldId id="318" r:id="rId21"/>
    <p:sldId id="319" r:id="rId22"/>
    <p:sldId id="303" r:id="rId23"/>
    <p:sldId id="323" r:id="rId24"/>
    <p:sldId id="324" r:id="rId25"/>
    <p:sldId id="320" r:id="rId26"/>
    <p:sldId id="304" r:id="rId27"/>
    <p:sldId id="305" r:id="rId28"/>
    <p:sldId id="328" r:id="rId29"/>
    <p:sldId id="298" r:id="rId30"/>
    <p:sldId id="331" r:id="rId31"/>
    <p:sldId id="330" r:id="rId32"/>
    <p:sldId id="266" r:id="rId33"/>
    <p:sldId id="276" r:id="rId34"/>
    <p:sldId id="261" r:id="rId35"/>
    <p:sldId id="279" r:id="rId36"/>
    <p:sldId id="278" r:id="rId37"/>
    <p:sldId id="280"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6" autoAdjust="0"/>
    <p:restoredTop sz="94660"/>
  </p:normalViewPr>
  <p:slideViewPr>
    <p:cSldViewPr>
      <p:cViewPr>
        <p:scale>
          <a:sx n="60" d="100"/>
          <a:sy n="60" d="100"/>
        </p:scale>
        <p:origin x="-852"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8711E72-3964-410C-AA0B-5759B3E26F53}" type="slidenum">
              <a:rPr lang="en-US"/>
              <a:pPr>
                <a:defRPr/>
              </a:pPr>
              <a:t>‹#›</a:t>
            </a:fld>
            <a:endParaRPr lang="en-US"/>
          </a:p>
        </p:txBody>
      </p:sp>
    </p:spTree>
    <p:extLst>
      <p:ext uri="{BB962C8B-B14F-4D97-AF65-F5344CB8AC3E}">
        <p14:creationId xmlns:p14="http://schemas.microsoft.com/office/powerpoint/2010/main" val="3635492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E508B0FD-08D8-43C4-B241-2C92DF2770A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36</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37</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119F3719-8CF8-4C52-A28E-92C9CC20B66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18</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19</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20</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21</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5BBEC0-1CA2-461C-8245-E3320F12ED3A}" type="slidenum">
              <a:rPr lang="en-US"/>
              <a:pPr/>
              <a:t>32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5BBEC0-1CA2-461C-8245-E3320F12ED3A}" type="slidenum">
              <a:rPr lang="en-US"/>
              <a:pPr/>
              <a:t>33</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34</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A472E3-2D2F-4FC2-8262-4CE54EC0A3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3D074E-C034-4E72-9FF2-77E58ECF57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DACCD-2E3C-4884-9C54-DD74986D26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60C86A-445C-4E8B-B6E8-8470A6372F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B7CFF-339F-4D23-A9C2-CFEDA74734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926343-7EB6-4669-ADC2-9BB02C02AD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111DC3-4D67-4DAD-B5A0-5DC4FDDA24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EBB909-68E1-4FCC-B9DC-F42D18FB13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D1FD06E-6C14-4EF2-BB1D-598ED6EC0F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EE7166-6FDD-4E82-A4F4-A748B75D42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60C2A6-FEAE-440C-B9C3-B86E034724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4A393E8-09D6-46ED-9183-8262C73F79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solidFill>
                  <a:srgbClr val="FFFF00"/>
                </a:solidFill>
                <a:effectLst>
                  <a:outerShdw blurRad="38100" dist="38100" dir="2700000" algn="tl">
                    <a:srgbClr val="000000">
                      <a:alpha val="43137"/>
                    </a:srgbClr>
                  </a:outerShdw>
                </a:effectLst>
                <a:latin typeface="Arial Black" pitchFamily="34" charset="0"/>
              </a:rPr>
              <a:t>Welcome</a:t>
            </a:r>
            <a:endParaRPr lang="en-US" dirty="0">
              <a:solidFill>
                <a:srgbClr val="FFFF00"/>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lnSpcReduction="10000"/>
          </a:bodyPr>
          <a:lstStyle/>
          <a:p>
            <a:pPr>
              <a:defRPr/>
            </a:pPr>
            <a:r>
              <a:rPr lang="en-US" sz="7800" dirty="0" smtClean="0">
                <a:solidFill>
                  <a:srgbClr val="FFFF00"/>
                </a:solidFill>
                <a:effectLst>
                  <a:outerShdw blurRad="38100" dist="38100" dir="2700000" algn="tl">
                    <a:srgbClr val="000000">
                      <a:alpha val="43137"/>
                    </a:srgbClr>
                  </a:outerShdw>
                </a:effectLst>
                <a:latin typeface="Arial Black" pitchFamily="34" charset="0"/>
              </a:rPr>
              <a:t>To The Services</a:t>
            </a:r>
          </a:p>
          <a:p>
            <a:pPr>
              <a:defRPr/>
            </a:pPr>
            <a:r>
              <a:rPr lang="en-US" sz="8500" dirty="0" smtClean="0">
                <a:solidFill>
                  <a:srgbClr val="FFFF00"/>
                </a:solidFill>
                <a:effectLst>
                  <a:outerShdw blurRad="38100" dist="38100" dir="2700000" algn="tl">
                    <a:srgbClr val="000000">
                      <a:alpha val="43137"/>
                    </a:srgbClr>
                  </a:outerShdw>
                </a:effectLst>
                <a:latin typeface="Arial Black" pitchFamily="34" charset="0"/>
              </a:rPr>
              <a:t>Of The</a:t>
            </a:r>
          </a:p>
          <a:p>
            <a:pPr>
              <a:defRPr/>
            </a:pPr>
            <a:r>
              <a:rPr lang="en-US" sz="5200" dirty="0" smtClean="0">
                <a:solidFill>
                  <a:srgbClr val="FFFF00"/>
                </a:solidFill>
                <a:effectLst>
                  <a:outerShdw blurRad="38100" dist="38100" dir="2700000" algn="tl">
                    <a:srgbClr val="000000">
                      <a:alpha val="43137"/>
                    </a:srgbClr>
                  </a:outerShdw>
                </a:effectLst>
                <a:latin typeface="Arial Black" pitchFamily="34" charset="0"/>
              </a:rPr>
              <a:t>Dunlap church of Christ</a:t>
            </a:r>
            <a:endParaRPr lang="en-US" sz="5200" dirty="0">
              <a:solidFill>
                <a:srgbClr val="FFFF00"/>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304800" y="5791200"/>
            <a:ext cx="8534400" cy="800100"/>
          </a:xfrm>
          <a:prstGeom prst="rect">
            <a:avLst/>
          </a:prstGeom>
          <a:noFill/>
        </p:spPr>
        <p:txBody>
          <a:bodyPr>
            <a:spAutoFit/>
          </a:bodyPr>
          <a:lstStyle/>
          <a:p>
            <a:pPr algn="ctr">
              <a:defRPr/>
            </a:pPr>
            <a:r>
              <a:rPr lang="en-US" sz="4600" dirty="0">
                <a:solidFill>
                  <a:srgbClr val="FFFFFF"/>
                </a:solidFill>
                <a:effectLst>
                  <a:outerShdw blurRad="38100" dist="38100" dir="2700000" algn="tl">
                    <a:srgbClr val="000000">
                      <a:alpha val="43137"/>
                    </a:srgbClr>
                  </a:outerShdw>
                </a:effectLst>
                <a:latin typeface="Arial Black" pitchFamily="34" charset="0"/>
              </a:rPr>
              <a:t>Questions?</a:t>
            </a:r>
            <a:r>
              <a:rPr lang="en-US" sz="4600" dirty="0">
                <a:effectLst>
                  <a:outerShdw blurRad="38100" dist="38100" dir="2700000" algn="tl">
                    <a:srgbClr val="000000">
                      <a:alpha val="43137"/>
                    </a:srgbClr>
                  </a:outerShdw>
                </a:effectLst>
                <a:latin typeface="Arial Black" pitchFamily="34" charset="0"/>
              </a:rPr>
              <a:t> </a:t>
            </a:r>
            <a:r>
              <a:rPr lang="en-US" sz="4600" dirty="0">
                <a:solidFill>
                  <a:schemeClr val="bg1"/>
                </a:solidFill>
                <a:latin typeface="Arial Black" pitchFamily="34" charset="0"/>
              </a:rPr>
              <a:t>Let Us Know!</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Acts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20:28-30</a:t>
            </a:r>
          </a:p>
          <a:p>
            <a:pPr marL="0" indent="0" algn="just">
              <a:spcBef>
                <a:spcPts val="0"/>
              </a:spcBef>
              <a:buNone/>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“Take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heed therefore unto yourselves, and to all the flock, over the which the Holy Ghost hath made you overseers, to feed the church of God, which he hath purchased with his own blood.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(29)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For I know this, that after my departing shall grievous wolves enter in among you, not sparing the flock.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30)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Also of your own selves shall men arise, speaking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perverse things, to </a:t>
            </a:r>
            <a:r>
              <a:rPr lang="en-US" b="1" dirty="0">
                <a:solidFill>
                  <a:srgbClr val="FFFF00"/>
                </a:solidFill>
                <a:effectLst>
                  <a:outerShdw blurRad="38100" dist="38100" dir="2700000" algn="tl">
                    <a:srgbClr val="000000">
                      <a:alpha val="43137"/>
                    </a:srgbClr>
                  </a:outerShdw>
                </a:effectLst>
                <a:latin typeface="Arial Narrow" panose="020B0606020202030204" pitchFamily="34" charset="0"/>
              </a:rPr>
              <a:t>draw away disciples after them</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571995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 Thessalonians 2:1-3</a:t>
            </a:r>
          </a:p>
          <a:p>
            <a:pPr marL="0" indent="0" algn="just">
              <a:spcBef>
                <a:spcPts val="0"/>
              </a:spcBef>
              <a:buNone/>
            </a:pP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“Now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we beseech you, brethren, by the coming of our Lord Jesus Christ, and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by</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our gathering together unto him,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(2)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That ye be not soon shaken in mind, or be troubled, neither by spirit, nor by word, nor by letter as from us, as that the day of Christ is at hand.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(3)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Let no man deceive you by any means: for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that day shall not come,</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500" b="1" dirty="0">
                <a:solidFill>
                  <a:srgbClr val="FFFF00"/>
                </a:solidFill>
                <a:effectLst>
                  <a:outerShdw blurRad="38100" dist="38100" dir="2700000" algn="tl">
                    <a:srgbClr val="000000">
                      <a:alpha val="43137"/>
                    </a:srgbClr>
                  </a:outerShdw>
                </a:effectLst>
                <a:latin typeface="Arial Narrow" panose="020B0606020202030204" pitchFamily="34" charset="0"/>
              </a:rPr>
              <a:t>except there come a falling away first</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and that man of sin be revealed, the son of perdition</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194050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ctr">
              <a:spcBef>
                <a:spcPts val="0"/>
              </a:spcBef>
              <a:buNone/>
            </a:pP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Paul was referencing something far more reaching than individuals. </a:t>
            </a: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Major Apostasy</a:t>
            </a:r>
            <a:endPar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Apostasy Not “An” Apostasy</a:t>
            </a:r>
            <a:endPar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Judaism?</a:t>
            </a: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Gnosticism?</a:t>
            </a:r>
            <a:endParaRPr lang="en-US" sz="52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0733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fontScale="55000" lnSpcReduction="20000"/>
          </a:bodyPr>
          <a:lstStyle/>
          <a:p>
            <a:pPr marL="0" indent="0" algn="ctr">
              <a:spcBef>
                <a:spcPts val="0"/>
              </a:spcBef>
              <a:buNone/>
            </a:pPr>
            <a:r>
              <a:rPr lang="en-US" sz="98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Catholicism?</a:t>
            </a:r>
          </a:p>
          <a:p>
            <a:pPr marL="0" indent="0" algn="just">
              <a:lnSpc>
                <a:spcPct val="120000"/>
              </a:lnSpc>
              <a:spcBef>
                <a:spcPts val="0"/>
              </a:spcBef>
              <a:buFont typeface="Wingdings" panose="05000000000000000000" pitchFamily="2" charset="2"/>
              <a:buChar char="ü"/>
            </a:pP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God intended for each church to be overseen by a plurality of elders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Acts 14:23</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who met certain qualifications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I Tim. 3:1-7; Titus 1:5-9</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p>
          <a:p>
            <a:pPr marL="0" indent="0" algn="just">
              <a:lnSpc>
                <a:spcPct val="120000"/>
              </a:lnSpc>
              <a:spcBef>
                <a:spcPts val="0"/>
              </a:spcBef>
              <a:buFont typeface="Wingdings" panose="05000000000000000000" pitchFamily="2" charset="2"/>
              <a:buChar char="ü"/>
            </a:pP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These elders were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also described as “overseers” or “bishops”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Acts 20:28</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 I Tim.3:1</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lnSpc>
                <a:spcPct val="120000"/>
              </a:lnSpc>
              <a:spcBef>
                <a:spcPts val="0"/>
              </a:spcBef>
              <a:buFont typeface="Wingdings" panose="05000000000000000000" pitchFamily="2" charset="2"/>
              <a:buChar char="ü"/>
            </a:pP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They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were also called “pastors” because it </a:t>
            </a: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their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responsibility to feed the flock that was among </a:t>
            </a: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them (</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Acts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20:28; </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 Peter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5:1-2</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73397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just">
              <a:spcBef>
                <a:spcPts val="0"/>
              </a:spcBef>
              <a:buFont typeface="Wingdings" panose="05000000000000000000" pitchFamily="2" charset="2"/>
              <a:buChar char="ü"/>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It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is clear that elders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possessed authority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to rule over the local flock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39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Hebrews 13:7,17</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 but they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were prohibited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from abusing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position to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point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lording it over the flock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I</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 Peter </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5:3</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t>
            </a:r>
          </a:p>
          <a:p>
            <a:pPr marL="0" indent="0" algn="just">
              <a:spcBef>
                <a:spcPts val="0"/>
              </a:spcBef>
              <a:buFont typeface="Wingdings" panose="05000000000000000000" pitchFamily="2" charset="2"/>
              <a:buChar char="ü"/>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Also, the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New Testament never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teaches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one elder as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possessing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more authority than the other elder/elders with whom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served</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58976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Apostasy Gradually </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just">
              <a:spcBef>
                <a:spcPts val="0"/>
              </a:spcBef>
              <a:buClr>
                <a:schemeClr val="accent1"/>
              </a:buClr>
              <a:buSzPct val="108000"/>
              <a:buFont typeface="Wingdings" panose="05000000000000000000" pitchFamily="2" charset="2"/>
              <a:buChar char="Ø"/>
            </a:pP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With these developments, certain elders began to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call themselves “bishops</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attempting to exalt and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distinguish themselves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in rank and authority from the other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elders with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whom they served. </a:t>
            </a:r>
            <a:endPar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8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preeminence of men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began replacing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preeminence of Christ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Colossians </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1:18;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III </a:t>
            </a:r>
            <a:r>
              <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rPr>
              <a:t>John 9</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29116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Apostasy Gradually </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fontScale="92500"/>
          </a:bodyPr>
          <a:lstStyle/>
          <a:p>
            <a:pPr marL="0" indent="0" algn="just">
              <a:spcBef>
                <a:spcPts val="0"/>
              </a:spcBef>
              <a:buClr>
                <a:schemeClr val="accent1"/>
              </a:buClr>
              <a:buSzPct val="1060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It wasn’t long before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primacy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became the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obsessive, all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consuming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desire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of the metropolitan bishops.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chief elders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of the local congregations began to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squabble amongst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themselves as to who would be the </a:t>
            </a:r>
            <a:r>
              <a:rPr lang="en-US" b="1" u="sng" dirty="0">
                <a:solidFill>
                  <a:srgbClr val="FFFFFF"/>
                </a:solidFill>
                <a:effectLst>
                  <a:outerShdw blurRad="38100" dist="38100" dir="2700000" algn="tl">
                    <a:srgbClr val="000000">
                      <a:alpha val="43137"/>
                    </a:srgbClr>
                  </a:outerShdw>
                </a:effectLst>
                <a:latin typeface="Arial Narrow" panose="020B0606020202030204" pitchFamily="34" charset="0"/>
              </a:rPr>
              <a:t>Chief of </a:t>
            </a:r>
            <a:r>
              <a:rPr lang="en-US"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the chiefs</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doctrine that Peter was the chief of all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apostles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laid the foundation for the subsequent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doctrine that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Peter was, in fact, the universal bishop of the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entire church</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Hence</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certain men began to proclaim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themselves to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 the Universal Bishop of all bishops, an office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which eventually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became known as the “papa,” i.e., “pope.”</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29116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0" y="1143000"/>
            <a:ext cx="8763000" cy="5715000"/>
          </a:xfrm>
        </p:spPr>
        <p:txBody>
          <a:bodyPr>
            <a:normAutofit fontScale="92500"/>
          </a:bodyPr>
          <a:lstStyle/>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introduction of “</a:t>
            </a:r>
            <a:r>
              <a:rPr lang="en-US" b="1" dirty="0">
                <a:solidFill>
                  <a:schemeClr val="accent1"/>
                </a:solidFill>
                <a:latin typeface="Arial Narrow" panose="020B0606020202030204" pitchFamily="34" charset="0"/>
              </a:rPr>
              <a:t>Holy Water</a:t>
            </a:r>
            <a:r>
              <a:rPr lang="en-US" b="1" dirty="0">
                <a:solidFill>
                  <a:srgbClr val="FFFFFF"/>
                </a:solidFill>
                <a:latin typeface="Arial Narrow" panose="020B0606020202030204" pitchFamily="34" charset="0"/>
              </a:rPr>
              <a:t>” </a:t>
            </a:r>
            <a:r>
              <a:rPr lang="en-US" b="1" dirty="0" smtClean="0">
                <a:solidFill>
                  <a:srgbClr val="FFFFFF"/>
                </a:solidFill>
                <a:latin typeface="Arial Narrow" panose="020B0606020202030204" pitchFamily="34" charset="0"/>
              </a:rPr>
              <a:t>about </a:t>
            </a:r>
            <a:r>
              <a:rPr lang="en-US" b="1" dirty="0">
                <a:solidFill>
                  <a:srgbClr val="FFFFFF"/>
                </a:solidFill>
                <a:latin typeface="Arial Narrow" panose="020B0606020202030204" pitchFamily="34" charset="0"/>
              </a:rPr>
              <a:t>120 A. D. </a:t>
            </a:r>
            <a:endParaRPr lang="en-US" b="1" dirty="0" smtClean="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observance of </a:t>
            </a:r>
            <a:r>
              <a:rPr lang="en-US" b="1" dirty="0">
                <a:solidFill>
                  <a:schemeClr val="accent1"/>
                </a:solidFill>
                <a:latin typeface="Arial Narrow" panose="020B0606020202030204" pitchFamily="34" charset="0"/>
              </a:rPr>
              <a:t>Lent</a:t>
            </a:r>
            <a:r>
              <a:rPr lang="en-US" b="1" dirty="0">
                <a:solidFill>
                  <a:srgbClr val="FFFFFF"/>
                </a:solidFill>
                <a:latin typeface="Arial Narrow" panose="020B0606020202030204" pitchFamily="34" charset="0"/>
              </a:rPr>
              <a:t> can be traced back </a:t>
            </a:r>
            <a:r>
              <a:rPr lang="en-US" b="1" dirty="0" smtClean="0">
                <a:solidFill>
                  <a:srgbClr val="FFFFFF"/>
                </a:solidFill>
                <a:latin typeface="Arial Narrow" panose="020B0606020202030204" pitchFamily="34" charset="0"/>
              </a:rPr>
              <a:t>to </a:t>
            </a:r>
            <a:r>
              <a:rPr lang="en-US" b="1" dirty="0" err="1" smtClean="0">
                <a:solidFill>
                  <a:srgbClr val="FFFFFF"/>
                </a:solidFill>
                <a:latin typeface="Arial Narrow" panose="020B0606020202030204" pitchFamily="34" charset="0"/>
              </a:rPr>
              <a:t>Telsephorus</a:t>
            </a:r>
            <a:r>
              <a:rPr lang="en-US" b="1" dirty="0">
                <a:solidFill>
                  <a:srgbClr val="FFFFFF"/>
                </a:solidFill>
                <a:latin typeface="Arial Narrow" panose="020B0606020202030204" pitchFamily="34" charset="0"/>
              </a:rPr>
              <a:t>, </a:t>
            </a:r>
            <a:r>
              <a:rPr lang="en-US" b="1" dirty="0" smtClean="0">
                <a:solidFill>
                  <a:srgbClr val="FFFFFF"/>
                </a:solidFill>
                <a:latin typeface="Arial Narrow" panose="020B0606020202030204" pitchFamily="34" charset="0"/>
              </a:rPr>
              <a:t>a Roman bishop </a:t>
            </a:r>
            <a:r>
              <a:rPr lang="en-US" b="1" dirty="0">
                <a:solidFill>
                  <a:srgbClr val="FFFFFF"/>
                </a:solidFill>
                <a:latin typeface="Arial Narrow" panose="020B0606020202030204" pitchFamily="34" charset="0"/>
              </a:rPr>
              <a:t>about 140 A. D. </a:t>
            </a:r>
            <a:r>
              <a:rPr lang="en-US" b="1" dirty="0" smtClean="0">
                <a:solidFill>
                  <a:srgbClr val="FFFFFF"/>
                </a:solidFill>
                <a:latin typeface="Arial Narrow" panose="020B0606020202030204" pitchFamily="34" charset="0"/>
              </a:rPr>
              <a:t>who set aside </a:t>
            </a:r>
            <a:r>
              <a:rPr lang="en-US" b="1" dirty="0">
                <a:solidFill>
                  <a:srgbClr val="FFFFFF"/>
                </a:solidFill>
                <a:latin typeface="Arial Narrow" panose="020B0606020202030204" pitchFamily="34" charset="0"/>
              </a:rPr>
              <a:t>40 days as a period of fasting on the basis of an </a:t>
            </a:r>
            <a:r>
              <a:rPr lang="en-US" b="1" dirty="0" smtClean="0">
                <a:solidFill>
                  <a:srgbClr val="FFFFFF"/>
                </a:solidFill>
                <a:latin typeface="Arial Narrow" panose="020B0606020202030204" pitchFamily="34" charset="0"/>
              </a:rPr>
              <a:t>alleged apostolic tradition.</a:t>
            </a:r>
            <a:endParaRPr lang="en-US" b="1" dirty="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origin of </a:t>
            </a:r>
            <a:r>
              <a:rPr lang="en-US" b="1" dirty="0">
                <a:solidFill>
                  <a:schemeClr val="accent1"/>
                </a:solidFill>
                <a:latin typeface="Arial Narrow" panose="020B0606020202030204" pitchFamily="34" charset="0"/>
              </a:rPr>
              <a:t>priestly robes </a:t>
            </a:r>
            <a:r>
              <a:rPr lang="en-US" b="1" dirty="0">
                <a:solidFill>
                  <a:srgbClr val="FFFFFF"/>
                </a:solidFill>
                <a:latin typeface="Arial Narrow" panose="020B0606020202030204" pitchFamily="34" charset="0"/>
              </a:rPr>
              <a:t>was borrowed </a:t>
            </a:r>
            <a:r>
              <a:rPr lang="en-US" b="1" dirty="0" smtClean="0">
                <a:solidFill>
                  <a:srgbClr val="FFFFFF"/>
                </a:solidFill>
                <a:latin typeface="Arial Narrow" panose="020B0606020202030204" pitchFamily="34" charset="0"/>
              </a:rPr>
              <a:t>from Judaism </a:t>
            </a:r>
            <a:r>
              <a:rPr lang="en-US" b="1" dirty="0">
                <a:solidFill>
                  <a:srgbClr val="FFFFFF"/>
                </a:solidFill>
                <a:latin typeface="Arial Narrow" panose="020B0606020202030204" pitchFamily="34" charset="0"/>
              </a:rPr>
              <a:t>and included in the Roman Church in 257 A. D. </a:t>
            </a:r>
            <a:r>
              <a:rPr lang="en-US" b="1" dirty="0" smtClean="0">
                <a:solidFill>
                  <a:srgbClr val="FFFFFF"/>
                </a:solidFill>
                <a:latin typeface="Arial Narrow" panose="020B0606020202030204" pitchFamily="34" charset="0"/>
              </a:rPr>
              <a:t>by Stephen</a:t>
            </a:r>
            <a:r>
              <a:rPr lang="en-US" b="1" dirty="0">
                <a:solidFill>
                  <a:srgbClr val="FFFFFF"/>
                </a:solidFill>
                <a:latin typeface="Arial Narrow" panose="020B0606020202030204" pitchFamily="34" charset="0"/>
              </a:rPr>
              <a:t>, bishop of Rome</a:t>
            </a:r>
            <a:r>
              <a:rPr lang="en-US" b="1" dirty="0" smtClean="0">
                <a:solidFill>
                  <a:srgbClr val="FFFFFF"/>
                </a:solidFill>
                <a:latin typeface="Arial Narrow" panose="020B0606020202030204" pitchFamily="34" charset="0"/>
              </a:rPr>
              <a:t>.</a:t>
            </a:r>
          </a:p>
          <a:p>
            <a:pPr marL="0" indent="0" algn="just">
              <a:spcBef>
                <a:spcPts val="0"/>
              </a:spcBef>
              <a:buClr>
                <a:schemeClr val="accent1"/>
              </a:buClr>
              <a:buSzPct val="106000"/>
              <a:buFont typeface="Wingdings" panose="05000000000000000000" pitchFamily="2" charset="2"/>
              <a:buChar char="Ø"/>
            </a:pPr>
            <a:r>
              <a:rPr lang="en-US" b="1" dirty="0">
                <a:solidFill>
                  <a:srgbClr val="FFFFFF"/>
                </a:solidFill>
                <a:latin typeface="Arial Narrow" panose="020B0606020202030204" pitchFamily="34" charset="0"/>
              </a:rPr>
              <a:t>Around 305 A. D. </a:t>
            </a:r>
            <a:r>
              <a:rPr lang="en-US" b="1" dirty="0">
                <a:solidFill>
                  <a:schemeClr val="accent1"/>
                </a:solidFill>
                <a:latin typeface="Arial Narrow" panose="020B0606020202030204" pitchFamily="34" charset="0"/>
              </a:rPr>
              <a:t>compulsory celibacy </a:t>
            </a:r>
            <a:r>
              <a:rPr lang="en-US" b="1" dirty="0">
                <a:solidFill>
                  <a:srgbClr val="FFFFFF"/>
                </a:solidFill>
                <a:latin typeface="Arial Narrow" panose="020B0606020202030204" pitchFamily="34" charset="0"/>
              </a:rPr>
              <a:t>began to take root despite the clear Bible teaching of </a:t>
            </a:r>
            <a:r>
              <a:rPr lang="en-US" b="1" dirty="0" smtClean="0">
                <a:solidFill>
                  <a:schemeClr val="accent1"/>
                </a:solidFill>
                <a:latin typeface="Arial Narrow" panose="020B0606020202030204" pitchFamily="34" charset="0"/>
              </a:rPr>
              <a:t>I Timothy </a:t>
            </a:r>
            <a:r>
              <a:rPr lang="en-US" b="1" dirty="0">
                <a:solidFill>
                  <a:schemeClr val="accent1"/>
                </a:solidFill>
                <a:latin typeface="Arial Narrow" panose="020B0606020202030204" pitchFamily="34" charset="0"/>
              </a:rPr>
              <a:t>4:1-4;        I Corinthians 9:5-6</a:t>
            </a:r>
            <a:r>
              <a:rPr lang="en-US" b="1" dirty="0">
                <a:solidFill>
                  <a:srgbClr val="FFFFFF"/>
                </a:solidFill>
                <a:latin typeface="Arial Narrow" panose="020B0606020202030204" pitchFamily="34" charset="0"/>
              </a:rPr>
              <a:t> and </a:t>
            </a:r>
            <a:r>
              <a:rPr lang="en-US" b="1" dirty="0">
                <a:solidFill>
                  <a:schemeClr val="accent1"/>
                </a:solidFill>
                <a:latin typeface="Arial Narrow" panose="020B0606020202030204" pitchFamily="34" charset="0"/>
              </a:rPr>
              <a:t>Matthew 8:14</a:t>
            </a:r>
            <a:r>
              <a:rPr lang="en-US" b="1" dirty="0">
                <a:solidFill>
                  <a:srgbClr val="FFFFFF"/>
                </a:solidFill>
                <a:latin typeface="Arial Narrow" panose="020B0606020202030204" pitchFamily="34" charset="0"/>
              </a:rPr>
              <a:t>. The doctrine was enforced with more </a:t>
            </a:r>
            <a:r>
              <a:rPr lang="en-US" b="1" dirty="0" smtClean="0">
                <a:solidFill>
                  <a:srgbClr val="FFFFFF"/>
                </a:solidFill>
                <a:latin typeface="Arial Narrow" panose="020B0606020202030204" pitchFamily="34" charset="0"/>
              </a:rPr>
              <a:t>determination beginning in </a:t>
            </a:r>
            <a:r>
              <a:rPr lang="en-US" b="1" dirty="0">
                <a:solidFill>
                  <a:srgbClr val="FFFFFF"/>
                </a:solidFill>
                <a:latin typeface="Arial Narrow" panose="020B0606020202030204" pitchFamily="34" charset="0"/>
              </a:rPr>
              <a:t>1074 </a:t>
            </a:r>
            <a:r>
              <a:rPr lang="en-US" b="1" dirty="0" smtClean="0">
                <a:solidFill>
                  <a:srgbClr val="FFFFFF"/>
                </a:solidFill>
                <a:latin typeface="Arial Narrow" panose="020B0606020202030204" pitchFamily="34" charset="0"/>
              </a:rPr>
              <a:t>A.D</a:t>
            </a:r>
            <a:r>
              <a:rPr lang="en-US" b="1" dirty="0">
                <a:solidFill>
                  <a:srgbClr val="FFFFFF"/>
                </a:solidFill>
                <a:latin typeface="Arial Narrow" panose="020B0606020202030204" pitchFamily="34" charset="0"/>
              </a:rPr>
              <a:t>.</a:t>
            </a:r>
          </a:p>
          <a:p>
            <a:pPr marL="0" indent="0" algn="just">
              <a:spcBef>
                <a:spcPts val="0"/>
              </a:spcBef>
              <a:buClr>
                <a:schemeClr val="accent1"/>
              </a:buClr>
              <a:buSzPct val="106000"/>
              <a:buFont typeface="Wingdings" panose="05000000000000000000" pitchFamily="2" charset="2"/>
              <a:buChar char="Ø"/>
            </a:pPr>
            <a:endParaRPr lang="en-US"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6154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rmAutofit fontScale="92500" lnSpcReduction="10000"/>
          </a:bodyPr>
          <a:lstStyle/>
          <a:p>
            <a:pPr marL="0" indent="0" algn="just">
              <a:spcBef>
                <a:spcPts val="0"/>
              </a:spcBef>
              <a:buClr>
                <a:schemeClr val="accent1"/>
              </a:buClr>
              <a:buSzPct val="107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first record of the practice of </a:t>
            </a:r>
            <a:r>
              <a:rPr lang="en-US" b="1" dirty="0" smtClean="0">
                <a:solidFill>
                  <a:schemeClr val="accent1"/>
                </a:solidFill>
                <a:latin typeface="Arial Narrow" panose="020B0606020202030204" pitchFamily="34" charset="0"/>
              </a:rPr>
              <a:t>sprinkling</a:t>
            </a:r>
            <a:r>
              <a:rPr lang="en-US" b="1" dirty="0" smtClean="0">
                <a:solidFill>
                  <a:srgbClr val="FFFFFF"/>
                </a:solidFill>
                <a:latin typeface="Arial Narrow" panose="020B0606020202030204" pitchFamily="34" charset="0"/>
              </a:rPr>
              <a:t> came in </a:t>
            </a:r>
            <a:r>
              <a:rPr lang="en-US" b="1" dirty="0">
                <a:solidFill>
                  <a:srgbClr val="FFFFFF"/>
                </a:solidFill>
                <a:latin typeface="Arial Narrow" panose="020B0606020202030204" pitchFamily="34" charset="0"/>
              </a:rPr>
              <a:t>250 A.D. when Novation, who was sick, had </a:t>
            </a:r>
            <a:r>
              <a:rPr lang="en-US" b="1" dirty="0" smtClean="0">
                <a:solidFill>
                  <a:srgbClr val="FFFFFF"/>
                </a:solidFill>
                <a:latin typeface="Arial Narrow" panose="020B0606020202030204" pitchFamily="34" charset="0"/>
              </a:rPr>
              <a:t>water sprinkled </a:t>
            </a:r>
            <a:r>
              <a:rPr lang="en-US" b="1" dirty="0">
                <a:solidFill>
                  <a:srgbClr val="FFFFFF"/>
                </a:solidFill>
                <a:latin typeface="Arial Narrow" panose="020B0606020202030204" pitchFamily="34" charset="0"/>
              </a:rPr>
              <a:t>upon him as a substitute for baptism. </a:t>
            </a:r>
            <a:r>
              <a:rPr lang="en-US" b="1" dirty="0" smtClean="0">
                <a:solidFill>
                  <a:srgbClr val="FFFFFF"/>
                </a:solidFill>
                <a:latin typeface="Arial Narrow" panose="020B0606020202030204" pitchFamily="34" charset="0"/>
              </a:rPr>
              <a:t>This “</a:t>
            </a:r>
            <a:r>
              <a:rPr lang="en-US" b="1" dirty="0" smtClean="0">
                <a:solidFill>
                  <a:schemeClr val="accent1"/>
                </a:solidFill>
                <a:latin typeface="Arial Narrow" panose="020B0606020202030204" pitchFamily="34" charset="0"/>
              </a:rPr>
              <a:t>clinical </a:t>
            </a:r>
            <a:r>
              <a:rPr lang="en-US" b="1" dirty="0">
                <a:solidFill>
                  <a:schemeClr val="accent1"/>
                </a:solidFill>
                <a:latin typeface="Arial Narrow" panose="020B0606020202030204" pitchFamily="34" charset="0"/>
              </a:rPr>
              <a:t>baptism</a:t>
            </a:r>
            <a:r>
              <a:rPr lang="en-US" b="1" dirty="0">
                <a:solidFill>
                  <a:srgbClr val="FFFFFF"/>
                </a:solidFill>
                <a:latin typeface="Arial Narrow" panose="020B0606020202030204" pitchFamily="34" charset="0"/>
              </a:rPr>
              <a:t>” did not come into general use until </a:t>
            </a:r>
            <a:r>
              <a:rPr lang="en-US" b="1" dirty="0" smtClean="0">
                <a:solidFill>
                  <a:srgbClr val="FFFFFF"/>
                </a:solidFill>
                <a:latin typeface="Arial Narrow" panose="020B0606020202030204" pitchFamily="34" charset="0"/>
              </a:rPr>
              <a:t>after the </a:t>
            </a:r>
            <a:r>
              <a:rPr lang="en-US" b="1" dirty="0">
                <a:solidFill>
                  <a:srgbClr val="FFFFFF"/>
                </a:solidFill>
                <a:latin typeface="Arial Narrow" panose="020B0606020202030204" pitchFamily="34" charset="0"/>
              </a:rPr>
              <a:t>eight century when Pope Stephen III legalized it. </a:t>
            </a:r>
            <a:r>
              <a:rPr lang="en-US" b="1" dirty="0" smtClean="0">
                <a:solidFill>
                  <a:srgbClr val="FFFFFF"/>
                </a:solidFill>
                <a:latin typeface="Arial Narrow" panose="020B0606020202030204" pitchFamily="34" charset="0"/>
              </a:rPr>
              <a:t>Even then</a:t>
            </a:r>
            <a:r>
              <a:rPr lang="en-US" b="1" dirty="0">
                <a:solidFill>
                  <a:srgbClr val="FFFFFF"/>
                </a:solidFill>
                <a:latin typeface="Arial Narrow" panose="020B0606020202030204" pitchFamily="34" charset="0"/>
              </a:rPr>
              <a:t>, it was not until the Council of Ravenna (1311) </a:t>
            </a:r>
            <a:r>
              <a:rPr lang="en-US" b="1" dirty="0" smtClean="0">
                <a:solidFill>
                  <a:srgbClr val="FFFFFF"/>
                </a:solidFill>
                <a:latin typeface="Arial Narrow" panose="020B0606020202030204" pitchFamily="34" charset="0"/>
              </a:rPr>
              <a:t>that sprinkling </a:t>
            </a:r>
            <a:r>
              <a:rPr lang="en-US" b="1" dirty="0">
                <a:solidFill>
                  <a:srgbClr val="FFFFFF"/>
                </a:solidFill>
                <a:latin typeface="Arial Narrow" panose="020B0606020202030204" pitchFamily="34" charset="0"/>
              </a:rPr>
              <a:t>was declared to be as authoritative </a:t>
            </a:r>
            <a:r>
              <a:rPr lang="en-US" b="1" dirty="0" smtClean="0">
                <a:solidFill>
                  <a:srgbClr val="FFFFFF"/>
                </a:solidFill>
                <a:latin typeface="Arial Narrow" panose="020B0606020202030204" pitchFamily="34" charset="0"/>
              </a:rPr>
              <a:t>as immersion.</a:t>
            </a:r>
          </a:p>
          <a:p>
            <a:pPr marL="0" indent="0" algn="just">
              <a:spcBef>
                <a:spcPts val="0"/>
              </a:spcBef>
              <a:buClr>
                <a:schemeClr val="accent1"/>
              </a:buClr>
              <a:buSzPct val="1070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Origen is credited with advancing the doctrine of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Purgatory</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as early as 220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A.D.</a:t>
            </a:r>
          </a:p>
          <a:p>
            <a:pPr marL="0" indent="0" algn="just">
              <a:spcBef>
                <a:spcPts val="0"/>
              </a:spcBef>
              <a:buClr>
                <a:schemeClr val="accent1"/>
              </a:buClr>
              <a:buSzPct val="107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practice of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praying for </a:t>
            </a:r>
            <a:r>
              <a:rPr lang="en-US"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the dead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came into practice about 380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A.D.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Praying to </a:t>
            </a:r>
            <a:r>
              <a:rPr lang="en-US"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the dead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began about a century later</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96654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Autofit/>
          </a:bodyPr>
          <a:lstStyle/>
          <a:p>
            <a:pPr marL="0" indent="0" algn="just">
              <a:spcBef>
                <a:spcPts val="0"/>
              </a:spcBef>
              <a:buClr>
                <a:schemeClr val="accent1"/>
              </a:buClr>
              <a:buSzPct val="105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worship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of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images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began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6th century.</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5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year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660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A.D. Pope </a:t>
            </a:r>
            <a:r>
              <a:rPr lang="en-US" sz="4000" b="1" dirty="0" err="1">
                <a:solidFill>
                  <a:srgbClr val="FFFFFF"/>
                </a:solidFill>
                <a:effectLst>
                  <a:outerShdw blurRad="38100" dist="38100" dir="2700000" algn="tl">
                    <a:srgbClr val="000000">
                      <a:alpha val="43137"/>
                    </a:srgbClr>
                  </a:outerShdw>
                </a:effectLst>
                <a:latin typeface="Arial Narrow" panose="020B0606020202030204" pitchFamily="34" charset="0"/>
              </a:rPr>
              <a:t>Vitalian</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approved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use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an organ in the worship of the Roman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church, i.e.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instrumental music</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5000"/>
              <a:buFont typeface="Wingdings" panose="05000000000000000000" pitchFamily="2" charset="2"/>
              <a:buChar char="Ø"/>
            </a:pP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Transubstantiation</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literal body &amp;</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blood of Jesus were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present in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elements of the Lord’s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Supper in 787 A.D.</a:t>
            </a:r>
            <a:endPar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8676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solidFill>
                  <a:srgbClr val="FFFF00"/>
                </a:solidFill>
                <a:effectLst>
                  <a:outerShdw blurRad="38100" dist="38100" dir="2700000" algn="tl">
                    <a:srgbClr val="000000">
                      <a:alpha val="43137"/>
                    </a:srgbClr>
                  </a:outerShdw>
                </a:effectLst>
                <a:latin typeface="Arial Black" pitchFamily="34" charset="0"/>
              </a:rPr>
              <a:t>Welcome</a:t>
            </a:r>
            <a:endParaRPr lang="en-US" dirty="0">
              <a:solidFill>
                <a:srgbClr val="FFFF00"/>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lnSpcReduction="10000"/>
          </a:bodyPr>
          <a:lstStyle/>
          <a:p>
            <a:pPr>
              <a:defRPr/>
            </a:pPr>
            <a:r>
              <a:rPr lang="en-US" sz="7800" dirty="0" smtClean="0">
                <a:solidFill>
                  <a:srgbClr val="FFFF00"/>
                </a:solidFill>
                <a:effectLst>
                  <a:outerShdw blurRad="38100" dist="38100" dir="2700000" algn="tl">
                    <a:srgbClr val="000000">
                      <a:alpha val="43137"/>
                    </a:srgbClr>
                  </a:outerShdw>
                </a:effectLst>
                <a:latin typeface="Arial Black" pitchFamily="34" charset="0"/>
              </a:rPr>
              <a:t>To The Services</a:t>
            </a:r>
          </a:p>
          <a:p>
            <a:pPr>
              <a:defRPr/>
            </a:pPr>
            <a:r>
              <a:rPr lang="en-US" sz="8500" dirty="0" smtClean="0">
                <a:solidFill>
                  <a:srgbClr val="FFFF00"/>
                </a:solidFill>
                <a:effectLst>
                  <a:outerShdw blurRad="38100" dist="38100" dir="2700000" algn="tl">
                    <a:srgbClr val="000000">
                      <a:alpha val="43137"/>
                    </a:srgbClr>
                  </a:outerShdw>
                </a:effectLst>
                <a:latin typeface="Arial Black" pitchFamily="34" charset="0"/>
              </a:rPr>
              <a:t>Of The</a:t>
            </a:r>
          </a:p>
          <a:p>
            <a:pPr>
              <a:defRPr/>
            </a:pPr>
            <a:r>
              <a:rPr lang="en-US" sz="5200" dirty="0" smtClean="0">
                <a:solidFill>
                  <a:srgbClr val="FFFF00"/>
                </a:solidFill>
                <a:effectLst>
                  <a:outerShdw blurRad="38100" dist="38100" dir="2700000" algn="tl">
                    <a:srgbClr val="000000">
                      <a:alpha val="43137"/>
                    </a:srgbClr>
                  </a:outerShdw>
                </a:effectLst>
                <a:latin typeface="Arial Black" pitchFamily="34" charset="0"/>
              </a:rPr>
              <a:t>Dunlap church of Christ</a:t>
            </a:r>
            <a:endParaRPr lang="en-US" sz="5200" dirty="0">
              <a:solidFill>
                <a:srgbClr val="FFFF00"/>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304800" y="5791200"/>
            <a:ext cx="8534400" cy="800100"/>
          </a:xfrm>
          <a:prstGeom prst="rect">
            <a:avLst/>
          </a:prstGeom>
          <a:noFill/>
        </p:spPr>
        <p:txBody>
          <a:bodyPr>
            <a:spAutoFit/>
          </a:bodyPr>
          <a:lstStyle/>
          <a:p>
            <a:pPr algn="ctr">
              <a:defRPr/>
            </a:pPr>
            <a:r>
              <a:rPr lang="en-US" sz="4600" dirty="0">
                <a:solidFill>
                  <a:schemeClr val="bg1"/>
                </a:solidFill>
                <a:latin typeface="Arial Black" pitchFamily="34" charset="0"/>
              </a:rPr>
              <a:t>Questions?</a:t>
            </a:r>
            <a:r>
              <a:rPr lang="en-US" sz="4600" dirty="0">
                <a:effectLst>
                  <a:outerShdw blurRad="38100" dist="38100" dir="2700000" algn="tl">
                    <a:srgbClr val="000000">
                      <a:alpha val="43137"/>
                    </a:srgbClr>
                  </a:outerShdw>
                </a:effectLst>
                <a:latin typeface="Arial Black" pitchFamily="34" charset="0"/>
              </a:rPr>
              <a:t> </a:t>
            </a:r>
            <a:r>
              <a:rPr lang="en-US" sz="4600" dirty="0">
                <a:solidFill>
                  <a:srgbClr val="FFFFFF"/>
                </a:solidFill>
                <a:effectLst>
                  <a:outerShdw blurRad="38100" dist="38100" dir="2700000" algn="tl">
                    <a:srgbClr val="000000">
                      <a:alpha val="43137"/>
                    </a:srgbClr>
                  </a:outerShdw>
                </a:effectLst>
                <a:latin typeface="Arial Black" pitchFamily="34" charset="0"/>
              </a:rPr>
              <a:t>Let Us Know!</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228600" y="990600"/>
            <a:ext cx="8392510" cy="5715000"/>
          </a:xfrm>
        </p:spPr>
        <p:txBody>
          <a:bodyPr>
            <a:normAutofit lnSpcReduction="10000"/>
          </a:bodyPr>
          <a:lstStyle/>
          <a:p>
            <a:pPr marL="0" indent="0" algn="just">
              <a:spcBef>
                <a:spcPts val="0"/>
              </a:spcBef>
              <a:buClr>
                <a:schemeClr val="accent1"/>
              </a:buClr>
              <a:buSzPct val="107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Pope Pascal I promised that the torments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purgatory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could be shortened by the payment of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certain sums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of money. The doctrine was expanded to teach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that one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could purchase indulgences, i.e., forgiveness for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sins not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yet committed. By the year 1190, this doctrine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a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major part of the doctrine of the Catholic Church</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7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Fourth Council of Constantinople (A.D.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869) passed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 decree recognizing tradition as equal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authority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to Holy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Scripture.</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6934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Autofit/>
          </a:bodyPr>
          <a:lstStyle/>
          <a:p>
            <a:pPr marL="0" indent="0" algn="just">
              <a:spcBef>
                <a:spcPts val="0"/>
              </a:spcBef>
              <a:buClr>
                <a:schemeClr val="accent1"/>
              </a:buClr>
              <a:buSzPct val="106000"/>
              <a:buFont typeface="Wingdings" panose="05000000000000000000" pitchFamily="2" charset="2"/>
              <a:buChar char="v"/>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A.D. 1229 the Council of Toulouse wrote: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 forbid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also the permitting of the laity to have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books of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Old and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New Testament</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 Later, Pope Gregory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IX would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argue that the “Holy Mother Church” alone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had the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right to interpret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Scriptures.</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v"/>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1870 A.D. the Vatican Council of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Roman</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Catholic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Church declared that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pope was infallible in matters or doctrine and morals.</a:t>
            </a:r>
            <a:endPar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119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Wycliffe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(ca.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1325-1384)</a:t>
            </a:r>
          </a:p>
          <a:p>
            <a:pPr marL="0" indent="0" algn="just">
              <a:spcBef>
                <a:spcPts val="0"/>
              </a:spcBef>
              <a:buClr>
                <a:schemeClr val="accent1"/>
              </a:buClr>
              <a:buSzPct val="106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 believed strongly in the right of the people to hear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read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Bible for themselves. </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rejected the papacy, transubstantiation, and purgatory.</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was so hated that after he died the Council of Constance demanded his books be burned and his remains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exhumed and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burned.</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Martin Luther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(1483-1546</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6000"/>
              <a:buFont typeface="Wingdings" panose="05000000000000000000" pitchFamily="2" charset="2"/>
              <a:buChar char="Ø"/>
            </a:pP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He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especially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incensed when he saw the great poverty of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people</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which had been caused by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sale of indulgences. </a:t>
            </a:r>
          </a:p>
          <a:p>
            <a:pPr marL="0" indent="0" algn="just">
              <a:spcBef>
                <a:spcPts val="0"/>
              </a:spcBef>
              <a:buClr>
                <a:schemeClr val="accent1"/>
              </a:buClr>
              <a:buSzPct val="106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On October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31, 1517, he nailed his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95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Theses to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door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the church building at </a:t>
            </a:r>
            <a:r>
              <a:rPr lang="en-US" sz="4000" b="1" dirty="0" err="1">
                <a:solidFill>
                  <a:srgbClr val="FFFFFF"/>
                </a:solidFill>
                <a:effectLst>
                  <a:outerShdw blurRad="38100" dist="38100" dir="2700000" algn="tl">
                    <a:srgbClr val="000000">
                      <a:alpha val="43137"/>
                    </a:srgbClr>
                  </a:outerShdw>
                </a:effectLst>
                <a:latin typeface="Arial Narrow" panose="020B0606020202030204" pitchFamily="34" charset="0"/>
              </a:rPr>
              <a:t>Wittenburg</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Germany.</a:t>
            </a:r>
          </a:p>
        </p:txBody>
      </p:sp>
    </p:spTree>
    <p:extLst>
      <p:ext uri="{BB962C8B-B14F-4D97-AF65-F5344CB8AC3E}">
        <p14:creationId xmlns:p14="http://schemas.microsoft.com/office/powerpoint/2010/main" val="35140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Luther Refuses To Recant </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just">
              <a:buNone/>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“Unless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I shall be convinced by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testimonies of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Scriptures or by evident reason (for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 believe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neither Pope nor councils alone, since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it is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manifest they have often erred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contradicted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themselves) I am bound by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Scriptures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I have quoted, and my conscience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is held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captive by the Word of God; and as it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is neither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safe nor right to act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against conscience, I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can not and will not retract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anything.”</a:t>
            </a:r>
            <a:endParaRPr lang="en-US" sz="24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140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Calvin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(1509-1564)</a:t>
            </a:r>
            <a:r>
              <a:rPr lang="en-US" sz="4800" b="1" u="sng"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Institutes </a:t>
            </a:r>
            <a:r>
              <a:rPr lang="en-US" sz="4800" b="1" u="sng" dirty="0">
                <a:solidFill>
                  <a:srgbClr val="FFFFFF"/>
                </a:solidFill>
                <a:effectLst>
                  <a:outerShdw blurRad="38100" dist="38100" dir="2700000" algn="tl">
                    <a:srgbClr val="000000">
                      <a:alpha val="43137"/>
                    </a:srgbClr>
                  </a:outerShdw>
                </a:effectLst>
                <a:latin typeface="Arial Narrow" panose="020B0606020202030204" pitchFamily="34" charset="0"/>
              </a:rPr>
              <a:t>of the Christian Religion</a:t>
            </a:r>
            <a:r>
              <a:rPr lang="en-US" sz="4800" b="1" i="1" u="sng"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at 26 years old</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Total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Hereditary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Depravity</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U</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Unconditional Election</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L</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Limited Atonement</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Irresistible Grace</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Perseverance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of the Saints</a:t>
            </a:r>
          </a:p>
        </p:txBody>
      </p:sp>
    </p:spTree>
    <p:extLst>
      <p:ext uri="{BB962C8B-B14F-4D97-AF65-F5344CB8AC3E}">
        <p14:creationId xmlns:p14="http://schemas.microsoft.com/office/powerpoint/2010/main" val="165436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400" b="1" dirty="0" smtClean="0">
                <a:solidFill>
                  <a:srgbClr val="002060"/>
                </a:solidFill>
                <a:latin typeface="Arial Narrow" panose="020B0606020202030204" pitchFamily="34" charset="0"/>
              </a:rPr>
              <a:t>The Proliferation of Apostasy</a:t>
            </a:r>
            <a:endParaRPr lang="en-US" sz="54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0" y="914400"/>
            <a:ext cx="8763000" cy="5791200"/>
          </a:xfrm>
        </p:spPr>
        <p:txBody>
          <a:bodyPr>
            <a:normAutofit lnSpcReduction="10000"/>
          </a:bodyPr>
          <a:lstStyle/>
          <a:p>
            <a:pPr algn="just">
              <a:buClr>
                <a:schemeClr val="accent1"/>
              </a:buClr>
              <a:buSzPct val="106000"/>
              <a:buFont typeface="Wingdings" panose="05000000000000000000" pitchFamily="2" charset="2"/>
              <a:buChar char="Ø"/>
            </a:pP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Instead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of really solving the problem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the Protestant Reformation ultimately led to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proliferation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of even more denominational bodies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sectarian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groups. </a:t>
            </a:r>
            <a:endPar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algn="just">
              <a:buClr>
                <a:schemeClr val="accent1"/>
              </a:buClr>
              <a:buSzPct val="106000"/>
              <a:buFont typeface="Wingdings" panose="05000000000000000000" pitchFamily="2" charset="2"/>
              <a:buChar char="Ø"/>
            </a:pP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Luther overreacted to the Catholic emphasis upon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human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works and swung to the other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end of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the pendulum, teaching that salvation is by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faith only.</a:t>
            </a:r>
          </a:p>
          <a:p>
            <a:pPr algn="just">
              <a:buClr>
                <a:schemeClr val="accent1"/>
              </a:buClr>
              <a:buSzPct val="106000"/>
              <a:buFont typeface="Wingdings" panose="05000000000000000000" pitchFamily="2" charset="2"/>
              <a:buChar char="Ø"/>
            </a:pP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Calvin did no better!</a:t>
            </a:r>
            <a:endPar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p:cNvSpPr/>
          <p:nvPr/>
        </p:nvSpPr>
        <p:spPr>
          <a:xfrm>
            <a:off x="381000" y="-15542945"/>
            <a:ext cx="5514975" cy="11172289"/>
          </a:xfrm>
          <a:prstGeom prst="rect">
            <a:avLst/>
          </a:prstGeom>
        </p:spPr>
        <p:txBody>
          <a:bodyPr wrap="square">
            <a:spAutoFit/>
          </a:bodyPr>
          <a:lstStyle/>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instead of really solving the problem of</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apostasy, the Protestant Reformation ultimately led to the</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proliferation of even more denominational bodies and</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sectarian groups. Luther overreacted to the Catholic</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emphasis upon human works and swung to the other end</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of the pendulum, teaching that salvation is by faith only.</a:t>
            </a:r>
            <a:endParaRPr lang="en-US" sz="3200" b="1" kern="0"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4800" b="1" dirty="0" smtClean="0">
                <a:solidFill>
                  <a:srgbClr val="002060"/>
                </a:solidFill>
                <a:effectLst>
                  <a:outerShdw blurRad="38100" dist="38100" dir="2700000" algn="tl">
                    <a:srgbClr val="000000">
                      <a:alpha val="43137"/>
                    </a:srgbClr>
                  </a:outerShdw>
                </a:effectLst>
                <a:latin typeface="Arial Narrow" panose="020B0606020202030204" pitchFamily="34" charset="0"/>
              </a:rPr>
              <a:t>The Prescription To Cure Apostasy</a:t>
            </a:r>
            <a:endParaRPr lang="en-US" sz="4800" b="1" dirty="0">
              <a:solidFill>
                <a:srgbClr val="002060"/>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14400"/>
            <a:ext cx="8610600" cy="5943600"/>
          </a:xfrm>
        </p:spPr>
        <p:txBody>
          <a:bodyPr>
            <a:normAutofit lnSpcReduction="10000"/>
          </a:bodyPr>
          <a:lstStyle/>
          <a:p>
            <a:pPr marL="0" indent="0" algn="just">
              <a:buNone/>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accept the good that preceding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reformers have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accomplished, and honor those who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have rescued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Bible from the grasp of a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despotic hierarchy</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but whatever they taught contrary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to God’s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Word, we reject. What the early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reformers left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undone, we propose to complete;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by which</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mean an entire restoration of the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ancient order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things, in faith and practice, in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doctrine and discipline.”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Rowe</a:t>
            </a:r>
            <a:endPar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4800" b="1" dirty="0" smtClean="0">
                <a:solidFill>
                  <a:srgbClr val="002060"/>
                </a:solidFill>
                <a:effectLst>
                  <a:outerShdw blurRad="38100" dist="38100" dir="2700000" algn="tl">
                    <a:srgbClr val="000000">
                      <a:alpha val="43137"/>
                    </a:srgbClr>
                  </a:outerShdw>
                </a:effectLst>
                <a:latin typeface="Arial Narrow" panose="020B0606020202030204" pitchFamily="34" charset="0"/>
              </a:rPr>
              <a:t>The Prescription To Cure Apostasy</a:t>
            </a:r>
            <a:endParaRPr lang="en-US" sz="4800" b="1" dirty="0">
              <a:solidFill>
                <a:srgbClr val="002060"/>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14400"/>
            <a:ext cx="8610600" cy="5943600"/>
          </a:xfrm>
        </p:spPr>
        <p:txBody>
          <a:bodyPr>
            <a:normAutofit/>
          </a:bodyPr>
          <a:lstStyle/>
          <a:p>
            <a:pPr marL="0" indent="0" algn="ctr">
              <a:buNone/>
            </a:pPr>
            <a:r>
              <a:rPr lang="en-US" sz="5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 Peter 4:11</a:t>
            </a:r>
          </a:p>
          <a:p>
            <a:pPr marL="0" indent="0" algn="ctr">
              <a:buNone/>
            </a:pP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New </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Testament Christianity </a:t>
            </a: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has not been tried and found wanting; </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rather, it </a:t>
            </a: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has not been tried </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by </a:t>
            </a: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the masses</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ctr">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Romans 1:16</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Colossians 1:18</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Jude 3</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John 12:48</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Hebrews 1:1-2</a:t>
            </a:r>
            <a:endPar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00838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Our Plan</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Prediction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Proof</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Protest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against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Proliferation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Prescription</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to cure apostasy.</a:t>
            </a:r>
          </a:p>
        </p:txBody>
      </p:sp>
    </p:spTree>
    <p:extLst>
      <p:ext uri="{BB962C8B-B14F-4D97-AF65-F5344CB8AC3E}">
        <p14:creationId xmlns:p14="http://schemas.microsoft.com/office/powerpoint/2010/main" val="189384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p:spPr>
        <p:txBody>
          <a:bodyPr/>
          <a:lstStyle/>
          <a:p>
            <a:r>
              <a:rPr lang="en-US" sz="69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 Thessalonians 2:1-12</a:t>
            </a:r>
            <a:endParaRPr lang="en-US" sz="69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79714"/>
            <a:ext cx="8534400" cy="5649686"/>
          </a:xfrm>
        </p:spPr>
        <p:txBody>
          <a:bodyPr>
            <a:normAutofit fontScale="92500" lnSpcReduction="20000"/>
          </a:bodyPr>
          <a:lstStyle/>
          <a:p>
            <a:pPr marL="0" indent="0" algn="just">
              <a:buNone/>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“Now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we beseech you, brethren, by the coming of our Lord Jesus Christ, and </a:t>
            </a:r>
            <a:r>
              <a:rPr lang="en-US" sz="4400" b="1" i="1" dirty="0">
                <a:solidFill>
                  <a:srgbClr val="FFFFFF"/>
                </a:solidFill>
                <a:effectLst>
                  <a:outerShdw blurRad="38100" dist="38100" dir="2700000" algn="tl">
                    <a:srgbClr val="000000">
                      <a:alpha val="43137"/>
                    </a:srgbClr>
                  </a:outerShdw>
                </a:effectLst>
                <a:latin typeface="Arial Narrow" panose="020B0606020202030204" pitchFamily="34" charset="0"/>
              </a:rPr>
              <a:t>by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our gathering together unto him,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(2)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That ye be not soon shaken in mind, or be troubled, neither by spirit, nor by word, nor by letter as from us, as that the day of Christ is at hand.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(3)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Let no man deceive you by any means: for </a:t>
            </a:r>
            <a:r>
              <a:rPr lang="en-US" sz="4400" b="1" i="1" dirty="0">
                <a:solidFill>
                  <a:srgbClr val="FFFFFF"/>
                </a:solidFill>
                <a:effectLst>
                  <a:outerShdw blurRad="38100" dist="38100" dir="2700000" algn="tl">
                    <a:srgbClr val="000000">
                      <a:alpha val="43137"/>
                    </a:srgbClr>
                  </a:outerShdw>
                </a:effectLst>
                <a:latin typeface="Arial Narrow" panose="020B0606020202030204" pitchFamily="34" charset="0"/>
              </a:rPr>
              <a:t>that day shall not come,</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except there come a falling away first, and that man of sin be revealed, the son of perdition</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25" y="-76200"/>
            <a:ext cx="9296400" cy="6934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50000"/>
                </a:schemeClr>
              </a:solidFill>
            </a:endParaRPr>
          </a:p>
        </p:txBody>
      </p:sp>
      <p:sp>
        <p:nvSpPr>
          <p:cNvPr id="31747" name="Rectangle 2"/>
          <p:cNvSpPr>
            <a:spLocks noChangeArrowheads="1"/>
          </p:cNvSpPr>
          <p:nvPr/>
        </p:nvSpPr>
        <p:spPr bwMode="auto">
          <a:xfrm>
            <a:off x="2209800" y="71438"/>
            <a:ext cx="57912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400" b="1" dirty="0">
                <a:solidFill>
                  <a:srgbClr val="002060"/>
                </a:solidFill>
                <a:latin typeface="Arial Black" pitchFamily="34" charset="0"/>
              </a:rPr>
              <a:t>God’s Simple Plan</a:t>
            </a:r>
          </a:p>
        </p:txBody>
      </p:sp>
      <p:sp>
        <p:nvSpPr>
          <p:cNvPr id="4" name="Text Box 3"/>
          <p:cNvSpPr txBox="1">
            <a:spLocks noChangeArrowheads="1"/>
          </p:cNvSpPr>
          <p:nvPr/>
        </p:nvSpPr>
        <p:spPr bwMode="auto">
          <a:xfrm>
            <a:off x="3581400" y="1052513"/>
            <a:ext cx="47847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HEAR (</a:t>
            </a:r>
            <a:r>
              <a:rPr lang="en-US" altLang="en-US" sz="3000" b="1" dirty="0">
                <a:solidFill>
                  <a:srgbClr val="FF0000"/>
                </a:solidFill>
                <a:latin typeface="Arial Black" pitchFamily="34" charset="0"/>
              </a:rPr>
              <a:t>Romans 10:17</a:t>
            </a:r>
            <a:r>
              <a:rPr lang="en-US" altLang="en-US" sz="3000" b="1" dirty="0">
                <a:latin typeface="Arial Black" pitchFamily="34" charset="0"/>
              </a:rPr>
              <a:t>)</a:t>
            </a:r>
          </a:p>
        </p:txBody>
      </p:sp>
      <p:sp>
        <p:nvSpPr>
          <p:cNvPr id="5" name="Text Box 4"/>
          <p:cNvSpPr txBox="1">
            <a:spLocks noChangeArrowheads="1"/>
          </p:cNvSpPr>
          <p:nvPr/>
        </p:nvSpPr>
        <p:spPr bwMode="auto">
          <a:xfrm>
            <a:off x="3581400" y="1814513"/>
            <a:ext cx="4953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BELIEVE (</a:t>
            </a:r>
            <a:r>
              <a:rPr lang="en-US" altLang="en-US" sz="3000" b="1" dirty="0">
                <a:solidFill>
                  <a:srgbClr val="FF0000"/>
                </a:solidFill>
                <a:latin typeface="Arial Black" pitchFamily="34" charset="0"/>
              </a:rPr>
              <a:t>John 8:24</a:t>
            </a:r>
            <a:r>
              <a:rPr lang="en-US" altLang="en-US" sz="3000" b="1" dirty="0">
                <a:latin typeface="Arial Black" pitchFamily="34" charset="0"/>
              </a:rPr>
              <a:t>)</a:t>
            </a:r>
          </a:p>
        </p:txBody>
      </p:sp>
      <p:sp>
        <p:nvSpPr>
          <p:cNvPr id="6" name="Text Box 5"/>
          <p:cNvSpPr txBox="1">
            <a:spLocks noChangeArrowheads="1"/>
          </p:cNvSpPr>
          <p:nvPr/>
        </p:nvSpPr>
        <p:spPr bwMode="auto">
          <a:xfrm>
            <a:off x="3581400" y="2576513"/>
            <a:ext cx="52895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REPENT (</a:t>
            </a:r>
            <a:r>
              <a:rPr lang="en-US" altLang="en-US" sz="3000" b="1" dirty="0">
                <a:solidFill>
                  <a:srgbClr val="FF0000"/>
                </a:solidFill>
                <a:latin typeface="Arial Black" pitchFamily="34" charset="0"/>
              </a:rPr>
              <a:t>Luke 13:3</a:t>
            </a:r>
            <a:r>
              <a:rPr lang="en-US" altLang="en-US" sz="3000" b="1" dirty="0">
                <a:latin typeface="Arial Black" pitchFamily="34" charset="0"/>
              </a:rPr>
              <a:t>)</a:t>
            </a:r>
          </a:p>
        </p:txBody>
      </p:sp>
      <p:sp>
        <p:nvSpPr>
          <p:cNvPr id="7" name="Text Box 6"/>
          <p:cNvSpPr txBox="1">
            <a:spLocks noChangeArrowheads="1"/>
          </p:cNvSpPr>
          <p:nvPr/>
        </p:nvSpPr>
        <p:spPr bwMode="auto">
          <a:xfrm>
            <a:off x="3581400" y="3262313"/>
            <a:ext cx="55626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CONFESS (</a:t>
            </a:r>
            <a:r>
              <a:rPr lang="en-US" altLang="en-US" sz="3000" b="1" dirty="0">
                <a:solidFill>
                  <a:srgbClr val="FF0000"/>
                </a:solidFill>
                <a:latin typeface="Arial Black" pitchFamily="34" charset="0"/>
              </a:rPr>
              <a:t>Rom. 10:9-10</a:t>
            </a:r>
            <a:r>
              <a:rPr lang="en-US" altLang="en-US" sz="3000" b="1" dirty="0">
                <a:latin typeface="Arial Black" pitchFamily="34" charset="0"/>
              </a:rPr>
              <a:t>)</a:t>
            </a:r>
          </a:p>
        </p:txBody>
      </p:sp>
      <p:sp>
        <p:nvSpPr>
          <p:cNvPr id="8" name="Text Box 7"/>
          <p:cNvSpPr txBox="1">
            <a:spLocks noChangeArrowheads="1"/>
          </p:cNvSpPr>
          <p:nvPr/>
        </p:nvSpPr>
        <p:spPr bwMode="auto">
          <a:xfrm>
            <a:off x="3581400" y="3948113"/>
            <a:ext cx="4953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u="sng" dirty="0">
                <a:latin typeface="Arial Black" pitchFamily="34" charset="0"/>
              </a:rPr>
              <a:t>BAPTIZED (</a:t>
            </a:r>
            <a:r>
              <a:rPr lang="en-US" altLang="en-US" sz="3000" b="1" u="sng" dirty="0">
                <a:solidFill>
                  <a:srgbClr val="FF0000"/>
                </a:solidFill>
                <a:latin typeface="Arial Black" pitchFamily="34" charset="0"/>
              </a:rPr>
              <a:t>Gal. 3:27</a:t>
            </a:r>
            <a:r>
              <a:rPr lang="en-US" altLang="en-US" sz="3000" b="1" u="sng" dirty="0">
                <a:latin typeface="Arial Black" pitchFamily="34" charset="0"/>
              </a:rPr>
              <a:t>)</a:t>
            </a:r>
          </a:p>
        </p:txBody>
      </p:sp>
      <p:sp>
        <p:nvSpPr>
          <p:cNvPr id="9" name="Text Box 8"/>
          <p:cNvSpPr txBox="1">
            <a:spLocks noChangeArrowheads="1"/>
          </p:cNvSpPr>
          <p:nvPr/>
        </p:nvSpPr>
        <p:spPr bwMode="auto">
          <a:xfrm>
            <a:off x="381000" y="5243513"/>
            <a:ext cx="8763000" cy="569912"/>
          </a:xfrm>
          <a:prstGeom prst="rect">
            <a:avLst/>
          </a:prstGeom>
          <a:noFill/>
          <a:ln w="9525">
            <a:noFill/>
            <a:miter lim="800000"/>
            <a:headEnd/>
            <a:tailEnd/>
          </a:ln>
        </p:spPr>
        <p:txBody>
          <a:bodyPr>
            <a:spAutoFit/>
          </a:bodyPr>
          <a:lstStyle/>
          <a:p>
            <a:pPr algn="just">
              <a:spcBef>
                <a:spcPct val="50000"/>
              </a:spcBef>
              <a:defRPr/>
            </a:pPr>
            <a:r>
              <a:rPr lang="en-US" sz="3100" b="1" dirty="0">
                <a:effectLst>
                  <a:outerShdw blurRad="38100" dist="38100" dir="2700000" algn="tl">
                    <a:srgbClr val="000000">
                      <a:alpha val="43137"/>
                    </a:srgbClr>
                  </a:outerShdw>
                </a:effectLst>
                <a:latin typeface="Arial Black" pitchFamily="34" charset="0"/>
              </a:rPr>
              <a:t>ADDED TO THE CHURCH (</a:t>
            </a:r>
            <a:r>
              <a:rPr lang="en-US" sz="3100" b="1" dirty="0">
                <a:solidFill>
                  <a:srgbClr val="FF0000"/>
                </a:solidFill>
                <a:effectLst>
                  <a:outerShdw blurRad="38100" dist="38100" dir="2700000" algn="tl">
                    <a:srgbClr val="000000">
                      <a:alpha val="43137"/>
                    </a:srgbClr>
                  </a:outerShdw>
                </a:effectLst>
                <a:latin typeface="Arial Black" pitchFamily="34" charset="0"/>
              </a:rPr>
              <a:t>Acts 2:41,47</a:t>
            </a:r>
            <a:r>
              <a:rPr lang="en-US" sz="3100" b="1" dirty="0">
                <a:effectLst>
                  <a:outerShdw blurRad="38100" dist="38100" dir="2700000" algn="tl">
                    <a:srgbClr val="000000">
                      <a:alpha val="43137"/>
                    </a:srgbClr>
                  </a:outerShdw>
                </a:effectLst>
                <a:latin typeface="Arial Black" pitchFamily="34" charset="0"/>
              </a:rPr>
              <a:t>)</a:t>
            </a:r>
          </a:p>
        </p:txBody>
      </p:sp>
      <p:pic>
        <p:nvPicPr>
          <p:cNvPr id="10" name="Picture 9" descr="PDGAR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239713">
            <a:off x="-292100" y="3173413"/>
            <a:ext cx="25908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bd0666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00113"/>
            <a:ext cx="21336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381000" y="5813425"/>
            <a:ext cx="84899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300" dirty="0">
                <a:latin typeface="Arial Black" pitchFamily="34" charset="0"/>
              </a:rPr>
              <a:t>REMAIN FAITHFUL (</a:t>
            </a:r>
            <a:r>
              <a:rPr lang="en-US" altLang="en-US" sz="3300" dirty="0">
                <a:solidFill>
                  <a:srgbClr val="FF0000"/>
                </a:solidFill>
                <a:latin typeface="Arial Black" pitchFamily="34" charset="0"/>
              </a:rPr>
              <a:t>Revelation 2:10</a:t>
            </a:r>
            <a:r>
              <a:rPr lang="en-US" altLang="en-US" sz="3300" dirty="0">
                <a:latin typeface="Arial Black" pitchFamily="34" charset="0"/>
              </a:rPr>
              <a:t>)</a:t>
            </a:r>
          </a:p>
        </p:txBody>
      </p:sp>
    </p:spTree>
    <p:extLst>
      <p:ext uri="{BB962C8B-B14F-4D97-AF65-F5344CB8AC3E}">
        <p14:creationId xmlns:p14="http://schemas.microsoft.com/office/powerpoint/2010/main" val="2980811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left)">
                                      <p:cBhvr>
                                        <p:cTn id="27" dur="500"/>
                                        <p:tgtEl>
                                          <p:spTgt spid="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arn(inVertical)">
                                      <p:cBhvr>
                                        <p:cTn id="32" dur="500"/>
                                        <p:tgtEl>
                                          <p:spTgt spid="9">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p:cTn id="4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76200" y="-152400"/>
            <a:ext cx="9372600" cy="7162800"/>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4517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3025" y="1139825"/>
            <a:ext cx="3219728" cy="523220"/>
          </a:xfrm>
          <a:prstGeom prst="rect">
            <a:avLst/>
          </a:prstGeom>
          <a:noFill/>
          <a:ln w="28575" algn="ctr">
            <a:noFill/>
            <a:miter lim="800000"/>
            <a:headEnd/>
            <a:tailEnd/>
          </a:ln>
        </p:spPr>
        <p:txBody>
          <a:bodyPr wrap="none">
            <a:spAutoFit/>
          </a:bodyPr>
          <a:lstStyle/>
          <a:p>
            <a:r>
              <a:rPr lang="en-US" sz="2800" b="1">
                <a:solidFill>
                  <a:srgbClr val="FF0000"/>
                </a:solidFill>
                <a:effectLst>
                  <a:outerShdw blurRad="38100" dist="38100" dir="2700000" algn="tl">
                    <a:srgbClr val="000000">
                      <a:alpha val="43137"/>
                    </a:srgbClr>
                  </a:outerShdw>
                </a:effectLst>
                <a:latin typeface="Arial Black" pitchFamily="34" charset="0"/>
              </a:rPr>
              <a:t>Saved By Blood</a:t>
            </a:r>
          </a:p>
        </p:txBody>
      </p:sp>
      <p:sp>
        <p:nvSpPr>
          <p:cNvPr id="24579" name="Text Box 3"/>
          <p:cNvSpPr txBox="1">
            <a:spLocks noChangeArrowheads="1"/>
          </p:cNvSpPr>
          <p:nvPr/>
        </p:nvSpPr>
        <p:spPr bwMode="auto">
          <a:xfrm>
            <a:off x="5418138" y="1141413"/>
            <a:ext cx="3721788" cy="523220"/>
          </a:xfrm>
          <a:prstGeom prst="rect">
            <a:avLst/>
          </a:prstGeom>
          <a:noFill/>
          <a:ln w="28575" algn="ctr">
            <a:noFill/>
            <a:miter lim="800000"/>
            <a:headEnd/>
            <a:tailEnd/>
          </a:ln>
        </p:spPr>
        <p:txBody>
          <a:bodyPr wrap="none">
            <a:spAutoFit/>
          </a:bodyPr>
          <a:lstStyle/>
          <a:p>
            <a:r>
              <a:rPr lang="en-US" sz="2800" b="1" dirty="0">
                <a:solidFill>
                  <a:srgbClr val="FFFFFF"/>
                </a:solidFill>
                <a:effectLst>
                  <a:outerShdw blurRad="38100" dist="38100" dir="2700000" algn="tl">
                    <a:srgbClr val="000000">
                      <a:alpha val="43137"/>
                    </a:srgbClr>
                  </a:outerShdw>
                </a:effectLst>
                <a:latin typeface="Arial Black" pitchFamily="34" charset="0"/>
              </a:rPr>
              <a:t>Saved By Baptism</a:t>
            </a:r>
          </a:p>
        </p:txBody>
      </p:sp>
      <p:sp>
        <p:nvSpPr>
          <p:cNvPr id="24580" name="Text Box 4"/>
          <p:cNvSpPr txBox="1">
            <a:spLocks noChangeArrowheads="1"/>
          </p:cNvSpPr>
          <p:nvPr/>
        </p:nvSpPr>
        <p:spPr bwMode="auto">
          <a:xfrm>
            <a:off x="804863" y="2436813"/>
            <a:ext cx="1332673" cy="584775"/>
          </a:xfrm>
          <a:prstGeom prst="rect">
            <a:avLst/>
          </a:prstGeom>
          <a:noFill/>
          <a:ln w="28575" algn="ctr">
            <a:noFill/>
            <a:miter lim="800000"/>
            <a:headEnd/>
            <a:tailEnd/>
          </a:ln>
        </p:spPr>
        <p:txBody>
          <a:bodyPr wrap="none">
            <a:spAutoFit/>
          </a:bodyPr>
          <a:lstStyle/>
          <a:p>
            <a:r>
              <a:rPr lang="en-US" sz="3200" b="1" dirty="0">
                <a:solidFill>
                  <a:srgbClr val="FFFFFF"/>
                </a:solidFill>
                <a:effectLst>
                  <a:outerShdw blurRad="38100" dist="38100" dir="2700000" algn="tl">
                    <a:srgbClr val="000000">
                      <a:alpha val="43137"/>
                    </a:srgbClr>
                  </a:outerShdw>
                </a:effectLst>
                <a:latin typeface="Arial Black" pitchFamily="34" charset="0"/>
              </a:rPr>
              <a:t>What</a:t>
            </a:r>
          </a:p>
        </p:txBody>
      </p:sp>
      <p:sp>
        <p:nvSpPr>
          <p:cNvPr id="24581" name="Text Box 5"/>
          <p:cNvSpPr txBox="1">
            <a:spLocks noChangeArrowheads="1"/>
          </p:cNvSpPr>
          <p:nvPr/>
        </p:nvSpPr>
        <p:spPr bwMode="auto">
          <a:xfrm>
            <a:off x="6705600" y="2436813"/>
            <a:ext cx="1431033" cy="584775"/>
          </a:xfrm>
          <a:prstGeom prst="rect">
            <a:avLst/>
          </a:prstGeom>
          <a:noFill/>
          <a:ln w="28575" algn="ctr">
            <a:noFill/>
            <a:miter lim="800000"/>
            <a:headEnd/>
            <a:tailEnd/>
          </a:ln>
        </p:spPr>
        <p:txBody>
          <a:bodyPr wrap="none">
            <a:spAutoFit/>
          </a:bodyPr>
          <a:lstStyle/>
          <a:p>
            <a:r>
              <a:rPr lang="en-US" sz="3200" b="1" dirty="0">
                <a:solidFill>
                  <a:srgbClr val="FFFFFF"/>
                </a:solidFill>
                <a:effectLst>
                  <a:outerShdw blurRad="38100" dist="38100" dir="2700000" algn="tl">
                    <a:srgbClr val="000000">
                      <a:alpha val="43137"/>
                    </a:srgbClr>
                  </a:outerShdw>
                </a:effectLst>
                <a:latin typeface="Arial Black" pitchFamily="34" charset="0"/>
              </a:rPr>
              <a:t>When</a:t>
            </a:r>
          </a:p>
        </p:txBody>
      </p:sp>
      <p:sp>
        <p:nvSpPr>
          <p:cNvPr id="24582" name="Text Box 6"/>
          <p:cNvSpPr txBox="1">
            <a:spLocks noChangeArrowheads="1"/>
          </p:cNvSpPr>
          <p:nvPr/>
        </p:nvSpPr>
        <p:spPr bwMode="auto">
          <a:xfrm>
            <a:off x="152400" y="3186113"/>
            <a:ext cx="2667000" cy="2123658"/>
          </a:xfrm>
          <a:prstGeom prst="rect">
            <a:avLst/>
          </a:prstGeom>
          <a:solidFill>
            <a:srgbClr val="FF0000"/>
          </a:solidFill>
          <a:ln w="28575" algn="ctr">
            <a:noFill/>
            <a:miter lim="800000"/>
            <a:headEnd/>
            <a:tailEnd/>
          </a:ln>
        </p:spPr>
        <p:txBody>
          <a:bodyPr>
            <a:spAutoFit/>
          </a:bodyPr>
          <a:lstStyle/>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Rev. 1:5</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Heb. 9:14</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Matt. 26:28</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Rom. 5:9</a:t>
            </a:r>
          </a:p>
        </p:txBody>
      </p:sp>
      <p:sp>
        <p:nvSpPr>
          <p:cNvPr id="24583" name="Text Box 7"/>
          <p:cNvSpPr txBox="1">
            <a:spLocks noChangeArrowheads="1"/>
          </p:cNvSpPr>
          <p:nvPr/>
        </p:nvSpPr>
        <p:spPr bwMode="auto">
          <a:xfrm>
            <a:off x="5867400" y="3195638"/>
            <a:ext cx="3171825" cy="2123658"/>
          </a:xfrm>
          <a:prstGeom prst="rect">
            <a:avLst/>
          </a:prstGeom>
          <a:solidFill>
            <a:schemeClr val="accent3"/>
          </a:solidFill>
          <a:ln w="28575" algn="ctr">
            <a:noFill/>
            <a:miter lim="800000"/>
            <a:headEnd/>
            <a:tailEnd/>
          </a:ln>
        </p:spPr>
        <p:txBody>
          <a:bodyPr>
            <a:spAutoFit/>
          </a:bodyPr>
          <a:lstStyle/>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Acts 22:16</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1 Pet. 3:21</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Acts 2:38</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Rom. 6:3-5, 17-18</a:t>
            </a:r>
          </a:p>
        </p:txBody>
      </p:sp>
      <p:sp>
        <p:nvSpPr>
          <p:cNvPr id="24584" name="Text Box 8"/>
          <p:cNvSpPr txBox="1">
            <a:spLocks noChangeArrowheads="1"/>
          </p:cNvSpPr>
          <p:nvPr/>
        </p:nvSpPr>
        <p:spPr bwMode="auto">
          <a:xfrm>
            <a:off x="3048000" y="3195638"/>
            <a:ext cx="2667000" cy="2123658"/>
          </a:xfrm>
          <a:prstGeom prst="rect">
            <a:avLst/>
          </a:prstGeom>
          <a:solidFill>
            <a:schemeClr val="bg1"/>
          </a:solidFill>
          <a:ln w="28575" algn="ctr">
            <a:noFill/>
            <a:miter lim="800000"/>
            <a:headEnd/>
            <a:tailEnd/>
          </a:ln>
        </p:spPr>
        <p:txBody>
          <a:bodyPr>
            <a:spAutoFit/>
          </a:bodyPr>
          <a:lstStyle/>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Washed</a:t>
            </a:r>
          </a:p>
          <a:p>
            <a:pPr algn="ctr">
              <a:spcBef>
                <a:spcPct val="50000"/>
              </a:spcBef>
            </a:pPr>
            <a:r>
              <a:rPr lang="en-US" sz="2400" b="1" dirty="0" err="1">
                <a:solidFill>
                  <a:srgbClr val="FFFFFF"/>
                </a:solidFill>
                <a:effectLst>
                  <a:outerShdw blurRad="38100" dist="38100" dir="2700000" algn="tl">
                    <a:srgbClr val="000000">
                      <a:alpha val="43137"/>
                    </a:srgbClr>
                  </a:outerShdw>
                </a:effectLst>
                <a:latin typeface="Arial Black" pitchFamily="34" charset="0"/>
              </a:rPr>
              <a:t>Consc</a:t>
            </a:r>
            <a:r>
              <a:rPr lang="en-US" sz="2400" b="1" dirty="0">
                <a:solidFill>
                  <a:srgbClr val="FFFFFF"/>
                </a:solidFill>
                <a:effectLst>
                  <a:outerShdw blurRad="38100" dist="38100" dir="2700000" algn="tl">
                    <a:srgbClr val="000000">
                      <a:alpha val="43137"/>
                    </a:srgbClr>
                  </a:outerShdw>
                </a:effectLst>
                <a:latin typeface="Arial Black" pitchFamily="34" charset="0"/>
              </a:rPr>
              <a:t>. Clean</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Sins Remitted</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Made Free</a:t>
            </a:r>
          </a:p>
        </p:txBody>
      </p:sp>
      <p:sp>
        <p:nvSpPr>
          <p:cNvPr id="24585" name="Text Box 9"/>
          <p:cNvSpPr txBox="1">
            <a:spLocks noChangeArrowheads="1"/>
          </p:cNvSpPr>
          <p:nvPr/>
        </p:nvSpPr>
        <p:spPr bwMode="auto">
          <a:xfrm>
            <a:off x="765175" y="5715000"/>
            <a:ext cx="7430239" cy="954107"/>
          </a:xfrm>
          <a:prstGeom prst="rect">
            <a:avLst/>
          </a:prstGeom>
          <a:noFill/>
          <a:ln w="28575" algn="ctr">
            <a:noFill/>
            <a:miter lim="800000"/>
            <a:headEnd/>
            <a:tailEnd/>
          </a:ln>
        </p:spPr>
        <p:txBody>
          <a:bodyPr wrap="none">
            <a:spAutoFit/>
          </a:bodyPr>
          <a:lstStyle/>
          <a:p>
            <a:pPr algn="ctr"/>
            <a:r>
              <a:rPr lang="en-US" sz="2800" b="1" dirty="0">
                <a:solidFill>
                  <a:srgbClr val="FF0000"/>
                </a:solidFill>
                <a:effectLst>
                  <a:outerShdw blurRad="38100" dist="38100" dir="2700000" algn="tl">
                    <a:srgbClr val="000000">
                      <a:alpha val="43137"/>
                    </a:srgbClr>
                  </a:outerShdw>
                </a:effectLst>
                <a:latin typeface="Arial Black" pitchFamily="34" charset="0"/>
              </a:rPr>
              <a:t>Blood</a:t>
            </a:r>
            <a:r>
              <a:rPr lang="en-US" sz="2800" b="1" dirty="0">
                <a:effectLst>
                  <a:outerShdw blurRad="38100" dist="38100" dir="2700000" algn="tl">
                    <a:srgbClr val="000000">
                      <a:alpha val="43137"/>
                    </a:srgbClr>
                  </a:outerShdw>
                </a:effectLst>
                <a:latin typeface="Arial Black" pitchFamily="34" charset="0"/>
              </a:rPr>
              <a:t> </a:t>
            </a:r>
            <a:r>
              <a:rPr lang="en-US" sz="2800" b="1" dirty="0">
                <a:solidFill>
                  <a:srgbClr val="FFFFFF"/>
                </a:solidFill>
                <a:effectLst>
                  <a:outerShdw blurRad="38100" dist="38100" dir="2700000" algn="tl">
                    <a:srgbClr val="000000">
                      <a:alpha val="43137"/>
                    </a:srgbClr>
                  </a:outerShdw>
                </a:effectLst>
                <a:latin typeface="Arial Black" pitchFamily="34" charset="0"/>
              </a:rPr>
              <a:t>of Christ Saves </a:t>
            </a:r>
            <a:r>
              <a:rPr lang="en-US" sz="2800" b="1" u="sng" dirty="0">
                <a:solidFill>
                  <a:srgbClr val="FFFFFF"/>
                </a:solidFill>
                <a:effectLst>
                  <a:outerShdw blurRad="38100" dist="38100" dir="2700000" algn="tl">
                    <a:srgbClr val="000000">
                      <a:alpha val="43137"/>
                    </a:srgbClr>
                  </a:outerShdw>
                </a:effectLst>
                <a:latin typeface="Arial Black" pitchFamily="34" charset="0"/>
              </a:rPr>
              <a:t>When</a:t>
            </a:r>
            <a:r>
              <a:rPr lang="en-US" sz="2800" b="1" dirty="0">
                <a:solidFill>
                  <a:srgbClr val="FFFFFF"/>
                </a:solidFill>
                <a:effectLst>
                  <a:outerShdw blurRad="38100" dist="38100" dir="2700000" algn="tl">
                    <a:srgbClr val="000000">
                      <a:alpha val="43137"/>
                    </a:srgbClr>
                  </a:outerShdw>
                </a:effectLst>
                <a:latin typeface="Arial Black" pitchFamily="34" charset="0"/>
              </a:rPr>
              <a:t> We Obey</a:t>
            </a:r>
          </a:p>
          <a:p>
            <a:pPr algn="ctr"/>
            <a:r>
              <a:rPr lang="en-US" sz="2800" b="1" dirty="0">
                <a:solidFill>
                  <a:srgbClr val="FFFFFF"/>
                </a:solidFill>
                <a:effectLst>
                  <a:outerShdw blurRad="38100" dist="38100" dir="2700000" algn="tl">
                    <a:srgbClr val="000000">
                      <a:alpha val="43137"/>
                    </a:srgbClr>
                  </a:outerShdw>
                </a:effectLst>
                <a:latin typeface="Arial Black" pitchFamily="34" charset="0"/>
              </a:rPr>
              <a:t>God’s Command To Be </a:t>
            </a:r>
            <a:r>
              <a:rPr lang="en-US" sz="2800" b="1" dirty="0">
                <a:solidFill>
                  <a:srgbClr val="FFFF00"/>
                </a:solidFill>
                <a:effectLst>
                  <a:outerShdw blurRad="38100" dist="38100" dir="2700000" algn="tl">
                    <a:srgbClr val="000000">
                      <a:alpha val="43137"/>
                    </a:srgbClr>
                  </a:outerShdw>
                </a:effectLst>
                <a:latin typeface="Arial Black" pitchFamily="34" charset="0"/>
              </a:rPr>
              <a:t>Baptized!</a:t>
            </a:r>
          </a:p>
        </p:txBody>
      </p:sp>
      <p:sp>
        <p:nvSpPr>
          <p:cNvPr id="24586" name="Text Box 10"/>
          <p:cNvSpPr txBox="1">
            <a:spLocks noChangeArrowheads="1"/>
          </p:cNvSpPr>
          <p:nvPr/>
        </p:nvSpPr>
        <p:spPr bwMode="auto">
          <a:xfrm>
            <a:off x="3306763" y="1981200"/>
            <a:ext cx="2074542" cy="954107"/>
          </a:xfrm>
          <a:prstGeom prst="rect">
            <a:avLst/>
          </a:prstGeom>
          <a:solidFill>
            <a:schemeClr val="accent2"/>
          </a:solidFill>
          <a:ln w="28575" algn="ctr">
            <a:solidFill>
              <a:schemeClr val="tx1"/>
            </a:solidFill>
            <a:miter lim="800000"/>
            <a:headEnd/>
            <a:tailEnd/>
          </a:ln>
        </p:spPr>
        <p:txBody>
          <a:bodyPr wrap="none">
            <a:spAutoFit/>
          </a:bodyPr>
          <a:lstStyle/>
          <a:p>
            <a:pPr algn="ctr"/>
            <a:r>
              <a:rPr lang="en-US" sz="2800" b="1">
                <a:solidFill>
                  <a:schemeClr val="bg1"/>
                </a:solidFill>
                <a:effectLst>
                  <a:outerShdw blurRad="38100" dist="38100" dir="2700000" algn="tl">
                    <a:srgbClr val="000000">
                      <a:alpha val="43137"/>
                    </a:srgbClr>
                  </a:outerShdw>
                </a:effectLst>
                <a:latin typeface="Arial Black" pitchFamily="34" charset="0"/>
              </a:rPr>
              <a:t>BIBLE</a:t>
            </a:r>
          </a:p>
          <a:p>
            <a:pPr algn="ctr"/>
            <a:r>
              <a:rPr lang="en-US" sz="2800" b="1">
                <a:solidFill>
                  <a:schemeClr val="bg1"/>
                </a:solidFill>
                <a:effectLst>
                  <a:outerShdw blurRad="38100" dist="38100" dir="2700000" algn="tl">
                    <a:srgbClr val="000000">
                      <a:alpha val="43137"/>
                    </a:srgbClr>
                  </a:outerShdw>
                </a:effectLst>
                <a:latin typeface="Arial Black" pitchFamily="34" charset="0"/>
              </a:rPr>
              <a:t>TEACHES</a:t>
            </a:r>
          </a:p>
        </p:txBody>
      </p:sp>
      <p:cxnSp>
        <p:nvCxnSpPr>
          <p:cNvPr id="24587" name="AutoShape 11"/>
          <p:cNvCxnSpPr>
            <a:cxnSpLocks noChangeShapeType="1"/>
            <a:stCxn id="24586" idx="1"/>
            <a:endCxn id="24578" idx="2"/>
          </p:cNvCxnSpPr>
          <p:nvPr/>
        </p:nvCxnSpPr>
        <p:spPr bwMode="auto">
          <a:xfrm rot="10800000">
            <a:off x="1682889" y="1663046"/>
            <a:ext cx="1623874" cy="795209"/>
          </a:xfrm>
          <a:prstGeom prst="curvedConnector2">
            <a:avLst/>
          </a:prstGeom>
          <a:noFill/>
          <a:ln w="28575">
            <a:solidFill>
              <a:schemeClr val="tx1"/>
            </a:solidFill>
            <a:round/>
            <a:headEnd type="triangle" w="med" len="med"/>
            <a:tailEnd type="triangle" w="med" len="med"/>
          </a:ln>
        </p:spPr>
      </p:cxnSp>
      <p:cxnSp>
        <p:nvCxnSpPr>
          <p:cNvPr id="24588" name="AutoShape 12"/>
          <p:cNvCxnSpPr>
            <a:cxnSpLocks noChangeShapeType="1"/>
            <a:stCxn id="24586" idx="3"/>
            <a:endCxn id="24579" idx="2"/>
          </p:cNvCxnSpPr>
          <p:nvPr/>
        </p:nvCxnSpPr>
        <p:spPr bwMode="auto">
          <a:xfrm flipV="1">
            <a:off x="5381305" y="1664633"/>
            <a:ext cx="1897727" cy="793621"/>
          </a:xfrm>
          <a:prstGeom prst="curvedConnector2">
            <a:avLst/>
          </a:prstGeom>
          <a:noFill/>
          <a:ln w="28575">
            <a:solidFill>
              <a:schemeClr val="tx1"/>
            </a:solidFill>
            <a:round/>
            <a:headEnd type="triangle" w="med" len="med"/>
            <a:tailEnd type="triangle" w="med" len="med"/>
          </a:ln>
        </p:spPr>
      </p:cxnSp>
      <p:sp>
        <p:nvSpPr>
          <p:cNvPr id="6157" name="Text Box 13"/>
          <p:cNvSpPr txBox="1">
            <a:spLocks noChangeArrowheads="1"/>
          </p:cNvSpPr>
          <p:nvPr/>
        </p:nvSpPr>
        <p:spPr bwMode="auto">
          <a:xfrm>
            <a:off x="0" y="152400"/>
            <a:ext cx="4191000" cy="707886"/>
          </a:xfrm>
          <a:prstGeom prst="rect">
            <a:avLst/>
          </a:prstGeom>
          <a:noFill/>
          <a:ln w="9525">
            <a:noFill/>
            <a:miter lim="800000"/>
            <a:headEnd/>
            <a:tailEnd/>
          </a:ln>
        </p:spPr>
        <p:txBody>
          <a:bodyPr wrap="square">
            <a:spAutoFit/>
          </a:bodyPr>
          <a:lstStyle/>
          <a:p>
            <a:r>
              <a:rPr lang="en-US" sz="4000" b="1" dirty="0">
                <a:solidFill>
                  <a:schemeClr val="accent2"/>
                </a:solidFill>
                <a:latin typeface="Arial Black" pitchFamily="34" charset="0"/>
              </a:rPr>
              <a:t>MEMBERSHIP</a:t>
            </a:r>
          </a:p>
        </p:txBody>
      </p:sp>
      <p:sp>
        <p:nvSpPr>
          <p:cNvPr id="6158" name="Line 14"/>
          <p:cNvSpPr>
            <a:spLocks noChangeShapeType="1"/>
          </p:cNvSpPr>
          <p:nvPr/>
        </p:nvSpPr>
        <p:spPr bwMode="auto">
          <a:xfrm>
            <a:off x="152400" y="914400"/>
            <a:ext cx="8686800" cy="0"/>
          </a:xfrm>
          <a:prstGeom prst="line">
            <a:avLst/>
          </a:prstGeom>
          <a:noFill/>
          <a:ln w="101600">
            <a:solidFill>
              <a:schemeClr val="accent2"/>
            </a:solidFill>
            <a:round/>
            <a:headEnd/>
            <a:tailEnd/>
          </a:ln>
        </p:spPr>
        <p:txBody>
          <a:bodyPr/>
          <a:lstStyle/>
          <a:p>
            <a:endParaRPr lang="en-US" sz="1600">
              <a:effectLst>
                <a:outerShdw blurRad="38100" dist="38100" dir="2700000" algn="tl">
                  <a:srgbClr val="000000">
                    <a:alpha val="43137"/>
                  </a:srgbClr>
                </a:outerShdw>
              </a:effectLst>
              <a:latin typeface="Arial Black" pitchFamily="34" charset="0"/>
            </a:endParaRPr>
          </a:p>
        </p:txBody>
      </p:sp>
      <p:sp>
        <p:nvSpPr>
          <p:cNvPr id="6159" name="WordArt 15"/>
          <p:cNvSpPr>
            <a:spLocks noChangeArrowheads="1" noChangeShapeType="1" noTextEdit="1"/>
          </p:cNvSpPr>
          <p:nvPr/>
        </p:nvSpPr>
        <p:spPr bwMode="auto">
          <a:xfrm>
            <a:off x="4191000" y="152400"/>
            <a:ext cx="4572000" cy="609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82">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8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58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582">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584">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58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582">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84">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58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582">
                                            <p:txEl>
                                              <p:pRg st="3" end="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584">
                                            <p:txEl>
                                              <p:pRg st="3" end="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583">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4585"/>
                                        </p:tgtEl>
                                        <p:attrNameLst>
                                          <p:attrName>style.visibility</p:attrName>
                                        </p:attrNameLst>
                                      </p:cBhvr>
                                      <p:to>
                                        <p:strVal val="visible"/>
                                      </p:to>
                                    </p:set>
                                    <p:anim calcmode="lin" valueType="num">
                                      <p:cBhvr additive="base">
                                        <p:cTn id="59" dur="500" fill="hold"/>
                                        <p:tgtEl>
                                          <p:spTgt spid="24585"/>
                                        </p:tgtEl>
                                        <p:attrNameLst>
                                          <p:attrName>ppt_x</p:attrName>
                                        </p:attrNameLst>
                                      </p:cBhvr>
                                      <p:tavLst>
                                        <p:tav tm="0">
                                          <p:val>
                                            <p:strVal val="#ppt_x"/>
                                          </p:val>
                                        </p:tav>
                                        <p:tav tm="100000">
                                          <p:val>
                                            <p:strVal val="#ppt_x"/>
                                          </p:val>
                                        </p:tav>
                                      </p:tavLst>
                                    </p:anim>
                                    <p:anim calcmode="lin" valueType="num">
                                      <p:cBhvr additive="base">
                                        <p:cTn id="60" dur="500" fill="hold"/>
                                        <p:tgtEl>
                                          <p:spTgt spid="245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0" grpId="0"/>
      <p:bldP spid="24581" grpId="0"/>
      <p:bldP spid="24585" grpId="0"/>
      <p:bldP spid="2458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Text Box 13"/>
          <p:cNvSpPr txBox="1">
            <a:spLocks noChangeArrowheads="1"/>
          </p:cNvSpPr>
          <p:nvPr/>
        </p:nvSpPr>
        <p:spPr bwMode="auto">
          <a:xfrm>
            <a:off x="0" y="152400"/>
            <a:ext cx="4191000" cy="707886"/>
          </a:xfrm>
          <a:prstGeom prst="rect">
            <a:avLst/>
          </a:prstGeom>
          <a:noFill/>
          <a:ln w="9525">
            <a:noFill/>
            <a:miter lim="800000"/>
            <a:headEnd/>
            <a:tailEnd/>
          </a:ln>
        </p:spPr>
        <p:txBody>
          <a:bodyPr wrap="square">
            <a:spAutoFit/>
          </a:bodyPr>
          <a:lstStyle/>
          <a:p>
            <a:r>
              <a:rPr lang="en-US" sz="4000" b="1" dirty="0">
                <a:solidFill>
                  <a:schemeClr val="accent2"/>
                </a:solidFill>
                <a:latin typeface="Arial Black" pitchFamily="34" charset="0"/>
              </a:rPr>
              <a:t>MEMBERSHIP</a:t>
            </a:r>
          </a:p>
        </p:txBody>
      </p:sp>
      <p:sp>
        <p:nvSpPr>
          <p:cNvPr id="6158" name="Line 14"/>
          <p:cNvSpPr>
            <a:spLocks noChangeShapeType="1"/>
          </p:cNvSpPr>
          <p:nvPr/>
        </p:nvSpPr>
        <p:spPr bwMode="auto">
          <a:xfrm>
            <a:off x="152400" y="914400"/>
            <a:ext cx="8686800" cy="0"/>
          </a:xfrm>
          <a:prstGeom prst="line">
            <a:avLst/>
          </a:prstGeom>
          <a:noFill/>
          <a:ln w="101600">
            <a:solidFill>
              <a:schemeClr val="accent2"/>
            </a:solidFill>
            <a:round/>
            <a:headEnd/>
            <a:tailEnd/>
          </a:ln>
        </p:spPr>
        <p:txBody>
          <a:bodyPr/>
          <a:lstStyle/>
          <a:p>
            <a:endParaRPr lang="en-US" sz="1600">
              <a:effectLst>
                <a:outerShdw blurRad="38100" dist="38100" dir="2700000" algn="tl">
                  <a:srgbClr val="000000">
                    <a:alpha val="43137"/>
                  </a:srgbClr>
                </a:outerShdw>
              </a:effectLst>
              <a:latin typeface="Arial Black" pitchFamily="34" charset="0"/>
            </a:endParaRPr>
          </a:p>
        </p:txBody>
      </p:sp>
      <p:sp>
        <p:nvSpPr>
          <p:cNvPr id="6159" name="WordArt 15"/>
          <p:cNvSpPr>
            <a:spLocks noChangeArrowheads="1" noChangeShapeType="1" noTextEdit="1"/>
          </p:cNvSpPr>
          <p:nvPr/>
        </p:nvSpPr>
        <p:spPr bwMode="auto">
          <a:xfrm>
            <a:off x="4191000" y="152400"/>
            <a:ext cx="4572000" cy="609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6" name="TextBox 15"/>
          <p:cNvSpPr txBox="1"/>
          <p:nvPr/>
        </p:nvSpPr>
        <p:spPr>
          <a:xfrm>
            <a:off x="228600" y="1066801"/>
            <a:ext cx="8686800" cy="5791200"/>
          </a:xfrm>
          <a:prstGeom prst="rect">
            <a:avLst/>
          </a:prstGeom>
          <a:noFill/>
        </p:spPr>
        <p:txBody>
          <a:bodyPr wrap="square" rtlCol="0">
            <a:normAutofit lnSpcReduction="10000"/>
          </a:bodyPr>
          <a:lstStyle/>
          <a:p>
            <a:pPr algn="just"/>
            <a:r>
              <a:rPr lang="en-US" sz="4200" dirty="0" smtClean="0">
                <a:solidFill>
                  <a:srgbClr val="FFFFFF"/>
                </a:solidFill>
                <a:effectLst>
                  <a:outerShdw blurRad="38100" dist="38100" dir="2700000" algn="tl">
                    <a:srgbClr val="000000">
                      <a:alpha val="43137"/>
                    </a:srgbClr>
                  </a:outerShdw>
                </a:effectLst>
                <a:latin typeface="Arial Black" pitchFamily="34" charset="0"/>
              </a:rPr>
              <a:t>“Who hath delivered us from the power of darkness, and hath translated us into the kingdom of his dear Son: (14) In whom we have redemption through his blood, even the forgiveness of sins:” </a:t>
            </a:r>
          </a:p>
          <a:p>
            <a:pPr algn="r"/>
            <a:r>
              <a:rPr lang="en-US" sz="4800" dirty="0" smtClean="0">
                <a:solidFill>
                  <a:schemeClr val="accent2"/>
                </a:solidFill>
                <a:effectLst>
                  <a:outerShdw blurRad="38100" dist="38100" dir="2700000" algn="tl">
                    <a:srgbClr val="000000">
                      <a:alpha val="43137"/>
                    </a:srgbClr>
                  </a:outerShdw>
                </a:effectLst>
                <a:latin typeface="Arial Black" pitchFamily="34" charset="0"/>
              </a:rPr>
              <a:t>Colossians 1:13-14</a:t>
            </a:r>
            <a:endParaRPr lang="en-US" sz="4800" dirty="0">
              <a:solidFill>
                <a:schemeClr val="accent2"/>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Organization</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839200" cy="4194995"/>
          </a:xfrm>
          <a:prstGeom prst="rect">
            <a:avLst/>
          </a:prstGeom>
          <a:noFill/>
          <a:ln w="9525">
            <a:noFill/>
            <a:miter lim="800000"/>
            <a:headEnd/>
            <a:tailEnd/>
          </a:ln>
        </p:spPr>
        <p:txBody>
          <a:bodyPr wrap="square">
            <a:spAutoFit/>
          </a:bodyPr>
          <a:lstStyle/>
          <a:p>
            <a:pPr>
              <a:lnSpc>
                <a:spcPct val="70000"/>
              </a:lnSpc>
              <a:spcBef>
                <a:spcPts val="0"/>
              </a:spcBef>
              <a:spcAft>
                <a:spcPts val="600"/>
              </a:spcAft>
              <a:buClr>
                <a:schemeClr val="accent1"/>
              </a:buClr>
              <a:buFont typeface="Wingdings 2" pitchFamily="18" charset="2"/>
              <a:buChar char="C"/>
            </a:pPr>
            <a:r>
              <a:rPr lang="en-US" sz="3600" b="1" dirty="0">
                <a:solidFill>
                  <a:srgbClr val="FFFFFF"/>
                </a:solidFill>
                <a:effectLst>
                  <a:outerShdw blurRad="38100" dist="38100" dir="2700000" algn="tl">
                    <a:srgbClr val="000000">
                      <a:alpha val="43137"/>
                    </a:srgbClr>
                  </a:outerShdw>
                </a:effectLst>
                <a:latin typeface="Arial Black" pitchFamily="34" charset="0"/>
              </a:rPr>
              <a:t>Universal Body – </a:t>
            </a:r>
            <a:r>
              <a:rPr lang="en-US" sz="3600" b="1" dirty="0" smtClean="0">
                <a:solidFill>
                  <a:srgbClr val="FFFFFF"/>
                </a:solidFill>
                <a:effectLst>
                  <a:outerShdw blurRad="38100" dist="38100" dir="2700000" algn="tl">
                    <a:srgbClr val="000000">
                      <a:alpha val="43137"/>
                    </a:srgbClr>
                  </a:outerShdw>
                </a:effectLst>
                <a:latin typeface="Arial Black" pitchFamily="34" charset="0"/>
              </a:rPr>
              <a:t>With No </a:t>
            </a:r>
            <a:r>
              <a:rPr lang="en-US" sz="3600" b="1" dirty="0">
                <a:solidFill>
                  <a:srgbClr val="FFFFFF"/>
                </a:solidFill>
                <a:effectLst>
                  <a:outerShdw blurRad="38100" dist="38100" dir="2700000" algn="tl">
                    <a:srgbClr val="000000">
                      <a:alpha val="43137"/>
                    </a:srgbClr>
                  </a:outerShdw>
                </a:effectLst>
                <a:latin typeface="Arial Black" pitchFamily="34" charset="0"/>
              </a:rPr>
              <a:t>Earthly Organization</a:t>
            </a:r>
          </a:p>
          <a:p>
            <a:pPr>
              <a:lnSpc>
                <a:spcPct val="70000"/>
              </a:lnSpc>
              <a:spcBef>
                <a:spcPts val="0"/>
              </a:spcBef>
              <a:spcAft>
                <a:spcPts val="600"/>
              </a:spcAft>
              <a:buClr>
                <a:schemeClr val="accent1"/>
              </a:buClr>
              <a:buFont typeface="Wingdings 2" pitchFamily="18" charset="2"/>
              <a:buChar char="C"/>
            </a:pPr>
            <a:r>
              <a:rPr lang="en-US" sz="4800" b="1" dirty="0">
                <a:solidFill>
                  <a:srgbClr val="FFFFFF"/>
                </a:solidFill>
                <a:effectLst>
                  <a:outerShdw blurRad="38100" dist="38100" dir="2700000" algn="tl">
                    <a:srgbClr val="000000">
                      <a:alpha val="43137"/>
                    </a:srgbClr>
                  </a:outerShdw>
                </a:effectLst>
                <a:latin typeface="Arial Black" pitchFamily="34" charset="0"/>
              </a:rPr>
              <a:t>Local Body of Christ</a:t>
            </a:r>
          </a:p>
          <a:p>
            <a:pPr lvl="1">
              <a:spcBef>
                <a:spcPts val="0"/>
              </a:spcBef>
              <a:spcAft>
                <a:spcPts val="600"/>
              </a:spcAft>
              <a:buClr>
                <a:schemeClr val="accent1"/>
              </a:buClr>
              <a:buFont typeface="Arial Black" pitchFamily="34" charset="0"/>
              <a:buChar char="►"/>
            </a:pPr>
            <a:r>
              <a:rPr lang="en-US" sz="4000" b="1" dirty="0">
                <a:solidFill>
                  <a:srgbClr val="FFFFFF"/>
                </a:solidFill>
                <a:effectLst>
                  <a:outerShdw blurRad="38100" dist="38100" dir="2700000" algn="tl">
                    <a:srgbClr val="000000">
                      <a:alpha val="43137"/>
                    </a:srgbClr>
                  </a:outerShdw>
                </a:effectLst>
                <a:latin typeface="Arial Black" pitchFamily="34" charset="0"/>
              </a:rPr>
              <a:t> </a:t>
            </a:r>
            <a:r>
              <a:rPr lang="en-US" sz="4000" dirty="0">
                <a:solidFill>
                  <a:srgbClr val="FFFFFF"/>
                </a:solidFill>
                <a:effectLst>
                  <a:outerShdw blurRad="38100" dist="38100" dir="2700000" algn="tl">
                    <a:srgbClr val="000000">
                      <a:alpha val="43137"/>
                    </a:srgbClr>
                  </a:outerShdw>
                </a:effectLst>
                <a:latin typeface="Arial Black" pitchFamily="34" charset="0"/>
              </a:rPr>
              <a:t>Elders (</a:t>
            </a:r>
            <a:r>
              <a:rPr lang="en-US" sz="4000" dirty="0">
                <a:solidFill>
                  <a:schemeClr val="accent1"/>
                </a:solidFill>
                <a:effectLst>
                  <a:outerShdw blurRad="38100" dist="38100" dir="2700000" algn="tl">
                    <a:srgbClr val="000000">
                      <a:alpha val="43137"/>
                    </a:srgbClr>
                  </a:outerShdw>
                </a:effectLst>
                <a:latin typeface="Arial Black" pitchFamily="34" charset="0"/>
              </a:rPr>
              <a:t>Acts 14:23</a:t>
            </a:r>
            <a:r>
              <a:rPr lang="en-US" sz="4000" dirty="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200" dirty="0">
                <a:solidFill>
                  <a:srgbClr val="FFFFFF"/>
                </a:solidFill>
                <a:effectLst>
                  <a:outerShdw blurRad="38100" dist="38100" dir="2700000" algn="tl">
                    <a:srgbClr val="000000">
                      <a:alpha val="43137"/>
                    </a:srgbClr>
                  </a:outerShdw>
                </a:effectLst>
                <a:latin typeface="Arial Black" pitchFamily="34" charset="0"/>
              </a:rPr>
              <a:t> </a:t>
            </a:r>
            <a:r>
              <a:rPr lang="en-US" sz="3400" dirty="0">
                <a:solidFill>
                  <a:srgbClr val="FFFFFF"/>
                </a:solidFill>
                <a:effectLst>
                  <a:outerShdw blurRad="38100" dist="38100" dir="2700000" algn="tl">
                    <a:srgbClr val="000000">
                      <a:alpha val="43137"/>
                    </a:srgbClr>
                  </a:outerShdw>
                </a:effectLst>
                <a:latin typeface="Arial Black" pitchFamily="34" charset="0"/>
              </a:rPr>
              <a:t>Plu</a:t>
            </a:r>
            <a:r>
              <a:rPr lang="en-US" sz="3400" b="1" dirty="0">
                <a:solidFill>
                  <a:srgbClr val="FFFFFF"/>
                </a:solidFill>
                <a:effectLst>
                  <a:outerShdw blurRad="38100" dist="38100" dir="2700000" algn="tl">
                    <a:srgbClr val="000000">
                      <a:alpha val="43137"/>
                    </a:srgbClr>
                  </a:outerShdw>
                </a:effectLst>
                <a:latin typeface="Arial Black" pitchFamily="34" charset="0"/>
              </a:rPr>
              <a:t>rality </a:t>
            </a:r>
            <a:r>
              <a:rPr lang="en-US" sz="3400" b="1" dirty="0" smtClean="0">
                <a:solidFill>
                  <a:srgbClr val="FFFFFF"/>
                </a:solidFill>
                <a:effectLst>
                  <a:outerShdw blurRad="38100" dist="38100" dir="2700000" algn="tl">
                    <a:srgbClr val="000000">
                      <a:alpha val="43137"/>
                    </a:srgbClr>
                  </a:outerShdw>
                </a:effectLst>
                <a:latin typeface="Arial Black" pitchFamily="34" charset="0"/>
              </a:rPr>
              <a:t>of elders in </a:t>
            </a:r>
            <a:r>
              <a:rPr lang="en-US" sz="3400" b="1" dirty="0">
                <a:solidFill>
                  <a:srgbClr val="FFFFFF"/>
                </a:solidFill>
                <a:effectLst>
                  <a:outerShdw blurRad="38100" dist="38100" dir="2700000" algn="tl">
                    <a:srgbClr val="000000">
                      <a:alpha val="43137"/>
                    </a:srgbClr>
                  </a:outerShdw>
                </a:effectLst>
                <a:latin typeface="Arial Black" pitchFamily="34" charset="0"/>
              </a:rPr>
              <a:t>every church (</a:t>
            </a:r>
            <a:r>
              <a:rPr lang="en-US" sz="3400" b="1" dirty="0">
                <a:solidFill>
                  <a:schemeClr val="accent1"/>
                </a:solidFill>
                <a:effectLst>
                  <a:outerShdw blurRad="38100" dist="38100" dir="2700000" algn="tl">
                    <a:srgbClr val="000000">
                      <a:alpha val="43137"/>
                    </a:srgbClr>
                  </a:outerShdw>
                </a:effectLst>
                <a:latin typeface="Arial Black" pitchFamily="34" charset="0"/>
              </a:rPr>
              <a:t>Acts 20:17; </a:t>
            </a:r>
            <a:r>
              <a:rPr lang="en-US" sz="3400" b="1" dirty="0" smtClean="0">
                <a:solidFill>
                  <a:schemeClr val="accent1"/>
                </a:solidFill>
                <a:effectLst>
                  <a:outerShdw blurRad="38100" dist="38100" dir="2700000" algn="tl">
                    <a:srgbClr val="000000">
                      <a:alpha val="43137"/>
                    </a:srgbClr>
                  </a:outerShdw>
                </a:effectLst>
                <a:latin typeface="Arial Black" pitchFamily="34" charset="0"/>
              </a:rPr>
              <a:t>Titus 1:5</a:t>
            </a:r>
            <a:r>
              <a:rPr lang="en-US" sz="34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400" b="1" dirty="0" smtClean="0">
                <a:solidFill>
                  <a:srgbClr val="FFFFFF"/>
                </a:solidFill>
                <a:effectLst>
                  <a:outerShdw blurRad="38100" dist="38100" dir="2700000" algn="tl">
                    <a:srgbClr val="000000">
                      <a:alpha val="43137"/>
                    </a:srgbClr>
                  </a:outerShdw>
                </a:effectLst>
                <a:latin typeface="Arial Black" pitchFamily="34" charset="0"/>
              </a:rPr>
              <a:t>Limited </a:t>
            </a:r>
            <a:r>
              <a:rPr lang="en-US" sz="3400" b="1" dirty="0">
                <a:solidFill>
                  <a:srgbClr val="FFFFFF"/>
                </a:solidFill>
                <a:effectLst>
                  <a:outerShdw blurRad="38100" dist="38100" dir="2700000" algn="tl">
                    <a:srgbClr val="000000">
                      <a:alpha val="43137"/>
                    </a:srgbClr>
                  </a:outerShdw>
                </a:effectLst>
                <a:latin typeface="Arial Black" pitchFamily="34" charset="0"/>
              </a:rPr>
              <a:t>Oversight (</a:t>
            </a:r>
            <a:r>
              <a:rPr lang="en-US" sz="3400" b="1" dirty="0">
                <a:solidFill>
                  <a:srgbClr val="FFFF00"/>
                </a:solidFill>
                <a:effectLst>
                  <a:outerShdw blurRad="38100" dist="38100" dir="2700000" algn="tl">
                    <a:srgbClr val="000000">
                      <a:alpha val="43137"/>
                    </a:srgbClr>
                  </a:outerShdw>
                </a:effectLst>
                <a:latin typeface="Arial Black" pitchFamily="34" charset="0"/>
              </a:rPr>
              <a:t>Acts 20:28; </a:t>
            </a:r>
            <a:r>
              <a:rPr lang="en-US" sz="3400" b="1" dirty="0" smtClean="0">
                <a:solidFill>
                  <a:srgbClr val="FFFF00"/>
                </a:solidFill>
                <a:effectLst>
                  <a:outerShdw blurRad="38100" dist="38100" dir="2700000" algn="tl">
                    <a:srgbClr val="000000">
                      <a:alpha val="43137"/>
                    </a:srgbClr>
                  </a:outerShdw>
                </a:effectLst>
                <a:latin typeface="Arial Black" pitchFamily="34" charset="0"/>
              </a:rPr>
              <a:t>    I Peter 5:1-4</a:t>
            </a:r>
            <a:r>
              <a:rPr lang="en-US" sz="34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Equality </a:t>
            </a:r>
            <a:r>
              <a:rPr lang="en-US" sz="3200" b="1" dirty="0">
                <a:solidFill>
                  <a:srgbClr val="FFFFFF"/>
                </a:solidFill>
                <a:effectLst>
                  <a:outerShdw blurRad="38100" dist="38100" dir="2700000" algn="tl">
                    <a:srgbClr val="000000">
                      <a:alpha val="43137"/>
                    </a:srgbClr>
                  </a:outerShdw>
                </a:effectLst>
                <a:latin typeface="Arial Black" pitchFamily="34" charset="0"/>
              </a:rPr>
              <a:t>in </a:t>
            </a:r>
            <a:r>
              <a:rPr lang="en-US" sz="3200" b="1" dirty="0" smtClean="0">
                <a:solidFill>
                  <a:srgbClr val="FFFFFF"/>
                </a:solidFill>
                <a:effectLst>
                  <a:outerShdw blurRad="38100" dist="38100" dir="2700000" algn="tl">
                    <a:srgbClr val="000000">
                      <a:alpha val="43137"/>
                    </a:srgbClr>
                  </a:outerShdw>
                </a:effectLst>
                <a:latin typeface="Arial Black" pitchFamily="34" charset="0"/>
              </a:rPr>
              <a:t>Eldership (</a:t>
            </a:r>
            <a:r>
              <a:rPr lang="en-US" sz="3200" b="1" dirty="0" smtClean="0">
                <a:solidFill>
                  <a:schemeClr val="accent1"/>
                </a:solidFill>
                <a:effectLst>
                  <a:outerShdw blurRad="38100" dist="38100" dir="2700000" algn="tl">
                    <a:srgbClr val="000000">
                      <a:alpha val="43137"/>
                    </a:srgbClr>
                  </a:outerShdw>
                </a:effectLst>
                <a:latin typeface="Arial Black" pitchFamily="34" charset="0"/>
              </a:rPr>
              <a:t>I Pet.5:1-4</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endParaRPr lang="en-US" sz="32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nodeType="clickEffect">
                                  <p:stCondLst>
                                    <p:cond delay="0"/>
                                  </p:stCondLst>
                                  <p:childTnLst>
                                    <p:set>
                                      <p:cBhvr>
                                        <p:cTn id="51" dur="1" fill="hold">
                                          <p:stCondLst>
                                            <p:cond delay="0"/>
                                          </p:stCondLst>
                                        </p:cTn>
                                        <p:tgtEl>
                                          <p:spTgt spid="13318">
                                            <p:txEl>
                                              <p:pRg st="5" end="5"/>
                                            </p:txEl>
                                          </p:spTgt>
                                        </p:tgtEl>
                                        <p:attrNameLst>
                                          <p:attrName>style.visibility</p:attrName>
                                        </p:attrNameLst>
                                      </p:cBhvr>
                                      <p:to>
                                        <p:strVal val="visible"/>
                                      </p:to>
                                    </p:set>
                                    <p:anim calcmode="lin" valueType="num">
                                      <p:cBhvr>
                                        <p:cTn id="52"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Organization</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839200" cy="4921347"/>
          </a:xfrm>
          <a:prstGeom prst="rect">
            <a:avLst/>
          </a:prstGeom>
          <a:noFill/>
          <a:ln w="9525">
            <a:noFill/>
            <a:miter lim="800000"/>
            <a:headEnd/>
            <a:tailEnd/>
          </a:ln>
        </p:spPr>
        <p:txBody>
          <a:bodyPr wrap="square">
            <a:spAutoFit/>
          </a:bodyPr>
          <a:lstStyle/>
          <a:p>
            <a:pPr>
              <a:lnSpc>
                <a:spcPct val="70000"/>
              </a:lnSpc>
              <a:spcBef>
                <a:spcPts val="0"/>
              </a:spcBef>
              <a:spcAft>
                <a:spcPts val="600"/>
              </a:spcAft>
              <a:buClr>
                <a:schemeClr val="accent1"/>
              </a:buClr>
              <a:buFont typeface="Wingdings 2" pitchFamily="18" charset="2"/>
              <a:buChar char="C"/>
            </a:pPr>
            <a:r>
              <a:rPr lang="en-US" sz="3600" b="1" dirty="0">
                <a:solidFill>
                  <a:srgbClr val="FFFFFF"/>
                </a:solidFill>
                <a:effectLst>
                  <a:outerShdw blurRad="38100" dist="38100" dir="2700000" algn="tl">
                    <a:srgbClr val="000000">
                      <a:alpha val="43137"/>
                    </a:srgbClr>
                  </a:outerShdw>
                </a:effectLst>
                <a:latin typeface="Arial Black" pitchFamily="34" charset="0"/>
              </a:rPr>
              <a:t>Universal Body – </a:t>
            </a:r>
            <a:r>
              <a:rPr lang="en-US" sz="3600" b="1" dirty="0" smtClean="0">
                <a:solidFill>
                  <a:srgbClr val="FFFFFF"/>
                </a:solidFill>
                <a:effectLst>
                  <a:outerShdw blurRad="38100" dist="38100" dir="2700000" algn="tl">
                    <a:srgbClr val="000000">
                      <a:alpha val="43137"/>
                    </a:srgbClr>
                  </a:outerShdw>
                </a:effectLst>
                <a:latin typeface="Arial Black" pitchFamily="34" charset="0"/>
              </a:rPr>
              <a:t>With No </a:t>
            </a:r>
            <a:r>
              <a:rPr lang="en-US" sz="3600" b="1" dirty="0">
                <a:solidFill>
                  <a:srgbClr val="FFFFFF"/>
                </a:solidFill>
                <a:effectLst>
                  <a:outerShdw blurRad="38100" dist="38100" dir="2700000" algn="tl">
                    <a:srgbClr val="000000">
                      <a:alpha val="43137"/>
                    </a:srgbClr>
                  </a:outerShdw>
                </a:effectLst>
                <a:latin typeface="Arial Black" pitchFamily="34" charset="0"/>
              </a:rPr>
              <a:t>Earthly Organization</a:t>
            </a:r>
          </a:p>
          <a:p>
            <a:pPr>
              <a:lnSpc>
                <a:spcPct val="70000"/>
              </a:lnSpc>
              <a:spcBef>
                <a:spcPts val="0"/>
              </a:spcBef>
              <a:spcAft>
                <a:spcPts val="600"/>
              </a:spcAft>
              <a:buClr>
                <a:schemeClr val="accent1"/>
              </a:buClr>
              <a:buFont typeface="Wingdings 2" pitchFamily="18" charset="2"/>
              <a:buChar char="C"/>
            </a:pPr>
            <a:r>
              <a:rPr lang="en-US" sz="4800" b="1" dirty="0">
                <a:solidFill>
                  <a:srgbClr val="FFFFFF"/>
                </a:solidFill>
                <a:effectLst>
                  <a:outerShdw blurRad="38100" dist="38100" dir="2700000" algn="tl">
                    <a:srgbClr val="000000">
                      <a:alpha val="43137"/>
                    </a:srgbClr>
                  </a:outerShdw>
                </a:effectLst>
                <a:latin typeface="Arial Black" pitchFamily="34" charset="0"/>
              </a:rPr>
              <a:t>Local Body of </a:t>
            </a:r>
            <a:r>
              <a:rPr lang="en-US" sz="4800" b="1" dirty="0" smtClean="0">
                <a:solidFill>
                  <a:srgbClr val="FFFFFF"/>
                </a:solidFill>
                <a:effectLst>
                  <a:outerShdw blurRad="38100" dist="38100" dir="2700000" algn="tl">
                    <a:srgbClr val="000000">
                      <a:alpha val="43137"/>
                    </a:srgbClr>
                  </a:outerShdw>
                </a:effectLst>
                <a:latin typeface="Arial Black" pitchFamily="34" charset="0"/>
              </a:rPr>
              <a:t>Christ</a:t>
            </a:r>
            <a:endParaRPr lang="en-US" sz="2800" b="1" dirty="0" smtClean="0">
              <a:solidFill>
                <a:srgbClr val="FFFFFF"/>
              </a:solidFill>
              <a:effectLst>
                <a:outerShdw blurRad="38100" dist="38100" dir="2700000" algn="tl">
                  <a:srgbClr val="000000">
                    <a:alpha val="43137"/>
                  </a:srgbClr>
                </a:outerShdw>
              </a:effectLst>
              <a:latin typeface="Arial Black" pitchFamily="34" charset="0"/>
            </a:endParaRPr>
          </a:p>
          <a:p>
            <a:pPr lvl="1">
              <a:spcBef>
                <a:spcPts val="0"/>
              </a:spcBef>
              <a:spcAft>
                <a:spcPts val="600"/>
              </a:spcAft>
              <a:buClr>
                <a:schemeClr val="accent1"/>
              </a:buClr>
              <a:buFont typeface="Arial Black" pitchFamily="34" charset="0"/>
              <a:buChar char="►"/>
            </a:pPr>
            <a:r>
              <a:rPr lang="en-US" sz="4000" dirty="0" smtClean="0">
                <a:solidFill>
                  <a:srgbClr val="FFFFFF"/>
                </a:solidFill>
                <a:effectLst>
                  <a:outerShdw blurRad="38100" dist="38100" dir="2700000" algn="tl">
                    <a:srgbClr val="000000">
                      <a:alpha val="43137"/>
                    </a:srgbClr>
                  </a:outerShdw>
                </a:effectLst>
                <a:latin typeface="Arial Black" pitchFamily="34" charset="0"/>
              </a:rPr>
              <a:t>Deacons (</a:t>
            </a:r>
            <a:r>
              <a:rPr lang="en-US" sz="4000" dirty="0" smtClean="0">
                <a:solidFill>
                  <a:schemeClr val="accent1"/>
                </a:solidFill>
                <a:effectLst>
                  <a:outerShdw blurRad="38100" dist="38100" dir="2700000" algn="tl">
                    <a:srgbClr val="000000">
                      <a:alpha val="43137"/>
                    </a:srgbClr>
                  </a:outerShdw>
                </a:effectLst>
                <a:latin typeface="Arial Black" pitchFamily="34" charset="0"/>
              </a:rPr>
              <a:t>Philippians 1:1;   I Timothy 3:8-13</a:t>
            </a:r>
            <a:r>
              <a:rPr lang="en-US" sz="4000" dirty="0" smtClean="0">
                <a:solidFill>
                  <a:srgbClr val="FFFFFF"/>
                </a:solidFill>
                <a:effectLst>
                  <a:outerShdw blurRad="38100" dist="38100" dir="2700000" algn="tl">
                    <a:srgbClr val="000000">
                      <a:alpha val="43137"/>
                    </a:srgbClr>
                  </a:outerShdw>
                </a:effectLst>
                <a:latin typeface="Arial Black" pitchFamily="34" charset="0"/>
              </a:rPr>
              <a:t>)</a:t>
            </a:r>
            <a:endParaRPr lang="en-US" sz="4000" dirty="0">
              <a:solidFill>
                <a:srgbClr val="FFFFFF"/>
              </a:solidFill>
              <a:effectLst>
                <a:outerShdw blurRad="38100" dist="38100" dir="2700000" algn="tl">
                  <a:srgbClr val="000000">
                    <a:alpha val="43137"/>
                  </a:srgbClr>
                </a:outerShdw>
              </a:effectLst>
              <a:latin typeface="Arial Black" pitchFamily="34" charset="0"/>
            </a:endParaRPr>
          </a:p>
          <a:p>
            <a:pPr lvl="2">
              <a:lnSpc>
                <a:spcPct val="70000"/>
              </a:lnSpc>
              <a:spcBef>
                <a:spcPts val="0"/>
              </a:spcBef>
              <a:spcAft>
                <a:spcPts val="600"/>
              </a:spcAft>
              <a:buClr>
                <a:schemeClr val="accent1"/>
              </a:buClr>
              <a:buFont typeface="Arial Black" pitchFamily="34" charset="0"/>
              <a:buChar char="►"/>
            </a:pPr>
            <a:r>
              <a:rPr lang="en-US" sz="3200" dirty="0">
                <a:solidFill>
                  <a:srgbClr val="FFFFFF"/>
                </a:solidFill>
                <a:effectLst>
                  <a:outerShdw blurRad="38100" dist="38100" dir="2700000" algn="tl">
                    <a:srgbClr val="000000">
                      <a:alpha val="43137"/>
                    </a:srgbClr>
                  </a:outerShdw>
                </a:effectLst>
                <a:latin typeface="Arial Black" pitchFamily="34" charset="0"/>
              </a:rPr>
              <a:t> </a:t>
            </a:r>
            <a:r>
              <a:rPr lang="en-US" sz="3000" dirty="0" smtClean="0">
                <a:solidFill>
                  <a:srgbClr val="FFFFFF"/>
                </a:solidFill>
                <a:effectLst>
                  <a:outerShdw blurRad="38100" dist="38100" dir="2700000" algn="tl">
                    <a:srgbClr val="000000">
                      <a:alpha val="43137"/>
                    </a:srgbClr>
                  </a:outerShdw>
                </a:effectLst>
                <a:latin typeface="Arial Black" pitchFamily="34" charset="0"/>
              </a:rPr>
              <a:t>Perform special services (</a:t>
            </a:r>
            <a:r>
              <a:rPr lang="en-US" sz="3000" dirty="0" smtClean="0">
                <a:solidFill>
                  <a:schemeClr val="accent2"/>
                </a:solidFill>
                <a:effectLst>
                  <a:outerShdw blurRad="38100" dist="38100" dir="2700000" algn="tl">
                    <a:srgbClr val="000000">
                      <a:alpha val="43137"/>
                    </a:srgbClr>
                  </a:outerShdw>
                </a:effectLst>
                <a:latin typeface="Arial Black" pitchFamily="34" charset="0"/>
              </a:rPr>
              <a:t>Acts 6</a:t>
            </a:r>
            <a:r>
              <a:rPr lang="en-US" sz="3000" dirty="0" smtClean="0">
                <a:solidFill>
                  <a:srgbClr val="FFFFFF"/>
                </a:solidFill>
                <a:effectLst>
                  <a:outerShdw blurRad="38100" dist="38100" dir="2700000" algn="tl">
                    <a:srgbClr val="000000">
                      <a:alpha val="43137"/>
                    </a:srgbClr>
                  </a:outerShdw>
                </a:effectLst>
                <a:latin typeface="Arial Black" pitchFamily="34" charset="0"/>
              </a:rPr>
              <a:t>)</a:t>
            </a:r>
            <a:endParaRPr lang="en-US" sz="3000" dirty="0" smtClean="0">
              <a:solidFill>
                <a:schemeClr val="accent2"/>
              </a:solidFill>
              <a:effectLst>
                <a:outerShdw blurRad="38100" dist="38100" dir="2700000" algn="tl">
                  <a:srgbClr val="000000">
                    <a:alpha val="43137"/>
                  </a:srgbClr>
                </a:outerShdw>
              </a:effectLst>
              <a:latin typeface="Arial Black" pitchFamily="34" charset="0"/>
            </a:endParaRPr>
          </a:p>
          <a:p>
            <a:pPr lvl="1">
              <a:lnSpc>
                <a:spcPct val="70000"/>
              </a:lnSpc>
              <a:spcBef>
                <a:spcPct val="50000"/>
              </a:spcBef>
              <a:buClr>
                <a:srgbClr val="FFFF00"/>
              </a:buClr>
              <a:buFont typeface="Arial Black" pitchFamily="34" charset="0"/>
              <a:buChar char="►"/>
            </a:pPr>
            <a:r>
              <a:rPr lang="en-US" sz="3600" b="1" dirty="0" smtClean="0">
                <a:solidFill>
                  <a:srgbClr val="FFFFFF"/>
                </a:solidFill>
                <a:effectLst>
                  <a:outerShdw blurRad="38100" dist="38100" dir="2700000" algn="tl">
                    <a:srgbClr val="000000">
                      <a:alpha val="43137"/>
                    </a:srgbClr>
                  </a:outerShdw>
                </a:effectLst>
                <a:latin typeface="Arial Black" pitchFamily="34" charset="0"/>
              </a:rPr>
              <a:t>Members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Philippians 1:1</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lvl="1">
              <a:lnSpc>
                <a:spcPct val="70000"/>
              </a:lnSpc>
              <a:spcBef>
                <a:spcPct val="50000"/>
              </a:spcBef>
              <a:buClr>
                <a:srgbClr val="FFFF00"/>
              </a:buClr>
              <a:buFont typeface="Arial Black" pitchFamily="34" charset="0"/>
              <a:buChar char="►"/>
            </a:pPr>
            <a:r>
              <a:rPr lang="en-US" sz="3600" b="1" dirty="0" smtClean="0">
                <a:solidFill>
                  <a:srgbClr val="FFFFFF"/>
                </a:solidFill>
                <a:effectLst>
                  <a:outerShdw blurRad="38100" dist="38100" dir="2700000" algn="tl">
                    <a:srgbClr val="000000">
                      <a:alpha val="43137"/>
                    </a:srgbClr>
                  </a:outerShdw>
                </a:effectLst>
                <a:latin typeface="Arial Black" pitchFamily="34" charset="0"/>
              </a:rPr>
              <a:t> Evangelists (</a:t>
            </a:r>
            <a:r>
              <a:rPr lang="en-US" sz="3600" b="1" dirty="0" smtClean="0">
                <a:solidFill>
                  <a:srgbClr val="FFFF00"/>
                </a:solidFill>
                <a:effectLst>
                  <a:outerShdw blurRad="38100" dist="38100" dir="2700000" algn="tl">
                    <a:srgbClr val="000000">
                      <a:alpha val="43137"/>
                    </a:srgbClr>
                  </a:outerShdw>
                </a:effectLst>
                <a:latin typeface="Arial Black" pitchFamily="34" charset="0"/>
              </a:rPr>
              <a:t>Ephesians 4:11</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pPr>
            <a:endParaRPr lang="en-US" sz="30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3318">
                                            <p:txEl>
                                              <p:pRg st="2" end="2"/>
                                            </p:txEl>
                                          </p:spTgt>
                                        </p:tgtEl>
                                        <p:attrNameLst>
                                          <p:attrName>style.visibility</p:attrName>
                                        </p:attrNameLst>
                                      </p:cBhvr>
                                      <p:to>
                                        <p:strVal val="visible"/>
                                      </p:to>
                                    </p:set>
                                    <p:anim calcmode="lin" valueType="num">
                                      <p:cBhvr>
                                        <p:cTn id="7"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3318">
                                            <p:txEl>
                                              <p:pRg st="3" end="3"/>
                                            </p:txEl>
                                          </p:spTgt>
                                        </p:tgtEl>
                                        <p:attrNameLst>
                                          <p:attrName>style.visibility</p:attrName>
                                        </p:attrNameLst>
                                      </p:cBhvr>
                                      <p:to>
                                        <p:strVal val="visible"/>
                                      </p:to>
                                    </p:set>
                                    <p:anim calcmode="lin" valueType="num">
                                      <p:cBhvr>
                                        <p:cTn id="15"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13318">
                                            <p:txEl>
                                              <p:pRg st="4" end="4"/>
                                            </p:txEl>
                                          </p:spTgt>
                                        </p:tgtEl>
                                        <p:attrNameLst>
                                          <p:attrName>style.visibility</p:attrName>
                                        </p:attrNameLst>
                                      </p:cBhvr>
                                      <p:to>
                                        <p:strVal val="visible"/>
                                      </p:to>
                                    </p:set>
                                    <p:anim calcmode="lin" valueType="num">
                                      <p:cBhvr>
                                        <p:cTn id="23"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13318">
                                            <p:txEl>
                                              <p:pRg st="5" end="5"/>
                                            </p:txEl>
                                          </p:spTgt>
                                        </p:tgtEl>
                                        <p:attrNameLst>
                                          <p:attrName>style.visibility</p:attrName>
                                        </p:attrNameLst>
                                      </p:cBhvr>
                                      <p:to>
                                        <p:strVal val="visible"/>
                                      </p:to>
                                    </p:set>
                                    <p:anim calcmode="lin" valueType="num">
                                      <p:cBhvr>
                                        <p:cTn id="31"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Worship</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991600" cy="4231928"/>
          </a:xfrm>
          <a:prstGeom prst="rect">
            <a:avLst/>
          </a:prstGeom>
          <a:noFill/>
          <a:ln w="9525">
            <a:noFill/>
            <a:miter lim="800000"/>
            <a:headEnd/>
            <a:tailEnd/>
          </a:ln>
        </p:spPr>
        <p:txBody>
          <a:bodyPr wrap="square">
            <a:spAutoFit/>
          </a:bodyPr>
          <a:lstStyle/>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Pray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Acts 2:42</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Give As Prospered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I Cor. 16:1-2</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300" b="1" dirty="0" smtClean="0">
                <a:solidFill>
                  <a:srgbClr val="FFFFFF"/>
                </a:solidFill>
                <a:effectLst>
                  <a:outerShdw blurRad="38100" dist="38100" dir="2700000" algn="tl">
                    <a:srgbClr val="000000">
                      <a:alpha val="43137"/>
                    </a:srgbClr>
                  </a:outerShdw>
                </a:effectLst>
                <a:latin typeface="Arial Black" pitchFamily="34" charset="0"/>
              </a:rPr>
              <a:t>Lord’s Supper (</a:t>
            </a:r>
            <a:r>
              <a:rPr lang="en-US" sz="3300" b="1" dirty="0" smtClean="0">
                <a:solidFill>
                  <a:schemeClr val="accent1"/>
                </a:solidFill>
                <a:effectLst>
                  <a:outerShdw blurRad="38100" dist="38100" dir="2700000" algn="tl">
                    <a:srgbClr val="000000">
                      <a:alpha val="43137"/>
                    </a:srgbClr>
                  </a:outerShdw>
                </a:effectLst>
                <a:latin typeface="Arial Black" pitchFamily="34" charset="0"/>
              </a:rPr>
              <a:t>I Cor. 11:23-26; 20:7</a:t>
            </a:r>
            <a:r>
              <a:rPr lang="en-US" sz="33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Preach Gospel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Acts 2:42; 20:7ff; I Timothy 3:15</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Sing (</a:t>
            </a:r>
            <a:r>
              <a:rPr lang="en-US" sz="3600" b="1" dirty="0" smtClean="0">
                <a:solidFill>
                  <a:srgbClr val="FFFF00"/>
                </a:solidFill>
                <a:effectLst>
                  <a:outerShdw blurRad="38100" dist="38100" dir="2700000" algn="tl">
                    <a:srgbClr val="000000">
                      <a:alpha val="43137"/>
                    </a:srgbClr>
                  </a:outerShdw>
                </a:effectLst>
                <a:latin typeface="Arial Black" pitchFamily="34" charset="0"/>
              </a:rPr>
              <a:t>Eph. 5:19; Colossians 3:16; I Cor. 14:15</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endParaRPr lang="en-US" sz="36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2123658"/>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Mission – Work</a:t>
            </a:r>
          </a:p>
          <a:p>
            <a:pPr algn="ctr"/>
            <a:endParaRPr lang="en-US" sz="4400" b="1" u="sng" dirty="0" smtClean="0">
              <a:solidFill>
                <a:schemeClr val="accent1"/>
              </a:solidFill>
              <a:effectLst>
                <a:outerShdw blurRad="38100" dist="38100" dir="2700000" algn="tl">
                  <a:srgbClr val="000000">
                    <a:alpha val="43137"/>
                  </a:srgbClr>
                </a:outerShdw>
              </a:effectLst>
              <a:latin typeface="Arial Black" pitchFamily="34" charset="0"/>
            </a:endParaRPr>
          </a:p>
          <a:p>
            <a:pPr algn="ct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991600" cy="5364545"/>
          </a:xfrm>
          <a:prstGeom prst="rect">
            <a:avLst/>
          </a:prstGeom>
          <a:noFill/>
          <a:ln w="9525">
            <a:noFill/>
            <a:miter lim="800000"/>
            <a:headEnd/>
            <a:tailEnd/>
          </a:ln>
        </p:spPr>
        <p:txBody>
          <a:bodyPr wrap="square">
            <a:spAutoFit/>
          </a:bodyPr>
          <a:lstStyle/>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“Seek &amp; Save The Lost”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Luke 19:10</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Teach Gospel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I Timothy 3:15</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Care for Needy Saints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Rom.15:25-26</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Edify the Saints (</a:t>
            </a:r>
            <a:r>
              <a:rPr lang="en-US" sz="3200" b="1" dirty="0" smtClean="0">
                <a:solidFill>
                  <a:schemeClr val="accent1"/>
                </a:solidFill>
                <a:effectLst>
                  <a:outerShdw blurRad="38100" dist="38100" dir="2700000" algn="tl">
                    <a:srgbClr val="000000">
                      <a:alpha val="43137"/>
                    </a:srgbClr>
                  </a:outerShdw>
                </a:effectLst>
                <a:latin typeface="Arial Black" pitchFamily="34" charset="0"/>
              </a:rPr>
              <a:t>Ephesians 4:11-12</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lgn="ctr">
              <a:spcBef>
                <a:spcPts val="600"/>
              </a:spcBef>
              <a:buClr>
                <a:schemeClr val="accent2"/>
              </a:buClr>
              <a:buSzPct val="111000"/>
            </a:pP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Mission is NOT:</a:t>
            </a:r>
          </a:p>
          <a:p>
            <a:pPr lvl="1">
              <a:lnSpc>
                <a:spcPct val="70000"/>
              </a:lnSpc>
              <a:spcBef>
                <a:spcPts val="600"/>
              </a:spcBef>
              <a:buClr>
                <a:schemeClr val="accent2"/>
              </a:buClr>
              <a:buSzPct val="113000"/>
              <a:buFont typeface="Arial Black" pitchFamily="34" charset="0"/>
              <a:buChar char="►"/>
            </a:pPr>
            <a:r>
              <a:rPr lang="en-US" sz="2800" b="1" dirty="0" smtClean="0">
                <a:solidFill>
                  <a:srgbClr val="FFFFFF"/>
                </a:solidFill>
                <a:effectLst>
                  <a:outerShdw blurRad="38100" dist="38100" dir="2700000" algn="tl">
                    <a:srgbClr val="000000">
                      <a:alpha val="43137"/>
                    </a:srgbClr>
                  </a:outerShdw>
                </a:effectLst>
                <a:latin typeface="Arial Black" pitchFamily="34" charset="0"/>
              </a:rPr>
              <a:t> </a:t>
            </a:r>
            <a:r>
              <a:rPr lang="en-US" sz="3200" b="1" dirty="0" smtClean="0">
                <a:solidFill>
                  <a:srgbClr val="FFFFFF"/>
                </a:solidFill>
                <a:effectLst>
                  <a:outerShdw blurRad="38100" dist="38100" dir="2700000" algn="tl">
                    <a:srgbClr val="000000">
                      <a:alpha val="43137"/>
                    </a:srgbClr>
                  </a:outerShdw>
                </a:effectLst>
                <a:latin typeface="Arial Black" pitchFamily="34" charset="0"/>
              </a:rPr>
              <a:t>Social</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Recreational</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Money-making</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Political</a:t>
            </a:r>
            <a:endParaRPr lang="en-US" sz="2800" b="1" dirty="0" smtClean="0">
              <a:solidFill>
                <a:srgbClr val="FFFFFF"/>
              </a:solidFill>
              <a:effectLst>
                <a:outerShdw blurRad="38100" dist="38100" dir="2700000" algn="tl">
                  <a:srgbClr val="000000">
                    <a:alpha val="43137"/>
                  </a:srgbClr>
                </a:outerShdw>
              </a:effectLst>
              <a:latin typeface="Arial Black" pitchFamily="34" charset="0"/>
            </a:endParaRPr>
          </a:p>
          <a:p>
            <a:pPr>
              <a:spcBef>
                <a:spcPts val="600"/>
              </a:spcBef>
              <a:buClr>
                <a:schemeClr val="accent1"/>
              </a:buClr>
              <a:buSzPct val="110000"/>
              <a:buFont typeface="Wingdings 2" pitchFamily="18" charset="2"/>
              <a:buChar char="C"/>
            </a:pPr>
            <a:endParaRPr lang="en-US" sz="36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nodeType="clickEffect">
                                  <p:stCondLst>
                                    <p:cond delay="0"/>
                                  </p:stCondLst>
                                  <p:childTnLst>
                                    <p:set>
                                      <p:cBhvr>
                                        <p:cTn id="51" dur="1" fill="hold">
                                          <p:stCondLst>
                                            <p:cond delay="0"/>
                                          </p:stCondLst>
                                        </p:cTn>
                                        <p:tgtEl>
                                          <p:spTgt spid="13318">
                                            <p:txEl>
                                              <p:pRg st="5" end="5"/>
                                            </p:txEl>
                                          </p:spTgt>
                                        </p:tgtEl>
                                        <p:attrNameLst>
                                          <p:attrName>style.visibility</p:attrName>
                                        </p:attrNameLst>
                                      </p:cBhvr>
                                      <p:to>
                                        <p:strVal val="visible"/>
                                      </p:to>
                                    </p:set>
                                    <p:anim calcmode="lin" valueType="num">
                                      <p:cBhvr>
                                        <p:cTn id="52"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9" presetClass="entr" presetSubtype="0" accel="100000" fill="hold" nodeType="clickEffect">
                                  <p:stCondLst>
                                    <p:cond delay="0"/>
                                  </p:stCondLst>
                                  <p:childTnLst>
                                    <p:set>
                                      <p:cBhvr>
                                        <p:cTn id="59" dur="1" fill="hold">
                                          <p:stCondLst>
                                            <p:cond delay="0"/>
                                          </p:stCondLst>
                                        </p:cTn>
                                        <p:tgtEl>
                                          <p:spTgt spid="13318">
                                            <p:txEl>
                                              <p:pRg st="6" end="6"/>
                                            </p:txEl>
                                          </p:spTgt>
                                        </p:tgtEl>
                                        <p:attrNameLst>
                                          <p:attrName>style.visibility</p:attrName>
                                        </p:attrNameLst>
                                      </p:cBhvr>
                                      <p:to>
                                        <p:strVal val="visible"/>
                                      </p:to>
                                    </p:set>
                                    <p:anim calcmode="lin" valueType="num">
                                      <p:cBhvr>
                                        <p:cTn id="60" dur="500" fill="hold"/>
                                        <p:tgtEl>
                                          <p:spTgt spid="13318">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13318">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13318">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1331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9" presetClass="entr" presetSubtype="0" accel="100000" fill="hold" nodeType="clickEffect">
                                  <p:stCondLst>
                                    <p:cond delay="0"/>
                                  </p:stCondLst>
                                  <p:childTnLst>
                                    <p:set>
                                      <p:cBhvr>
                                        <p:cTn id="67" dur="1" fill="hold">
                                          <p:stCondLst>
                                            <p:cond delay="0"/>
                                          </p:stCondLst>
                                        </p:cTn>
                                        <p:tgtEl>
                                          <p:spTgt spid="13318">
                                            <p:txEl>
                                              <p:pRg st="7" end="7"/>
                                            </p:txEl>
                                          </p:spTgt>
                                        </p:tgtEl>
                                        <p:attrNameLst>
                                          <p:attrName>style.visibility</p:attrName>
                                        </p:attrNameLst>
                                      </p:cBhvr>
                                      <p:to>
                                        <p:strVal val="visible"/>
                                      </p:to>
                                    </p:set>
                                    <p:anim calcmode="lin" valueType="num">
                                      <p:cBhvr>
                                        <p:cTn id="68" dur="500" fill="hold"/>
                                        <p:tgtEl>
                                          <p:spTgt spid="13318">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13318">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13318">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1331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9" presetClass="entr" presetSubtype="0" accel="100000" fill="hold" nodeType="clickEffect">
                                  <p:stCondLst>
                                    <p:cond delay="0"/>
                                  </p:stCondLst>
                                  <p:childTnLst>
                                    <p:set>
                                      <p:cBhvr>
                                        <p:cTn id="75" dur="1" fill="hold">
                                          <p:stCondLst>
                                            <p:cond delay="0"/>
                                          </p:stCondLst>
                                        </p:cTn>
                                        <p:tgtEl>
                                          <p:spTgt spid="13318">
                                            <p:txEl>
                                              <p:pRg st="8" end="8"/>
                                            </p:txEl>
                                          </p:spTgt>
                                        </p:tgtEl>
                                        <p:attrNameLst>
                                          <p:attrName>style.visibility</p:attrName>
                                        </p:attrNameLst>
                                      </p:cBhvr>
                                      <p:to>
                                        <p:strVal val="visible"/>
                                      </p:to>
                                    </p:set>
                                    <p:anim calcmode="lin" valueType="num">
                                      <p:cBhvr>
                                        <p:cTn id="76" dur="500" fill="hold"/>
                                        <p:tgtEl>
                                          <p:spTgt spid="13318">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13318">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13318">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13318">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86"/>
            <a:ext cx="8381999" cy="5897563"/>
          </a:xfrm>
        </p:spPr>
        <p:txBody>
          <a:bodyPr/>
          <a:lstStyle/>
          <a:p>
            <a:pPr marL="0" indent="0" algn="just">
              <a:buNone/>
            </a:pPr>
            <a:r>
              <a:rPr lang="en-US" sz="5000" b="1" dirty="0" smtClean="0">
                <a:solidFill>
                  <a:srgbClr val="FFFFFF"/>
                </a:solidFill>
                <a:effectLst>
                  <a:outerShdw blurRad="38100" dist="38100" dir="2700000" algn="tl">
                    <a:srgbClr val="000000">
                      <a:alpha val="43137"/>
                    </a:srgbClr>
                  </a:outerShdw>
                </a:effectLst>
                <a:latin typeface="Arial Narrow" panose="020B0606020202030204" pitchFamily="34" charset="0"/>
              </a:rPr>
              <a:t>(4) </a:t>
            </a:r>
            <a:r>
              <a:rPr lang="en-US" sz="5000" b="1" dirty="0">
                <a:solidFill>
                  <a:srgbClr val="FFFFFF"/>
                </a:solidFill>
                <a:effectLst>
                  <a:outerShdw blurRad="38100" dist="38100" dir="2700000" algn="tl">
                    <a:srgbClr val="000000">
                      <a:alpha val="43137"/>
                    </a:srgbClr>
                  </a:outerShdw>
                </a:effectLst>
                <a:latin typeface="Arial Narrow" panose="020B0606020202030204" pitchFamily="34" charset="0"/>
              </a:rPr>
              <a:t>Who </a:t>
            </a:r>
            <a:r>
              <a:rPr lang="en-US" sz="5000" b="1" dirty="0" err="1">
                <a:solidFill>
                  <a:srgbClr val="FFFFFF"/>
                </a:solidFill>
                <a:effectLst>
                  <a:outerShdw blurRad="38100" dist="38100" dir="2700000" algn="tl">
                    <a:srgbClr val="000000">
                      <a:alpha val="43137"/>
                    </a:srgbClr>
                  </a:outerShdw>
                </a:effectLst>
                <a:latin typeface="Arial Narrow" panose="020B0606020202030204" pitchFamily="34" charset="0"/>
              </a:rPr>
              <a:t>opposeth</a:t>
            </a:r>
            <a:r>
              <a:rPr lang="en-US" sz="5000" b="1" dirty="0">
                <a:solidFill>
                  <a:srgbClr val="FFFFFF"/>
                </a:solidFill>
                <a:effectLst>
                  <a:outerShdw blurRad="38100" dist="38100" dir="2700000" algn="tl">
                    <a:srgbClr val="000000">
                      <a:alpha val="43137"/>
                    </a:srgbClr>
                  </a:outerShdw>
                </a:effectLst>
                <a:latin typeface="Arial Narrow" panose="020B0606020202030204" pitchFamily="34" charset="0"/>
              </a:rPr>
              <a:t> and </a:t>
            </a:r>
            <a:r>
              <a:rPr lang="en-US" sz="5000" b="1" dirty="0" err="1">
                <a:solidFill>
                  <a:srgbClr val="FFFFFF"/>
                </a:solidFill>
                <a:effectLst>
                  <a:outerShdw blurRad="38100" dist="38100" dir="2700000" algn="tl">
                    <a:srgbClr val="000000">
                      <a:alpha val="43137"/>
                    </a:srgbClr>
                  </a:outerShdw>
                </a:effectLst>
                <a:latin typeface="Arial Narrow" panose="020B0606020202030204" pitchFamily="34" charset="0"/>
              </a:rPr>
              <a:t>exalteth</a:t>
            </a:r>
            <a:r>
              <a:rPr lang="en-US" sz="5000" b="1" dirty="0">
                <a:solidFill>
                  <a:srgbClr val="FFFFFF"/>
                </a:solidFill>
                <a:effectLst>
                  <a:outerShdw blurRad="38100" dist="38100" dir="2700000" algn="tl">
                    <a:srgbClr val="000000">
                      <a:alpha val="43137"/>
                    </a:srgbClr>
                  </a:outerShdw>
                </a:effectLst>
                <a:latin typeface="Arial Narrow" panose="020B0606020202030204" pitchFamily="34" charset="0"/>
              </a:rPr>
              <a:t> himself above all that is called God, or that is worshipped; so that he as God </a:t>
            </a:r>
            <a:r>
              <a:rPr lang="en-US" sz="5000" b="1" dirty="0" err="1">
                <a:solidFill>
                  <a:srgbClr val="FFFFFF"/>
                </a:solidFill>
                <a:effectLst>
                  <a:outerShdw blurRad="38100" dist="38100" dir="2700000" algn="tl">
                    <a:srgbClr val="000000">
                      <a:alpha val="43137"/>
                    </a:srgbClr>
                  </a:outerShdw>
                </a:effectLst>
                <a:latin typeface="Arial Narrow" panose="020B0606020202030204" pitchFamily="34" charset="0"/>
              </a:rPr>
              <a:t>sitteth</a:t>
            </a:r>
            <a:r>
              <a:rPr lang="en-US" sz="5000" b="1" dirty="0">
                <a:solidFill>
                  <a:srgbClr val="FFFFFF"/>
                </a:solidFill>
                <a:effectLst>
                  <a:outerShdw blurRad="38100" dist="38100" dir="2700000" algn="tl">
                    <a:srgbClr val="000000">
                      <a:alpha val="43137"/>
                    </a:srgbClr>
                  </a:outerShdw>
                </a:effectLst>
                <a:latin typeface="Arial Narrow" panose="020B0606020202030204" pitchFamily="34" charset="0"/>
              </a:rPr>
              <a:t> in the temple of God, shewing himself that he is God. </a:t>
            </a:r>
            <a:r>
              <a:rPr lang="en-US" sz="5000" b="1" dirty="0" smtClean="0">
                <a:solidFill>
                  <a:srgbClr val="FFFFFF"/>
                </a:solidFill>
                <a:effectLst>
                  <a:outerShdw blurRad="38100" dist="38100" dir="2700000" algn="tl">
                    <a:srgbClr val="000000">
                      <a:alpha val="43137"/>
                    </a:srgbClr>
                  </a:outerShdw>
                </a:effectLst>
                <a:latin typeface="Arial Narrow" panose="020B0606020202030204" pitchFamily="34" charset="0"/>
              </a:rPr>
              <a:t>(5) </a:t>
            </a:r>
            <a:r>
              <a:rPr lang="en-US" sz="5000" b="1" dirty="0">
                <a:solidFill>
                  <a:srgbClr val="FFFFFF"/>
                </a:solidFill>
                <a:effectLst>
                  <a:outerShdw blurRad="38100" dist="38100" dir="2700000" algn="tl">
                    <a:srgbClr val="000000">
                      <a:alpha val="43137"/>
                    </a:srgbClr>
                  </a:outerShdw>
                </a:effectLst>
                <a:latin typeface="Arial Narrow" panose="020B0606020202030204" pitchFamily="34" charset="0"/>
              </a:rPr>
              <a:t>Remember ye not, that, when I was yet with you, I told you these things</a:t>
            </a:r>
            <a:r>
              <a:rPr lang="en-US" sz="5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5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86"/>
            <a:ext cx="8381999" cy="6618514"/>
          </a:xfrm>
        </p:spPr>
        <p:txBody>
          <a:bodyPr/>
          <a:lstStyle/>
          <a:p>
            <a:pPr marL="0" indent="0" algn="just">
              <a:buNone/>
            </a:pPr>
            <a:r>
              <a:rPr lang="en-US" sz="4200" b="1" dirty="0" smtClean="0">
                <a:solidFill>
                  <a:srgbClr val="FFFFFF"/>
                </a:solidFill>
                <a:effectLst>
                  <a:outerShdw blurRad="38100" dist="38100" dir="2700000" algn="tl">
                    <a:srgbClr val="000000">
                      <a:alpha val="43137"/>
                    </a:srgbClr>
                  </a:outerShdw>
                </a:effectLst>
                <a:latin typeface="Arial Narrow" panose="020B0606020202030204" pitchFamily="34" charset="0"/>
              </a:rPr>
              <a:t>(6) </a:t>
            </a:r>
            <a:r>
              <a:rPr lang="en-US" sz="4200" b="1" dirty="0">
                <a:solidFill>
                  <a:srgbClr val="FFFFFF"/>
                </a:solidFill>
                <a:effectLst>
                  <a:outerShdw blurRad="38100" dist="38100" dir="2700000" algn="tl">
                    <a:srgbClr val="000000">
                      <a:alpha val="43137"/>
                    </a:srgbClr>
                  </a:outerShdw>
                </a:effectLst>
                <a:latin typeface="Arial Narrow" panose="020B0606020202030204" pitchFamily="34" charset="0"/>
              </a:rPr>
              <a:t>And now ye know what </a:t>
            </a:r>
            <a:r>
              <a:rPr lang="en-US" sz="4200" b="1" dirty="0" err="1">
                <a:solidFill>
                  <a:srgbClr val="FFFFFF"/>
                </a:solidFill>
                <a:effectLst>
                  <a:outerShdw blurRad="38100" dist="38100" dir="2700000" algn="tl">
                    <a:srgbClr val="000000">
                      <a:alpha val="43137"/>
                    </a:srgbClr>
                  </a:outerShdw>
                </a:effectLst>
                <a:latin typeface="Arial Narrow" panose="020B0606020202030204" pitchFamily="34" charset="0"/>
              </a:rPr>
              <a:t>withholdeth</a:t>
            </a:r>
            <a:r>
              <a:rPr lang="en-US" sz="4200" b="1" dirty="0">
                <a:solidFill>
                  <a:srgbClr val="FFFFFF"/>
                </a:solidFill>
                <a:effectLst>
                  <a:outerShdw blurRad="38100" dist="38100" dir="2700000" algn="tl">
                    <a:srgbClr val="000000">
                      <a:alpha val="43137"/>
                    </a:srgbClr>
                  </a:outerShdw>
                </a:effectLst>
                <a:latin typeface="Arial Narrow" panose="020B0606020202030204" pitchFamily="34" charset="0"/>
              </a:rPr>
              <a:t> that he might be revealed in his time. </a:t>
            </a:r>
            <a:r>
              <a:rPr lang="en-US" sz="4200" b="1" dirty="0" smtClean="0">
                <a:solidFill>
                  <a:srgbClr val="FFFFFF"/>
                </a:solidFill>
                <a:effectLst>
                  <a:outerShdw blurRad="38100" dist="38100" dir="2700000" algn="tl">
                    <a:srgbClr val="000000">
                      <a:alpha val="43137"/>
                    </a:srgbClr>
                  </a:outerShdw>
                </a:effectLst>
                <a:latin typeface="Arial Narrow" panose="020B0606020202030204" pitchFamily="34" charset="0"/>
              </a:rPr>
              <a:t>(7) </a:t>
            </a:r>
            <a:r>
              <a:rPr lang="en-US" sz="4200" b="1" dirty="0">
                <a:solidFill>
                  <a:srgbClr val="FFFFFF"/>
                </a:solidFill>
                <a:effectLst>
                  <a:outerShdw blurRad="38100" dist="38100" dir="2700000" algn="tl">
                    <a:srgbClr val="000000">
                      <a:alpha val="43137"/>
                    </a:srgbClr>
                  </a:outerShdw>
                </a:effectLst>
                <a:latin typeface="Arial Narrow" panose="020B0606020202030204" pitchFamily="34" charset="0"/>
              </a:rPr>
              <a:t>For the mystery of iniquity doth already work: only he who now </a:t>
            </a:r>
            <a:r>
              <a:rPr lang="en-US" sz="4200" b="1" dirty="0" err="1">
                <a:solidFill>
                  <a:srgbClr val="FFFFFF"/>
                </a:solidFill>
                <a:effectLst>
                  <a:outerShdw blurRad="38100" dist="38100" dir="2700000" algn="tl">
                    <a:srgbClr val="000000">
                      <a:alpha val="43137"/>
                    </a:srgbClr>
                  </a:outerShdw>
                </a:effectLst>
                <a:latin typeface="Arial Narrow" panose="020B0606020202030204" pitchFamily="34" charset="0"/>
              </a:rPr>
              <a:t>letteth</a:t>
            </a:r>
            <a:r>
              <a:rPr lang="en-US" sz="42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200" b="1" i="1" dirty="0">
                <a:solidFill>
                  <a:srgbClr val="FFFFFF"/>
                </a:solidFill>
                <a:effectLst>
                  <a:outerShdw blurRad="38100" dist="38100" dir="2700000" algn="tl">
                    <a:srgbClr val="000000">
                      <a:alpha val="43137"/>
                    </a:srgbClr>
                  </a:outerShdw>
                </a:effectLst>
                <a:latin typeface="Arial Narrow" panose="020B0606020202030204" pitchFamily="34" charset="0"/>
              </a:rPr>
              <a:t>will let,</a:t>
            </a:r>
            <a:r>
              <a:rPr lang="en-US" sz="4200" b="1" dirty="0">
                <a:solidFill>
                  <a:srgbClr val="FFFFFF"/>
                </a:solidFill>
                <a:effectLst>
                  <a:outerShdw blurRad="38100" dist="38100" dir="2700000" algn="tl">
                    <a:srgbClr val="000000">
                      <a:alpha val="43137"/>
                    </a:srgbClr>
                  </a:outerShdw>
                </a:effectLst>
                <a:latin typeface="Arial Narrow" panose="020B0606020202030204" pitchFamily="34" charset="0"/>
              </a:rPr>
              <a:t> until he be taken out of the way. </a:t>
            </a:r>
            <a:r>
              <a:rPr lang="en-US" sz="4200" b="1" dirty="0" smtClean="0">
                <a:solidFill>
                  <a:srgbClr val="FFFFFF"/>
                </a:solidFill>
                <a:effectLst>
                  <a:outerShdw blurRad="38100" dist="38100" dir="2700000" algn="tl">
                    <a:srgbClr val="000000">
                      <a:alpha val="43137"/>
                    </a:srgbClr>
                  </a:outerShdw>
                </a:effectLst>
                <a:latin typeface="Arial Narrow" panose="020B0606020202030204" pitchFamily="34" charset="0"/>
              </a:rPr>
              <a:t>(8) </a:t>
            </a:r>
            <a:r>
              <a:rPr lang="en-US" sz="4200" b="1" dirty="0">
                <a:solidFill>
                  <a:srgbClr val="FFFFFF"/>
                </a:solidFill>
                <a:effectLst>
                  <a:outerShdw blurRad="38100" dist="38100" dir="2700000" algn="tl">
                    <a:srgbClr val="000000">
                      <a:alpha val="43137"/>
                    </a:srgbClr>
                  </a:outerShdw>
                </a:effectLst>
                <a:latin typeface="Arial Narrow" panose="020B0606020202030204" pitchFamily="34" charset="0"/>
              </a:rPr>
              <a:t>And then shall that Wicked be revealed, whom the Lord shall consume with the spirit of his mouth, and shall destroy with the brightness of his coming</a:t>
            </a:r>
            <a:r>
              <a:rPr lang="en-US" sz="42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2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endParaRPr lang="en-US" sz="4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7196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86"/>
            <a:ext cx="8381999" cy="6694714"/>
          </a:xfrm>
        </p:spPr>
        <p:txBody>
          <a:bodyPr>
            <a:normAutofit lnSpcReduction="10000"/>
          </a:bodyPr>
          <a:lstStyle/>
          <a:p>
            <a:pPr marL="0" indent="0" algn="just">
              <a:buNone/>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(9) </a:t>
            </a:r>
            <a:r>
              <a:rPr lang="en-US" sz="4000" b="1" i="1" dirty="0">
                <a:solidFill>
                  <a:srgbClr val="FFFFFF"/>
                </a:solidFill>
                <a:effectLst>
                  <a:outerShdw blurRad="38100" dist="38100" dir="2700000" algn="tl">
                    <a:srgbClr val="000000">
                      <a:alpha val="43137"/>
                    </a:srgbClr>
                  </a:outerShdw>
                </a:effectLst>
                <a:latin typeface="Arial Narrow" panose="020B0606020202030204" pitchFamily="34" charset="0"/>
              </a:rPr>
              <a:t>Even him,</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whose coming is after the working of Satan with all power and signs and lying wonders,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(10)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And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with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all deceivableness of unrighteousness in them that perish; because they received not the love of the truth, that they might be saved.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(11)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And for this cause God shall send them strong delusion, that they should believe a lie: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(12)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That they all might be damned who believed not the truth, but had pleasure in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unrighteousness.” </a:t>
            </a:r>
            <a:endPar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7196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p:spPr>
        <p:txBody>
          <a:bodyPr/>
          <a:lstStyle/>
          <a:p>
            <a:r>
              <a:rPr lang="en-US" sz="5400" b="1" dirty="0" smtClean="0">
                <a:solidFill>
                  <a:srgbClr val="002060"/>
                </a:solidFill>
                <a:effectLst>
                  <a:outerShdw blurRad="38100" dist="38100" dir="2700000" algn="tl">
                    <a:srgbClr val="000000">
                      <a:alpha val="43137"/>
                    </a:srgbClr>
                  </a:outerShdw>
                </a:effectLst>
              </a:rPr>
              <a:t>Before God Ever Said…</a:t>
            </a:r>
            <a:endParaRPr lang="en-US" sz="54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534400" cy="4525963"/>
          </a:xfrm>
        </p:spPr>
        <p:txBody>
          <a:bodyPr/>
          <a:lstStyle/>
          <a:p>
            <a:pPr marL="0" indent="0">
              <a:buNone/>
            </a:pPr>
            <a:r>
              <a:rPr lang="en-US" sz="5200" b="1" dirty="0" smtClean="0">
                <a:solidFill>
                  <a:srgbClr val="FFFFFF"/>
                </a:solidFill>
                <a:effectLst>
                  <a:outerShdw blurRad="38100" dist="38100" dir="2700000" algn="tl">
                    <a:srgbClr val="000000">
                      <a:alpha val="43137"/>
                    </a:srgbClr>
                  </a:outerShdw>
                </a:effectLst>
                <a:latin typeface="Arial Narrow" panose="020B0606020202030204" pitchFamily="34" charset="0"/>
              </a:rPr>
              <a:t>“Let there be light” </a:t>
            </a:r>
            <a:r>
              <a:rPr lang="en-US" sz="5200" b="1" dirty="0" smtClean="0">
                <a:solidFill>
                  <a:srgbClr val="FFFF00"/>
                </a:solidFill>
                <a:effectLst>
                  <a:outerShdw blurRad="38100" dist="38100" dir="2700000" algn="tl">
                    <a:srgbClr val="000000">
                      <a:alpha val="43137"/>
                    </a:srgbClr>
                  </a:outerShdw>
                </a:effectLst>
                <a:latin typeface="Arial Narrow" panose="020B0606020202030204" pitchFamily="34" charset="0"/>
              </a:rPr>
              <a:t>Genesis 1:3</a:t>
            </a:r>
            <a:r>
              <a:rPr lang="en-US" sz="52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ctr">
              <a:buNone/>
            </a:pPr>
            <a:r>
              <a:rPr lang="en-US" sz="5400" b="1" dirty="0">
                <a:solidFill>
                  <a:srgbClr val="FFFFFF"/>
                </a:solidFill>
                <a:effectLst>
                  <a:outerShdw blurRad="38100" dist="38100" dir="2700000" algn="tl">
                    <a:srgbClr val="000000">
                      <a:alpha val="43137"/>
                    </a:srgbClr>
                  </a:outerShdw>
                </a:effectLst>
                <a:latin typeface="Arial Narrow" panose="020B0606020202030204" pitchFamily="34" charset="0"/>
              </a:rPr>
              <a:t>He had, in His mind, already said, “let there be </a:t>
            </a:r>
            <a:r>
              <a:rPr lang="en-US" sz="5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church” </a:t>
            </a:r>
            <a:r>
              <a:rPr lang="en-US" sz="5400" b="1" dirty="0" smtClean="0">
                <a:solidFill>
                  <a:srgbClr val="FFFF00"/>
                </a:solidFill>
                <a:effectLst>
                  <a:outerShdw blurRad="38100" dist="38100" dir="2700000" algn="tl">
                    <a:srgbClr val="000000">
                      <a:alpha val="43137"/>
                    </a:srgbClr>
                  </a:outerShdw>
                </a:effectLst>
                <a:latin typeface="Arial Narrow" panose="020B0606020202030204" pitchFamily="34" charset="0"/>
              </a:rPr>
              <a:t>Ephesians 3:9-12</a:t>
            </a:r>
          </a:p>
          <a:p>
            <a:pPr marL="0" indent="0" algn="ctr">
              <a:buNone/>
            </a:pPr>
            <a:r>
              <a:rPr lang="en-US" sz="5400" b="1" dirty="0">
                <a:solidFill>
                  <a:schemeClr val="accent1"/>
                </a:solidFill>
                <a:effectLst>
                  <a:outerShdw blurRad="38100" dist="38100" dir="2700000" algn="tl">
                    <a:srgbClr val="000000">
                      <a:alpha val="43137"/>
                    </a:srgbClr>
                  </a:outerShdw>
                </a:effectLst>
                <a:latin typeface="Arial Narrow" panose="020B0606020202030204" pitchFamily="34" charset="0"/>
              </a:rPr>
              <a:t>I</a:t>
            </a:r>
            <a:r>
              <a:rPr lang="en-US" sz="5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 Peter </a:t>
            </a:r>
            <a:r>
              <a:rPr lang="en-US" sz="5400" b="1" dirty="0">
                <a:solidFill>
                  <a:schemeClr val="accent1"/>
                </a:solidFill>
                <a:effectLst>
                  <a:outerShdw blurRad="38100" dist="38100" dir="2700000" algn="tl">
                    <a:srgbClr val="000000">
                      <a:alpha val="43137"/>
                    </a:srgbClr>
                  </a:outerShdw>
                </a:effectLst>
                <a:latin typeface="Arial Narrow" panose="020B0606020202030204" pitchFamily="34" charset="0"/>
              </a:rPr>
              <a:t>1:20; Acts 20:28</a:t>
            </a:r>
            <a:endParaRPr lang="en-US" sz="52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1002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The Church Of Our Lord</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algn="just">
              <a:buClr>
                <a:schemeClr val="accent1"/>
              </a:buClr>
              <a:buSzPct val="108000"/>
              <a:buFont typeface="Juice ITC" panose="04040403040A02020202" pitchFamily="82" charset="0"/>
              <a:buChar char="~"/>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E</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ternally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purposed</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by God, </a:t>
            </a:r>
          </a:p>
          <a:p>
            <a:pPr algn="just">
              <a:buClr>
                <a:schemeClr val="accent1"/>
              </a:buClr>
              <a:buSzPct val="108000"/>
              <a:buFont typeface="Juice ITC" panose="04040403040A02020202" pitchFamily="82" charset="0"/>
              <a:buChar char="~"/>
            </a:pPr>
            <a:r>
              <a:rPr lang="en-US" sz="3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Prophesied</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of by the </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prophets,</a:t>
            </a:r>
          </a:p>
          <a:p>
            <a:pPr algn="just">
              <a:buClr>
                <a:schemeClr val="accent1"/>
              </a:buClr>
              <a:buSzPct val="108000"/>
              <a:buFont typeface="Juice ITC" panose="04040403040A02020202" pitchFamily="82" charset="0"/>
              <a:buChar char="~"/>
            </a:pPr>
            <a:r>
              <a:rPr lang="en-US" sz="3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Prepared</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for by John, Jesus, the apostles and other </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disciples,</a:t>
            </a:r>
          </a:p>
          <a:p>
            <a:pPr algn="just">
              <a:buClr>
                <a:schemeClr val="accent1"/>
              </a:buClr>
              <a:buSzPct val="108000"/>
              <a:buFont typeface="Juice ITC" panose="04040403040A02020202" pitchFamily="82" charset="0"/>
              <a:buChar char="~"/>
            </a:pP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finally </a:t>
            </a:r>
            <a:r>
              <a:rPr lang="en-US" sz="3800" b="1" dirty="0">
                <a:solidFill>
                  <a:schemeClr val="accent1"/>
                </a:solidFill>
                <a:effectLst>
                  <a:outerShdw blurRad="38100" dist="38100" dir="2700000" algn="tl">
                    <a:srgbClr val="000000">
                      <a:alpha val="43137"/>
                    </a:srgbClr>
                  </a:outerShdw>
                </a:effectLst>
                <a:latin typeface="Arial Narrow" panose="020B0606020202030204" pitchFamily="34" charset="0"/>
              </a:rPr>
              <a:t>presented</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 on the day of Pentecost (</a:t>
            </a:r>
            <a:r>
              <a:rPr lang="en-US" sz="3800" b="1" dirty="0">
                <a:solidFill>
                  <a:srgbClr val="FFFF00"/>
                </a:solidFill>
                <a:effectLst>
                  <a:outerShdw blurRad="38100" dist="38100" dir="2700000" algn="tl">
                    <a:srgbClr val="000000">
                      <a:alpha val="43137"/>
                    </a:srgbClr>
                  </a:outerShdw>
                </a:effectLst>
                <a:latin typeface="Arial Narrow" panose="020B0606020202030204" pitchFamily="34" charset="0"/>
              </a:rPr>
              <a:t>Acts 2</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 </a:t>
            </a:r>
          </a:p>
          <a:p>
            <a:pPr algn="just">
              <a:buClr>
                <a:schemeClr val="accent1"/>
              </a:buClr>
              <a:buSzPct val="108000"/>
              <a:buFont typeface="Juice ITC" panose="04040403040A02020202" pitchFamily="82" charset="0"/>
              <a:buChar char="~"/>
            </a:pP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thrilling </a:t>
            </a:r>
            <a:r>
              <a:rPr lang="en-US" sz="3800" b="1" dirty="0">
                <a:solidFill>
                  <a:schemeClr val="accent1"/>
                </a:solidFill>
                <a:effectLst>
                  <a:outerShdw blurRad="38100" dist="38100" dir="2700000" algn="tl">
                    <a:srgbClr val="000000">
                      <a:alpha val="43137"/>
                    </a:srgbClr>
                  </a:outerShdw>
                </a:effectLst>
                <a:latin typeface="Arial Narrow" panose="020B0606020202030204" pitchFamily="34" charset="0"/>
              </a:rPr>
              <a:t>progress</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 of the early church is recorded </a:t>
            </a:r>
            <a:r>
              <a:rPr lang="en-US" sz="38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throughout the </a:t>
            </a:r>
            <a:r>
              <a:rPr lang="en-US" sz="3800" b="1" dirty="0">
                <a:solidFill>
                  <a:srgbClr val="FFFFFF"/>
                </a:solidFill>
                <a:effectLst>
                  <a:outerShdw blurRad="38100" dist="38100" dir="2700000" algn="tl">
                    <a:srgbClr val="000000">
                      <a:alpha val="43137"/>
                    </a:srgbClr>
                  </a:outerShdw>
                </a:effectLst>
                <a:latin typeface="Arial Narrow" panose="020B0606020202030204" pitchFamily="34" charset="0"/>
              </a:rPr>
              <a:t>remainder of the book of Acts.</a:t>
            </a:r>
          </a:p>
        </p:txBody>
      </p:sp>
    </p:spTree>
    <p:extLst>
      <p:ext uri="{BB962C8B-B14F-4D97-AF65-F5344CB8AC3E}">
        <p14:creationId xmlns:p14="http://schemas.microsoft.com/office/powerpoint/2010/main" val="234620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Our Plan</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Prediction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Proof</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Protest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against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Proliferation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Prescription</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to cure apostasy.</a:t>
            </a:r>
          </a:p>
        </p:txBody>
      </p:sp>
    </p:spTree>
    <p:extLst>
      <p:ext uri="{BB962C8B-B14F-4D97-AF65-F5344CB8AC3E}">
        <p14:creationId xmlns:p14="http://schemas.microsoft.com/office/powerpoint/2010/main" val="36961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10">
      <a:dk1>
        <a:srgbClr val="00349E"/>
      </a:dk1>
      <a:lt1>
        <a:srgbClr val="00349E"/>
      </a:lt1>
      <a:dk2>
        <a:srgbClr val="00349E"/>
      </a:dk2>
      <a:lt2>
        <a:srgbClr val="D2D2D2"/>
      </a:lt2>
      <a:accent1>
        <a:srgbClr val="FFFF00"/>
      </a:accent1>
      <a:accent2>
        <a:srgbClr val="FFFF00"/>
      </a:accent2>
      <a:accent3>
        <a:srgbClr val="FFFF00"/>
      </a:accent3>
      <a:accent4>
        <a:srgbClr val="68007F"/>
      </a:accent4>
      <a:accent5>
        <a:srgbClr val="005BD3"/>
      </a:accent5>
      <a:accent6>
        <a:srgbClr val="00349E"/>
      </a:accent6>
      <a:hlink>
        <a:srgbClr val="FFFFFF"/>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6963</TotalTime>
  <Words>2407</Words>
  <Application>Microsoft Office PowerPoint</Application>
  <PresentationFormat>On-screen Show (4:3)</PresentationFormat>
  <Paragraphs>207</Paragraphs>
  <Slides>37</Slides>
  <Notes>12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Welcome</vt:lpstr>
      <vt:lpstr>Welcome</vt:lpstr>
      <vt:lpstr>II Thessalonians 2:1-12</vt:lpstr>
      <vt:lpstr>PowerPoint Presentation</vt:lpstr>
      <vt:lpstr>PowerPoint Presentation</vt:lpstr>
      <vt:lpstr>PowerPoint Presentation</vt:lpstr>
      <vt:lpstr>Before God Ever Said…</vt:lpstr>
      <vt:lpstr>The Church Of Our Lord</vt:lpstr>
      <vt:lpstr>Our Plan</vt:lpstr>
      <vt:lpstr>The Prediction of Apostasy</vt:lpstr>
      <vt:lpstr>The Prediction of Apostasy</vt:lpstr>
      <vt:lpstr>The Proof of Apostasy</vt:lpstr>
      <vt:lpstr>The Proof of Apostasy</vt:lpstr>
      <vt:lpstr>The Proof of Apostasy</vt:lpstr>
      <vt:lpstr>Apostasy Gradually </vt:lpstr>
      <vt:lpstr>Apostasy Gradually </vt:lpstr>
      <vt:lpstr>Specific Departures</vt:lpstr>
      <vt:lpstr>Specific Departures</vt:lpstr>
      <vt:lpstr>Specific Departures</vt:lpstr>
      <vt:lpstr>Specific Departures</vt:lpstr>
      <vt:lpstr>Specific Departures</vt:lpstr>
      <vt:lpstr>The Protest Against Apostasy</vt:lpstr>
      <vt:lpstr>The Protest Against Apostasy</vt:lpstr>
      <vt:lpstr>Luther Refuses To Recant </vt:lpstr>
      <vt:lpstr>The Protest Against Apostasy</vt:lpstr>
      <vt:lpstr>The Proliferation of Apostasy</vt:lpstr>
      <vt:lpstr>The Prescription To Cure Apostasy</vt:lpstr>
      <vt:lpstr>The Prescription To Cure Apostasy</vt:lpstr>
      <vt:lpstr>Our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Walton Chapel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Walton Chapel Church of Christ</dc:creator>
  <cp:lastModifiedBy>ftcla</cp:lastModifiedBy>
  <cp:revision>197</cp:revision>
  <dcterms:created xsi:type="dcterms:W3CDTF">2006-10-21T14:10:55Z</dcterms:created>
  <dcterms:modified xsi:type="dcterms:W3CDTF">2017-04-09T21:18:10Z</dcterms:modified>
</cp:coreProperties>
</file>