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8"/>
  </p:notesMasterIdLst>
  <p:sldIdLst>
    <p:sldId id="348" r:id="rId2"/>
    <p:sldId id="555" r:id="rId3"/>
    <p:sldId id="708" r:id="rId4"/>
    <p:sldId id="551" r:id="rId5"/>
    <p:sldId id="740" r:id="rId6"/>
    <p:sldId id="734" r:id="rId7"/>
    <p:sldId id="737" r:id="rId8"/>
    <p:sldId id="739" r:id="rId9"/>
    <p:sldId id="703" r:id="rId10"/>
    <p:sldId id="678" r:id="rId11"/>
    <p:sldId id="733" r:id="rId12"/>
    <p:sldId id="719" r:id="rId13"/>
    <p:sldId id="720" r:id="rId14"/>
    <p:sldId id="691" r:id="rId15"/>
    <p:sldId id="741" r:id="rId16"/>
    <p:sldId id="742" r:id="rId17"/>
    <p:sldId id="743" r:id="rId18"/>
    <p:sldId id="744" r:id="rId19"/>
    <p:sldId id="745" r:id="rId20"/>
    <p:sldId id="746" r:id="rId21"/>
    <p:sldId id="747" r:id="rId22"/>
    <p:sldId id="748" r:id="rId23"/>
    <p:sldId id="749" r:id="rId24"/>
    <p:sldId id="322" r:id="rId25"/>
    <p:sldId id="324" r:id="rId26"/>
    <p:sldId id="32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9933"/>
    <a:srgbClr val="FF3300"/>
    <a:srgbClr val="333399"/>
    <a:srgbClr val="3333CC"/>
    <a:srgbClr val="996633"/>
    <a:srgbClr val="9966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6" autoAdjust="0"/>
    <p:restoredTop sz="91341" autoAdjust="0"/>
  </p:normalViewPr>
  <p:slideViewPr>
    <p:cSldViewPr>
      <p:cViewPr>
        <p:scale>
          <a:sx n="50" d="100"/>
          <a:sy n="50" d="100"/>
        </p:scale>
        <p:origin x="-91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9D0584-B3A0-4200-BE8C-EAF101DC02C7}" type="datetimeFigureOut">
              <a:rPr lang="en-US"/>
              <a:pPr>
                <a:defRPr/>
              </a:pPr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32078A-4FE0-4735-BF8E-5E16E68D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B76CC2-E413-4D4C-87B1-2ED9E7E3145F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4BF42E-C047-4174-B11D-EF1627EEC088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11B050-AFF4-4754-BC67-A48E0D3DC5C9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7400-BDE1-450B-9AC9-C72F40CB2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12AE-F59E-4934-AF07-75EDB415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D4E5C-91DF-4E43-9593-102CDB9F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E0D4-3F20-44F0-ACD5-190AE815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0D10-6CC5-4DEE-ADAD-CC883C708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E71DF-DC6C-4599-A9CF-F33C98B8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F615-FF0A-42C3-A2D8-9966EF6A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E97A-15AD-4E12-8E95-30F02FF78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39DEE-8A8F-4405-9417-8CBBED112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D271-9BB3-4B07-B9A7-78C810C2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4BBF-F620-444F-A034-2C0ABF9A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129C-DBF7-4B25-8A31-B3610DBE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F54C-1406-4E0E-A6C3-74326FA91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38152D-ABFF-4675-92EC-D1AE21C8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The </a:t>
            </a:r>
            <a:r>
              <a:rPr lang="en-US" sz="8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                                                     </a:t>
            </a:r>
            <a:endParaRPr lang="en-US" sz="5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5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</a:t>
            </a:r>
            <a:endParaRPr lang="en-US" sz="5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So Glad You Are Here!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1"/>
            <a:ext cx="8686800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Depends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1447980"/>
            <a:ext cx="8915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the source of the tradition.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&amp;</a:t>
            </a:r>
            <a:endParaRPr lang="en-US" sz="7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what areas it is practiced.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1"/>
            <a:ext cx="8610600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“</a:t>
            </a:r>
            <a:r>
              <a:rPr lang="en-US" sz="80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p</a:t>
            </a:r>
            <a:r>
              <a:rPr lang="en-US" sz="8000" b="1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aradosis</a:t>
            </a:r>
            <a:r>
              <a:rPr lang="en-US" sz="8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”</a:t>
            </a:r>
            <a:endParaRPr lang="en-US" sz="8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457445"/>
            <a:ext cx="8305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 practice that has been handed down.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We have to ask, </a:t>
            </a:r>
            <a:endParaRPr lang="en-US" sz="5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just">
              <a:buClr>
                <a:srgbClr val="FFFF00"/>
              </a:buClr>
              <a:buSzPct val="114000"/>
            </a:pP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(1) 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“Who 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handed it 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down” 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just">
              <a:buClr>
                <a:srgbClr val="FFFF00"/>
              </a:buClr>
              <a:buSzPct val="114000"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(2) “In 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area is it practiced</a:t>
            </a: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?”</a:t>
            </a:r>
            <a:endParaRPr lang="en-US" sz="5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4 Areas of Traditions</a:t>
            </a:r>
            <a:endParaRPr lang="en-US" sz="5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5638800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 Human </a:t>
            </a:r>
            <a:r>
              <a:rPr lang="en-US" sz="4200" b="1" dirty="0" smtClean="0">
                <a:latin typeface="Arial Narrow" panose="020B0606020202030204" pitchFamily="34" charset="0"/>
              </a:rPr>
              <a:t>traditions of little consequences in non-religious </a:t>
            </a:r>
            <a:r>
              <a:rPr lang="en-US" sz="4200" b="1" dirty="0" smtClean="0">
                <a:latin typeface="Arial Narrow" panose="020B0606020202030204" pitchFamily="34" charset="0"/>
              </a:rPr>
              <a:t>areas.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>
                <a:latin typeface="Arial Narrow" panose="020B0606020202030204" pitchFamily="34" charset="0"/>
              </a:rPr>
              <a:t> </a:t>
            </a:r>
            <a:r>
              <a:rPr lang="en-US" sz="4200" b="1" dirty="0" smtClean="0">
                <a:latin typeface="Arial Narrow" panose="020B0606020202030204" pitchFamily="34" charset="0"/>
              </a:rPr>
              <a:t>Human traditions in religious areas that do not violate God’s tradition &amp; may have developed in keeping with God’s tradition.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>
                <a:latin typeface="Arial Narrow" panose="020B0606020202030204" pitchFamily="34" charset="0"/>
              </a:rPr>
              <a:t> </a:t>
            </a:r>
            <a:r>
              <a:rPr lang="en-US" sz="4200" b="1" dirty="0" smtClean="0">
                <a:latin typeface="Arial Narrow" panose="020B0606020202030204" pitchFamily="34" charset="0"/>
              </a:rPr>
              <a:t>Human traditions that violate God’s tradition.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>
                <a:latin typeface="Arial Narrow" panose="020B0606020202030204" pitchFamily="34" charset="0"/>
              </a:rPr>
              <a:t> </a:t>
            </a:r>
            <a:r>
              <a:rPr lang="en-US" sz="4200" b="1" dirty="0" smtClean="0">
                <a:latin typeface="Arial Narrow" panose="020B0606020202030204" pitchFamily="34" charset="0"/>
              </a:rPr>
              <a:t>God’s revealed tradition that God has handed down through inspired men. </a:t>
            </a:r>
            <a:endParaRPr lang="en-US" sz="42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5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Areas Of Little Consequence</a:t>
            </a:r>
            <a:endParaRPr lang="en-US" sz="5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6388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Family traditions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Community traditions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School traditions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Nation traditions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Society traditions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07000"/>
              <a:buFont typeface="Arial Black" panose="020B0A04020102020204" pitchFamily="34" charset="0"/>
              <a:buChar char="→"/>
            </a:pPr>
            <a:r>
              <a:rPr lang="en-US" sz="4800" b="1" dirty="0" smtClean="0">
                <a:latin typeface="Arial Narrow" panose="020B0606020202030204" pitchFamily="34" charset="0"/>
              </a:rPr>
              <a:t>Food, clothing, reunions, holidays, etiquette, etc.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SzPct val="107000"/>
              <a:buNone/>
            </a:pPr>
            <a:r>
              <a:rPr lang="en-US" sz="6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Acts 5:29</a:t>
            </a:r>
            <a:endParaRPr lang="en-US" sz="4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0" cy="388620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Practices developed over a long period of time.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Standing for prayer, Lord’s supper before or after sermon, service times, singing invitation songs, welcome circle after baptism, etc.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Religious Areas That Do Not Violate God’s Laws</a:t>
            </a:r>
            <a:endParaRPr lang="en-US" sz="6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388620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A person who r</a:t>
            </a:r>
            <a:r>
              <a:rPr lang="en-US" sz="4400" b="1" dirty="0" smtClean="0">
                <a:latin typeface="Arial Narrow" panose="020B0606020202030204" pitchFamily="34" charset="0"/>
              </a:rPr>
              <a:t>equested baptism on Saturday night had to wait so they could walk down the aisle on Sunday.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He wanted a baptism, not a wedding ceremony!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Demand everyone stand while singing “Stand Up For Jesus” but…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Religious Areas That </a:t>
            </a:r>
            <a:r>
              <a:rPr lang="en-US" sz="6600" b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Do</a:t>
            </a:r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Violate God’s Laws</a:t>
            </a:r>
            <a:endParaRPr lang="en-US" sz="6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18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388620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Demand that everybody hold hands in a group prayer as they stand in a circle.</a:t>
            </a:r>
            <a:endParaRPr lang="en-US" sz="4400" b="1" dirty="0" smtClean="0"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Honestly, how does this practice differ from the Pharisees &amp; scribes demand that you cannot eat until you ceremonially wash your hands?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Religious Areas That </a:t>
            </a:r>
            <a:r>
              <a:rPr lang="en-US" sz="6600" b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Do</a:t>
            </a:r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Violate God’s Laws</a:t>
            </a:r>
            <a:endParaRPr lang="en-US" sz="6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76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610600" cy="4572000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Sprinkling for baptism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Christening babies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latin typeface="Arial Narrow" panose="020B0606020202030204" pitchFamily="34" charset="0"/>
              </a:rPr>
              <a:t>Special religious services to honor human achievements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100" b="1" dirty="0" smtClean="0">
                <a:latin typeface="Arial Narrow" panose="020B0606020202030204" pitchFamily="34" charset="0"/>
              </a:rPr>
              <a:t>Women preachers for mixed audiences</a:t>
            </a:r>
          </a:p>
          <a:p>
            <a:pPr algn="just">
              <a:spcBef>
                <a:spcPts val="0"/>
              </a:spcBef>
              <a:buClr>
                <a:srgbClr val="FFFF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4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Matthew 15:1-8; Titus 1:14; </a:t>
            </a:r>
            <a:r>
              <a:rPr lang="en-US" sz="4400" b="1" dirty="0" smtClean="0">
                <a:latin typeface="Arial Narrow" panose="020B0606020202030204" pitchFamily="34" charset="0"/>
              </a:rPr>
              <a:t>– traditions of men or commandments of men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828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Religious Areas That </a:t>
            </a:r>
            <a:r>
              <a:rPr lang="en-US" sz="6600" b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Do</a:t>
            </a:r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Violate God’s Laws</a:t>
            </a:r>
            <a:endParaRPr lang="en-US" sz="6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95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God-Revealed</a:t>
            </a:r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Traditions</a:t>
            </a:r>
            <a:endParaRPr lang="en-US" sz="5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638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 Corinthians 11:2 </a:t>
            </a:r>
            <a:r>
              <a:rPr lang="en-US" sz="4200" b="1" dirty="0" smtClean="0">
                <a:latin typeface="Arial Narrow" panose="020B0606020202030204" pitchFamily="34" charset="0"/>
              </a:rPr>
              <a:t>“</a:t>
            </a:r>
            <a:r>
              <a:rPr lang="en-US" sz="4400" b="1" dirty="0">
                <a:latin typeface="Arial Narrow" panose="020B0606020202030204" pitchFamily="34" charset="0"/>
              </a:rPr>
              <a:t>Now I praise you, brethren, that ye remember me in all things, and keep the </a:t>
            </a:r>
            <a:r>
              <a:rPr lang="en-US" sz="4400" b="1" u="sng" dirty="0">
                <a:latin typeface="Arial Narrow" panose="020B0606020202030204" pitchFamily="34" charset="0"/>
              </a:rPr>
              <a:t>ordinances</a:t>
            </a:r>
            <a:r>
              <a:rPr lang="en-US" sz="4400" b="1" dirty="0">
                <a:latin typeface="Arial Narrow" panose="020B0606020202030204" pitchFamily="34" charset="0"/>
              </a:rPr>
              <a:t>, as I delivered </a:t>
            </a:r>
            <a:r>
              <a:rPr lang="en-US" sz="4400" b="1" i="1" dirty="0">
                <a:latin typeface="Arial Narrow" panose="020B0606020202030204" pitchFamily="34" charset="0"/>
              </a:rPr>
              <a:t>them</a:t>
            </a:r>
            <a:r>
              <a:rPr lang="en-US" sz="4400" b="1" dirty="0">
                <a:latin typeface="Arial Narrow" panose="020B0606020202030204" pitchFamily="34" charset="0"/>
              </a:rPr>
              <a:t> to you</a:t>
            </a:r>
            <a:r>
              <a:rPr lang="en-US" sz="4400" b="1" dirty="0" smtClean="0">
                <a:latin typeface="Arial Narrow" panose="020B0606020202030204" pitchFamily="34" charset="0"/>
              </a:rPr>
              <a:t>.”</a:t>
            </a:r>
            <a:r>
              <a:rPr lang="en-US" sz="4200" b="1" dirty="0" smtClean="0">
                <a:latin typeface="Arial Narrow" panose="020B0606020202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II Thessalonians 2:15 </a:t>
            </a:r>
            <a:r>
              <a:rPr lang="en-US" sz="4200" b="1" dirty="0" smtClean="0">
                <a:latin typeface="Arial Narrow" panose="020B0606020202030204" pitchFamily="34" charset="0"/>
              </a:rPr>
              <a:t>“</a:t>
            </a:r>
            <a:r>
              <a:rPr lang="en-US" sz="4400" b="1" dirty="0">
                <a:latin typeface="Arial Narrow" panose="020B0606020202030204" pitchFamily="34" charset="0"/>
              </a:rPr>
              <a:t>Therefore, brethren, stand fast, and hold the </a:t>
            </a:r>
            <a:r>
              <a:rPr lang="en-US" sz="4400" b="1" u="sng" dirty="0">
                <a:latin typeface="Arial Narrow" panose="020B0606020202030204" pitchFamily="34" charset="0"/>
              </a:rPr>
              <a:t>traditions</a:t>
            </a:r>
            <a:r>
              <a:rPr lang="en-US" sz="4400" b="1" dirty="0">
                <a:latin typeface="Arial Narrow" panose="020B0606020202030204" pitchFamily="34" charset="0"/>
              </a:rPr>
              <a:t> which ye have been taught, whether by word, or our epistle</a:t>
            </a:r>
            <a:r>
              <a:rPr lang="en-US" sz="4400" b="1" dirty="0" smtClean="0">
                <a:latin typeface="Arial Narrow" panose="020B0606020202030204" pitchFamily="34" charset="0"/>
              </a:rPr>
              <a:t>.”</a:t>
            </a:r>
            <a:endParaRPr lang="en-US" sz="4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40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0"/>
            <a:ext cx="8382000" cy="54673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39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II Thessalonians 3:6 </a:t>
            </a:r>
            <a:r>
              <a:rPr lang="en-US" sz="3900" b="1" dirty="0" smtClean="0">
                <a:latin typeface="Arial Narrow" panose="020B0606020202030204" pitchFamily="34" charset="0"/>
              </a:rPr>
              <a:t>“Now </a:t>
            </a:r>
            <a:r>
              <a:rPr lang="en-US" sz="3900" b="1" dirty="0">
                <a:latin typeface="Arial Narrow" panose="020B0606020202030204" pitchFamily="34" charset="0"/>
              </a:rPr>
              <a:t>we command you, brethren, in the name of our Lord Jesus Christ, that ye withdraw yourselves from every brother that </a:t>
            </a:r>
            <a:r>
              <a:rPr lang="en-US" sz="3900" b="1" dirty="0" err="1">
                <a:latin typeface="Arial Narrow" panose="020B0606020202030204" pitchFamily="34" charset="0"/>
              </a:rPr>
              <a:t>walketh</a:t>
            </a:r>
            <a:r>
              <a:rPr lang="en-US" sz="3900" b="1" dirty="0">
                <a:latin typeface="Arial Narrow" panose="020B0606020202030204" pitchFamily="34" charset="0"/>
              </a:rPr>
              <a:t> disorderly, and not after the </a:t>
            </a:r>
            <a:r>
              <a:rPr lang="en-US" sz="3900" b="1" u="sng" dirty="0">
                <a:latin typeface="Arial Narrow" panose="020B0606020202030204" pitchFamily="34" charset="0"/>
              </a:rPr>
              <a:t>tradition</a:t>
            </a:r>
            <a:r>
              <a:rPr lang="en-US" sz="3900" b="1" dirty="0">
                <a:latin typeface="Arial Narrow" panose="020B0606020202030204" pitchFamily="34" charset="0"/>
              </a:rPr>
              <a:t> which he received of us</a:t>
            </a:r>
            <a:r>
              <a:rPr lang="en-US" sz="3900" b="1" dirty="0" smtClean="0">
                <a:latin typeface="Arial Narrow" panose="020B0606020202030204" pitchFamily="34" charset="0"/>
              </a:rPr>
              <a:t>.” </a:t>
            </a:r>
            <a:endParaRPr lang="en-US" sz="3900" b="1" dirty="0" smtClean="0">
              <a:latin typeface="Arial Narrow" panose="020B0606020202030204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3900" b="1" dirty="0" smtClean="0">
                <a:latin typeface="Arial Narrow" panose="020B0606020202030204" pitchFamily="34" charset="0"/>
              </a:rPr>
              <a:t>Those things revealed in the Bible and handed down through inspired men for us to follow are God’s required traditions.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3900" b="1" dirty="0" smtClean="0">
                <a:latin typeface="Arial Narrow" panose="020B0606020202030204" pitchFamily="34" charset="0"/>
              </a:rPr>
              <a:t>We cannot set these aside in order to follow  human traditions!</a:t>
            </a:r>
            <a:endParaRPr lang="en-US" sz="39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82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9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</a:t>
            </a:r>
            <a:r>
              <a:rPr lang="en-US" sz="7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</a:t>
            </a:r>
            <a:endParaRPr lang="en-US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5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 Just Let Us Know!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228600" y="1447800"/>
            <a:ext cx="4343400" cy="38862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Good?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800600" y="1447800"/>
            <a:ext cx="4114800" cy="38862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Traditions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5638800"/>
            <a:ext cx="8686800" cy="914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 Depends</a:t>
            </a:r>
          </a:p>
        </p:txBody>
      </p:sp>
    </p:spTree>
    <p:extLst>
      <p:ext uri="{BB962C8B-B14F-4D97-AF65-F5344CB8AC3E}">
        <p14:creationId xmlns:p14="http://schemas.microsoft.com/office/powerpoint/2010/main" val="118545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1"/>
            <a:ext cx="8686800" cy="132343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Depends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1447980"/>
            <a:ext cx="8915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the source of the tradition.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&amp;</a:t>
            </a:r>
            <a:endParaRPr lang="en-US" sz="7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what areas it is practiced.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86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Questions We Must Ask</a:t>
            </a:r>
            <a:endParaRPr lang="en-US" sz="5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638800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Who started the tradition?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Why observe it?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Does it violate God’s teaching?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If it fits in the first 2 categories we began with, it can be changed or practiced.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200" b="1" dirty="0" smtClean="0">
                <a:latin typeface="Arial Narrow" panose="020B0606020202030204" pitchFamily="34" charset="0"/>
              </a:rPr>
              <a:t>But if it causes a brother or sister to stumble, it should not be followed     </a:t>
            </a:r>
            <a:r>
              <a:rPr lang="en-US" sz="4100" b="1" dirty="0" smtClean="0">
                <a:latin typeface="Arial Narrow" panose="020B0606020202030204" pitchFamily="34" charset="0"/>
              </a:rPr>
              <a:t>(</a:t>
            </a:r>
            <a:r>
              <a:rPr lang="en-US" sz="41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Rom. 14:21; I Cor.8:13; 9:9-23; 10:31-33</a:t>
            </a:r>
            <a:r>
              <a:rPr lang="en-US" sz="4100" b="1" dirty="0" smtClean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0338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382000" cy="56388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800" b="1" dirty="0" smtClean="0">
                <a:latin typeface="Arial Narrow" panose="020B0606020202030204" pitchFamily="34" charset="0"/>
              </a:rPr>
              <a:t>If a tradition adds to, takes the place of, or takes away a commandment of God, it is sinful and cannot be practiced with God’s approval (</a:t>
            </a:r>
            <a:r>
              <a:rPr lang="en-US" sz="4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Mark 7:7-13; Colossians 2:8</a:t>
            </a:r>
            <a:r>
              <a:rPr lang="en-US" sz="4800" b="1" dirty="0" smtClean="0">
                <a:latin typeface="Arial Narrow" panose="020B060602020203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Clr>
                <a:srgbClr val="FFFF00"/>
              </a:buClr>
              <a:buSzPct val="107000"/>
              <a:buFont typeface="Arial Narrow" panose="020B0606020202030204" pitchFamily="34" charset="0"/>
              <a:buChar char="~"/>
            </a:pPr>
            <a:r>
              <a:rPr lang="en-US" sz="4800" b="1" dirty="0" smtClean="0">
                <a:latin typeface="Arial Narrow" panose="020B0606020202030204" pitchFamily="34" charset="0"/>
              </a:rPr>
              <a:t>If a tradition is commanded by God, it is not optional!</a:t>
            </a:r>
          </a:p>
        </p:txBody>
      </p:sp>
    </p:spTree>
    <p:extLst>
      <p:ext uri="{BB962C8B-B14F-4D97-AF65-F5344CB8AC3E}">
        <p14:creationId xmlns:p14="http://schemas.microsoft.com/office/powerpoint/2010/main" val="832743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pic>
        <p:nvPicPr>
          <p:cNvPr id="66563" name="Picture 3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5029200"/>
            <a:ext cx="1793875" cy="1587500"/>
          </a:xfrm>
          <a:noFill/>
        </p:spPr>
      </p:pic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4267200" y="4953000"/>
            <a:ext cx="3505200" cy="9144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effectLst/>
                <a:latin typeface="Arial Black" pitchFamily="34" charset="0"/>
              </a:rPr>
              <a:t>Are You Wayward?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48307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 Black" pitchFamily="34" charset="0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Repent therefore of this thy wickedness, and pray God, if perhaps the thought of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thine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heart may be forgiven thee.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Acts 8:22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Confess </a:t>
            </a:r>
            <a:r>
              <a:rPr lang="en-US" i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your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faults one to another, and pray one for another, that ye may be healed. The effectual fervent prayer of a righteous man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availeth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much.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James 5:16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>
              <a:defRPr/>
            </a:pPr>
            <a:endParaRPr lang="en-US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Mark 7:1-13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500" b="1" dirty="0" smtClean="0">
                <a:latin typeface="Arial Narrow" panose="020B0606020202030204" pitchFamily="34" charset="0"/>
              </a:rPr>
              <a:t>“Then </a:t>
            </a:r>
            <a:r>
              <a:rPr lang="en-US" sz="4500" b="1" dirty="0">
                <a:latin typeface="Arial Narrow" panose="020B0606020202030204" pitchFamily="34" charset="0"/>
              </a:rPr>
              <a:t>came together unto him the Pharisees, and certain of the scribes, which came from Jerusalem. </a:t>
            </a:r>
            <a:r>
              <a:rPr lang="en-US" sz="4500" b="1" dirty="0" smtClean="0">
                <a:latin typeface="Arial Narrow" panose="020B0606020202030204" pitchFamily="34" charset="0"/>
              </a:rPr>
              <a:t>(2) </a:t>
            </a:r>
            <a:r>
              <a:rPr lang="en-US" sz="4500" b="1" dirty="0">
                <a:latin typeface="Arial Narrow" panose="020B0606020202030204" pitchFamily="34" charset="0"/>
              </a:rPr>
              <a:t>And when they saw some of his disciples eat bread with defiled, that is to say, with </a:t>
            </a:r>
            <a:r>
              <a:rPr lang="en-US" sz="4500" b="1" dirty="0" err="1">
                <a:latin typeface="Arial Narrow" panose="020B0606020202030204" pitchFamily="34" charset="0"/>
              </a:rPr>
              <a:t>unwashen</a:t>
            </a:r>
            <a:r>
              <a:rPr lang="en-US" sz="4500" b="1" dirty="0">
                <a:latin typeface="Arial Narrow" panose="020B0606020202030204" pitchFamily="34" charset="0"/>
              </a:rPr>
              <a:t>, hands, they found fault</a:t>
            </a:r>
            <a:r>
              <a:rPr lang="en-US" sz="4500" b="1" dirty="0" smtClean="0">
                <a:latin typeface="Arial Narrow" panose="020B0606020202030204" pitchFamily="34" charset="0"/>
              </a:rPr>
              <a:t>.” </a:t>
            </a:r>
            <a:endParaRPr lang="en-US" sz="45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382000" cy="6629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400" b="1" dirty="0">
                <a:latin typeface="Arial Narrow" panose="020B0606020202030204" pitchFamily="34" charset="0"/>
              </a:rPr>
              <a:t>(</a:t>
            </a:r>
            <a:r>
              <a:rPr lang="en-US" sz="4400" b="1" dirty="0" smtClean="0">
                <a:latin typeface="Arial Narrow" panose="020B0606020202030204" pitchFamily="34" charset="0"/>
              </a:rPr>
              <a:t>3) </a:t>
            </a:r>
            <a:r>
              <a:rPr lang="en-US" sz="4400" b="1" dirty="0">
                <a:latin typeface="Arial Narrow" panose="020B0606020202030204" pitchFamily="34" charset="0"/>
              </a:rPr>
              <a:t>For the Pharisees, and all the Jews, except they wash </a:t>
            </a:r>
            <a:r>
              <a:rPr lang="en-US" sz="4400" b="1" i="1" dirty="0">
                <a:latin typeface="Arial Narrow" panose="020B0606020202030204" pitchFamily="34" charset="0"/>
              </a:rPr>
              <a:t>their</a:t>
            </a:r>
            <a:r>
              <a:rPr lang="en-US" sz="4400" b="1" dirty="0">
                <a:latin typeface="Arial Narrow" panose="020B0606020202030204" pitchFamily="34" charset="0"/>
              </a:rPr>
              <a:t> hands oft, eat not, holding the tradition of the elders. </a:t>
            </a:r>
            <a:r>
              <a:rPr lang="en-US" sz="4400" b="1" dirty="0" smtClean="0">
                <a:latin typeface="Arial Narrow" panose="020B0606020202030204" pitchFamily="34" charset="0"/>
              </a:rPr>
              <a:t>(4) </a:t>
            </a:r>
            <a:r>
              <a:rPr lang="en-US" sz="4400" b="1" dirty="0">
                <a:latin typeface="Arial Narrow" panose="020B0606020202030204" pitchFamily="34" charset="0"/>
              </a:rPr>
              <a:t>And </a:t>
            </a:r>
            <a:r>
              <a:rPr lang="en-US" sz="4400" b="1" i="1" dirty="0">
                <a:latin typeface="Arial Narrow" panose="020B0606020202030204" pitchFamily="34" charset="0"/>
              </a:rPr>
              <a:t>when they come</a:t>
            </a:r>
            <a:r>
              <a:rPr lang="en-US" sz="4400" b="1" dirty="0">
                <a:latin typeface="Arial Narrow" panose="020B0606020202030204" pitchFamily="34" charset="0"/>
              </a:rPr>
              <a:t> from the market, except they wash, they eat not. And many other things there be, which they have received to hold, </a:t>
            </a:r>
            <a:r>
              <a:rPr lang="en-US" sz="4400" b="1" i="1" dirty="0">
                <a:latin typeface="Arial Narrow" panose="020B0606020202030204" pitchFamily="34" charset="0"/>
              </a:rPr>
              <a:t>as</a:t>
            </a:r>
            <a:r>
              <a:rPr lang="en-US" sz="4400" b="1" dirty="0">
                <a:latin typeface="Arial Narrow" panose="020B0606020202030204" pitchFamily="34" charset="0"/>
              </a:rPr>
              <a:t> the washing of cups, and pots, </a:t>
            </a:r>
            <a:r>
              <a:rPr lang="en-US" sz="4400" b="1" dirty="0" err="1">
                <a:latin typeface="Arial Narrow" panose="020B0606020202030204" pitchFamily="34" charset="0"/>
              </a:rPr>
              <a:t>brasen</a:t>
            </a:r>
            <a:r>
              <a:rPr lang="en-US" sz="4400" b="1" dirty="0">
                <a:latin typeface="Arial Narrow" panose="020B0606020202030204" pitchFamily="34" charset="0"/>
              </a:rPr>
              <a:t> vessels, and of tables</a:t>
            </a:r>
            <a:r>
              <a:rPr lang="en-US" sz="4400" b="1" dirty="0" smtClean="0">
                <a:latin typeface="Arial Narrow" panose="020B0606020202030204" pitchFamily="34" charset="0"/>
              </a:rPr>
              <a:t>.”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"/>
            <a:ext cx="838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 Narrow" panose="020B0606020202030204" pitchFamily="34" charset="0"/>
              </a:rPr>
              <a:t>(5) Then the Pharisees and scribes asked him, Why walk not thy disciples according to the tradition of the elders, but eat bread with </a:t>
            </a:r>
            <a:r>
              <a:rPr lang="en-US" sz="4400" b="1" dirty="0" err="1">
                <a:latin typeface="Arial Narrow" panose="020B0606020202030204" pitchFamily="34" charset="0"/>
              </a:rPr>
              <a:t>unwashen</a:t>
            </a:r>
            <a:r>
              <a:rPr lang="en-US" sz="4400" b="1" dirty="0">
                <a:latin typeface="Arial Narrow" panose="020B0606020202030204" pitchFamily="34" charset="0"/>
              </a:rPr>
              <a:t> hands</a:t>
            </a:r>
            <a:r>
              <a:rPr lang="en-US" sz="4400" b="1" dirty="0" smtClean="0">
                <a:latin typeface="Arial Narrow" panose="020B0606020202030204" pitchFamily="34" charset="0"/>
              </a:rPr>
              <a:t>? </a:t>
            </a:r>
            <a:r>
              <a:rPr lang="en-US" sz="4400" b="1" dirty="0">
                <a:latin typeface="Arial Narrow" panose="020B0606020202030204" pitchFamily="34" charset="0"/>
              </a:rPr>
              <a:t>(6) He answered and said unto them, Well hath Esaias prophesied of you hypocrites, as it is written, This people </a:t>
            </a:r>
            <a:r>
              <a:rPr lang="en-US" sz="4400" b="1" dirty="0" err="1">
                <a:latin typeface="Arial Narrow" panose="020B0606020202030204" pitchFamily="34" charset="0"/>
              </a:rPr>
              <a:t>honoureth</a:t>
            </a:r>
            <a:r>
              <a:rPr lang="en-US" sz="4400" b="1" dirty="0">
                <a:latin typeface="Arial Narrow" panose="020B0606020202030204" pitchFamily="34" charset="0"/>
              </a:rPr>
              <a:t> me with </a:t>
            </a:r>
            <a:r>
              <a:rPr lang="en-US" sz="4400" b="1" i="1" dirty="0">
                <a:latin typeface="Arial Narrow" panose="020B0606020202030204" pitchFamily="34" charset="0"/>
              </a:rPr>
              <a:t>their</a:t>
            </a:r>
            <a:r>
              <a:rPr lang="en-US" sz="4400" b="1" dirty="0">
                <a:latin typeface="Arial Narrow" panose="020B0606020202030204" pitchFamily="34" charset="0"/>
              </a:rPr>
              <a:t> lips, but their heart is far from me</a:t>
            </a:r>
            <a:r>
              <a:rPr lang="en-US" sz="4400" b="1" dirty="0" smtClean="0">
                <a:latin typeface="Arial Narrow" panose="020B0606020202030204" pitchFamily="34" charset="0"/>
              </a:rPr>
              <a:t>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53657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629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5000" b="1" dirty="0" smtClean="0">
                <a:latin typeface="Arial Narrow" panose="020B0606020202030204" pitchFamily="34" charset="0"/>
              </a:rPr>
              <a:t>(</a:t>
            </a:r>
            <a:r>
              <a:rPr lang="en-US" sz="5000" b="1" dirty="0" smtClean="0">
                <a:latin typeface="Arial Narrow" panose="020B0606020202030204" pitchFamily="34" charset="0"/>
              </a:rPr>
              <a:t>7) </a:t>
            </a:r>
            <a:r>
              <a:rPr lang="en-US" sz="5000" b="1" dirty="0">
                <a:latin typeface="Arial Narrow" panose="020B0606020202030204" pitchFamily="34" charset="0"/>
              </a:rPr>
              <a:t>Howbeit in vain do they worship me, teaching </a:t>
            </a:r>
            <a:r>
              <a:rPr lang="en-US" sz="5000" b="1" i="1" dirty="0">
                <a:latin typeface="Arial Narrow" panose="020B0606020202030204" pitchFamily="34" charset="0"/>
              </a:rPr>
              <a:t>for</a:t>
            </a:r>
            <a:r>
              <a:rPr lang="en-US" sz="5000" b="1" dirty="0">
                <a:latin typeface="Arial Narrow" panose="020B0606020202030204" pitchFamily="34" charset="0"/>
              </a:rPr>
              <a:t> doctrines the commandments of men. </a:t>
            </a:r>
            <a:r>
              <a:rPr lang="en-US" sz="5000" b="1" dirty="0" smtClean="0">
                <a:latin typeface="Arial Narrow" panose="020B0606020202030204" pitchFamily="34" charset="0"/>
              </a:rPr>
              <a:t>(</a:t>
            </a:r>
            <a:r>
              <a:rPr lang="en-US" sz="5000" b="1" dirty="0" smtClean="0">
                <a:latin typeface="Arial Narrow" panose="020B0606020202030204" pitchFamily="34" charset="0"/>
              </a:rPr>
              <a:t>8) </a:t>
            </a:r>
            <a:r>
              <a:rPr lang="en-US" sz="5000" b="1" dirty="0">
                <a:latin typeface="Arial Narrow" panose="020B0606020202030204" pitchFamily="34" charset="0"/>
              </a:rPr>
              <a:t>For laying aside the commandment of God, ye hold the tradition of men, </a:t>
            </a:r>
            <a:r>
              <a:rPr lang="en-US" sz="5000" b="1" i="1" dirty="0">
                <a:latin typeface="Arial Narrow" panose="020B0606020202030204" pitchFamily="34" charset="0"/>
              </a:rPr>
              <a:t>as</a:t>
            </a:r>
            <a:r>
              <a:rPr lang="en-US" sz="5000" b="1" dirty="0">
                <a:latin typeface="Arial Narrow" panose="020B0606020202030204" pitchFamily="34" charset="0"/>
              </a:rPr>
              <a:t> the washing of pots and cups: and many other such like things ye do</a:t>
            </a:r>
            <a:r>
              <a:rPr lang="en-US" sz="5000" b="1" dirty="0" smtClean="0">
                <a:latin typeface="Arial Narrow" panose="020B0606020202030204" pitchFamily="34" charset="0"/>
              </a:rPr>
              <a:t>.”</a:t>
            </a:r>
            <a:endParaRPr lang="en-US" sz="5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00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"/>
            <a:ext cx="8458200" cy="6629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5400" b="1" dirty="0">
                <a:latin typeface="Arial Narrow" panose="020B0606020202030204" pitchFamily="34" charset="0"/>
              </a:rPr>
              <a:t>(</a:t>
            </a:r>
            <a:r>
              <a:rPr lang="en-US" sz="5400" b="1" dirty="0" smtClean="0">
                <a:latin typeface="Arial Narrow" panose="020B0606020202030204" pitchFamily="34" charset="0"/>
              </a:rPr>
              <a:t>9) </a:t>
            </a:r>
            <a:r>
              <a:rPr lang="en-US" sz="5400" b="1" dirty="0">
                <a:latin typeface="Arial Narrow" panose="020B0606020202030204" pitchFamily="34" charset="0"/>
              </a:rPr>
              <a:t>And he said unto them, </a:t>
            </a:r>
            <a:r>
              <a:rPr lang="en-US" sz="5400" b="1" dirty="0" smtClean="0">
                <a:latin typeface="Arial Narrow" panose="020B0606020202030204" pitchFamily="34" charset="0"/>
              </a:rPr>
              <a:t> Full </a:t>
            </a:r>
            <a:r>
              <a:rPr lang="en-US" sz="5400" b="1" dirty="0">
                <a:latin typeface="Arial Narrow" panose="020B0606020202030204" pitchFamily="34" charset="0"/>
              </a:rPr>
              <a:t>well ye reject the commandment of God, that ye may keep your own tradition. </a:t>
            </a:r>
            <a:r>
              <a:rPr lang="en-US" sz="5400" b="1" dirty="0" smtClean="0">
                <a:latin typeface="Arial Narrow" panose="020B0606020202030204" pitchFamily="34" charset="0"/>
              </a:rPr>
              <a:t>(10) </a:t>
            </a:r>
            <a:r>
              <a:rPr lang="en-US" sz="5400" b="1" dirty="0">
                <a:latin typeface="Arial Narrow" panose="020B0606020202030204" pitchFamily="34" charset="0"/>
              </a:rPr>
              <a:t>For Moses said, </a:t>
            </a:r>
            <a:r>
              <a:rPr lang="en-US" sz="5400" b="1" dirty="0" err="1">
                <a:latin typeface="Arial Narrow" panose="020B0606020202030204" pitchFamily="34" charset="0"/>
              </a:rPr>
              <a:t>Honour</a:t>
            </a:r>
            <a:r>
              <a:rPr lang="en-US" sz="5400" b="1" dirty="0">
                <a:latin typeface="Arial Narrow" panose="020B0606020202030204" pitchFamily="34" charset="0"/>
              </a:rPr>
              <a:t> thy father and thy mother; and, Whoso </a:t>
            </a:r>
            <a:r>
              <a:rPr lang="en-US" sz="5400" b="1" dirty="0" err="1">
                <a:latin typeface="Arial Narrow" panose="020B0606020202030204" pitchFamily="34" charset="0"/>
              </a:rPr>
              <a:t>curseth</a:t>
            </a:r>
            <a:r>
              <a:rPr lang="en-US" sz="5400" b="1" dirty="0">
                <a:latin typeface="Arial Narrow" panose="020B0606020202030204" pitchFamily="34" charset="0"/>
              </a:rPr>
              <a:t> father or mother, let him die the death</a:t>
            </a:r>
            <a:r>
              <a:rPr lang="en-US" sz="5400" b="1" dirty="0" smtClean="0">
                <a:latin typeface="Arial Narrow" panose="020B0606020202030204" pitchFamily="34" charset="0"/>
              </a:rPr>
              <a:t>:”</a:t>
            </a:r>
            <a:endParaRPr lang="en-US" sz="5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8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629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400" b="1" dirty="0" smtClean="0">
                <a:latin typeface="Arial Narrow" panose="020B0606020202030204" pitchFamily="34" charset="0"/>
              </a:rPr>
              <a:t>(11) </a:t>
            </a:r>
            <a:r>
              <a:rPr lang="en-US" sz="4400" b="1" dirty="0">
                <a:latin typeface="Arial Narrow" panose="020B0606020202030204" pitchFamily="34" charset="0"/>
              </a:rPr>
              <a:t>But ye say, If a man shall say to his father or mother, </a:t>
            </a:r>
            <a:r>
              <a:rPr lang="en-US" sz="4400" b="1" i="1" dirty="0">
                <a:latin typeface="Arial Narrow" panose="020B0606020202030204" pitchFamily="34" charset="0"/>
              </a:rPr>
              <a:t>It is</a:t>
            </a:r>
            <a:r>
              <a:rPr lang="en-US" sz="4400" b="1" dirty="0">
                <a:latin typeface="Arial Narrow" panose="020B0606020202030204" pitchFamily="34" charset="0"/>
              </a:rPr>
              <a:t> Corban, that is to say, a gift, by whatsoever thou </a:t>
            </a:r>
            <a:r>
              <a:rPr lang="en-US" sz="4400" b="1" dirty="0" err="1">
                <a:latin typeface="Arial Narrow" panose="020B0606020202030204" pitchFamily="34" charset="0"/>
              </a:rPr>
              <a:t>mightest</a:t>
            </a:r>
            <a:r>
              <a:rPr lang="en-US" sz="4400" b="1" dirty="0">
                <a:latin typeface="Arial Narrow" panose="020B0606020202030204" pitchFamily="34" charset="0"/>
              </a:rPr>
              <a:t> be profited by me; </a:t>
            </a:r>
            <a:r>
              <a:rPr lang="en-US" sz="4400" b="1" i="1" dirty="0">
                <a:latin typeface="Arial Narrow" panose="020B0606020202030204" pitchFamily="34" charset="0"/>
              </a:rPr>
              <a:t>he shall be free.</a:t>
            </a:r>
            <a:r>
              <a:rPr lang="en-US" sz="4400" b="1" dirty="0">
                <a:latin typeface="Arial Narrow" panose="020B0606020202030204" pitchFamily="34" charset="0"/>
              </a:rPr>
              <a:t> </a:t>
            </a:r>
            <a:r>
              <a:rPr lang="en-US" sz="4400" b="1" dirty="0" smtClean="0">
                <a:latin typeface="Arial Narrow" panose="020B0606020202030204" pitchFamily="34" charset="0"/>
              </a:rPr>
              <a:t>(12) </a:t>
            </a:r>
            <a:r>
              <a:rPr lang="en-US" sz="4400" b="1" dirty="0">
                <a:latin typeface="Arial Narrow" panose="020B0606020202030204" pitchFamily="34" charset="0"/>
              </a:rPr>
              <a:t>And ye suffer him no more to do ought for his father or his mother; </a:t>
            </a:r>
            <a:r>
              <a:rPr lang="en-US" sz="4400" b="1" dirty="0" smtClean="0">
                <a:latin typeface="Arial Narrow" panose="020B0606020202030204" pitchFamily="34" charset="0"/>
              </a:rPr>
              <a:t>(13) </a:t>
            </a:r>
            <a:r>
              <a:rPr lang="en-US" sz="4400" b="1" dirty="0">
                <a:latin typeface="Arial Narrow" panose="020B0606020202030204" pitchFamily="34" charset="0"/>
              </a:rPr>
              <a:t>Making the word of God of none effect through your tradition, which ye have delivered: and many such like things do ye</a:t>
            </a:r>
            <a:r>
              <a:rPr lang="en-US" sz="4400" b="1" dirty="0" smtClean="0">
                <a:latin typeface="Arial Narrow" panose="020B0606020202030204" pitchFamily="34" charset="0"/>
              </a:rPr>
              <a:t>.” 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46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228600" y="1447800"/>
            <a:ext cx="4343400" cy="38862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Good?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800600" y="1447800"/>
            <a:ext cx="4114800" cy="38862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228600"/>
            <a:ext cx="86868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Traditions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5638800"/>
            <a:ext cx="8686800" cy="914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 Depends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16879</TotalTime>
  <Words>1203</Words>
  <Application>Microsoft Office PowerPoint</Application>
  <PresentationFormat>On-screen Show (4:3)</PresentationFormat>
  <Paragraphs>113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Textured</vt:lpstr>
      <vt:lpstr>Welcome</vt:lpstr>
      <vt:lpstr>Welcome</vt:lpstr>
      <vt:lpstr>Mark 7:1-13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 Areas of Traditions</vt:lpstr>
      <vt:lpstr>Areas Of Little Consequence</vt:lpstr>
      <vt:lpstr>Religious Areas That Do Not Violate God’s Laws</vt:lpstr>
      <vt:lpstr>Religious Areas That Do Violate God’s Laws</vt:lpstr>
      <vt:lpstr>Religious Areas That Do Violate God’s Laws</vt:lpstr>
      <vt:lpstr>Religious Areas That Do Violate God’s Laws</vt:lpstr>
      <vt:lpstr>God-Revealed Traditions</vt:lpstr>
      <vt:lpstr>PowerPoint Presentation</vt:lpstr>
      <vt:lpstr>PowerPoint Presentation</vt:lpstr>
      <vt:lpstr>PowerPoint Presentation</vt:lpstr>
      <vt:lpstr>Questions We Must Ask</vt:lpstr>
      <vt:lpstr>PowerPoint Presentation</vt:lpstr>
      <vt:lpstr>The Simple Plan </vt:lpstr>
      <vt:lpstr>The Simple Plan</vt:lpstr>
      <vt:lpstr>Are You Wayward?</vt:lpstr>
    </vt:vector>
  </TitlesOfParts>
  <Company>El Bethel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 V. Rader</dc:creator>
  <cp:lastModifiedBy>ftcla</cp:lastModifiedBy>
  <cp:revision>1072</cp:revision>
  <dcterms:created xsi:type="dcterms:W3CDTF">2004-01-21T19:41:35Z</dcterms:created>
  <dcterms:modified xsi:type="dcterms:W3CDTF">2017-05-21T21:44:45Z</dcterms:modified>
</cp:coreProperties>
</file>