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63" r:id="rId2"/>
    <p:sldId id="257" r:id="rId3"/>
    <p:sldId id="258" r:id="rId4"/>
    <p:sldId id="259" r:id="rId5"/>
    <p:sldId id="260" r:id="rId6"/>
    <p:sldId id="262" r:id="rId7"/>
    <p:sldId id="256" r:id="rId8"/>
    <p:sldId id="261" r:id="rId9"/>
    <p:sldId id="266" r:id="rId10"/>
    <p:sldId id="268" r:id="rId11"/>
    <p:sldId id="264" r:id="rId12"/>
    <p:sldId id="269" r:id="rId13"/>
    <p:sldId id="270" r:id="rId14"/>
    <p:sldId id="271" r:id="rId15"/>
    <p:sldId id="265" r:id="rId16"/>
    <p:sldId id="272" r:id="rId17"/>
    <p:sldId id="275" r:id="rId18"/>
    <p:sldId id="273" r:id="rId19"/>
    <p:sldId id="276" r:id="rId20"/>
    <p:sldId id="279" r:id="rId21"/>
    <p:sldId id="278" r:id="rId22"/>
    <p:sldId id="277" r:id="rId23"/>
    <p:sldId id="280" r:id="rId24"/>
    <p:sldId id="284" r:id="rId25"/>
    <p:sldId id="283" r:id="rId26"/>
    <p:sldId id="281" r:id="rId27"/>
    <p:sldId id="282" r:id="rId28"/>
    <p:sldId id="285" r:id="rId29"/>
    <p:sldId id="286" r:id="rId30"/>
    <p:sldId id="288" r:id="rId31"/>
    <p:sldId id="287" r:id="rId32"/>
    <p:sldId id="291" r:id="rId33"/>
    <p:sldId id="293" r:id="rId34"/>
    <p:sldId id="294" r:id="rId35"/>
    <p:sldId id="296" r:id="rId36"/>
    <p:sldId id="295" r:id="rId37"/>
    <p:sldId id="289" r:id="rId38"/>
    <p:sldId id="297" r:id="rId39"/>
    <p:sldId id="299" r:id="rId40"/>
    <p:sldId id="300" r:id="rId41"/>
    <p:sldId id="301" r:id="rId42"/>
    <p:sldId id="302" r:id="rId43"/>
    <p:sldId id="298" r:id="rId44"/>
    <p:sldId id="303" r:id="rId45"/>
    <p:sldId id="304" r:id="rId46"/>
    <p:sldId id="305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2EB4C-E0FE-486A-8EBE-9CF0716E50D2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A5BE1-C575-4E33-A626-3A204C01D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4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42A19D-B2B4-402F-8664-AD687DEC12E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5A1710-ED3E-4248-8BF3-BBCDC3650448}" type="slidenum">
              <a:rPr lang="en-US" smtClean="0"/>
              <a:pPr/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86020A-A579-4FDC-B25A-B282B2CFD8F8}" type="slidenum">
              <a:rPr lang="en-US" smtClean="0"/>
              <a:pPr/>
              <a:t>45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CC2462-D339-4093-9F5D-751865B0A71A}" type="slidenum">
              <a:rPr lang="en-US" smtClean="0"/>
              <a:pPr/>
              <a:t>46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179D-21A6-4215-A6FE-410EBF7DC0ED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2031-F5FB-4FA7-965B-C84B14F03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179D-21A6-4215-A6FE-410EBF7DC0ED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2031-F5FB-4FA7-965B-C84B14F03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179D-21A6-4215-A6FE-410EBF7DC0ED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2031-F5FB-4FA7-965B-C84B14F03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817A0-7686-4FE8-ABA2-27AA13718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179D-21A6-4215-A6FE-410EBF7DC0ED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2031-F5FB-4FA7-965B-C84B14F03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179D-21A6-4215-A6FE-410EBF7DC0ED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2031-F5FB-4FA7-965B-C84B14F03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179D-21A6-4215-A6FE-410EBF7DC0ED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2031-F5FB-4FA7-965B-C84B14F03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179D-21A6-4215-A6FE-410EBF7DC0ED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2031-F5FB-4FA7-965B-C84B14F03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179D-21A6-4215-A6FE-410EBF7DC0ED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2031-F5FB-4FA7-965B-C84B14F03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179D-21A6-4215-A6FE-410EBF7DC0ED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2031-F5FB-4FA7-965B-C84B14F03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179D-21A6-4215-A6FE-410EBF7DC0ED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2031-F5FB-4FA7-965B-C84B14F03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179D-21A6-4215-A6FE-410EBF7DC0ED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2031-F5FB-4FA7-965B-C84B14F03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B179D-21A6-4215-A6FE-410EBF7DC0ED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02031-F5FB-4FA7-965B-C84B14F03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609600" y="1524000"/>
            <a:ext cx="8077200" cy="44958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66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7830" r="2274" b="16672"/>
          <a:stretch>
            <a:fillRect/>
          </a:stretch>
        </p:blipFill>
        <p:spPr>
          <a:xfrm>
            <a:off x="304800" y="1447800"/>
            <a:ext cx="8001000" cy="4756150"/>
          </a:xfrm>
        </p:spPr>
      </p:pic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0" y="0"/>
            <a:ext cx="9144000" cy="1874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7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Welcome!</a:t>
            </a: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0" y="59436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latin typeface="Arial Black" pitchFamily="34" charset="0"/>
              </a:rPr>
              <a:t>Questions? Just Let Us Know!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04800"/>
            <a:ext cx="8153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Reception 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Of </a:t>
            </a:r>
            <a:r>
              <a:rPr lang="en-US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Any Truth 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Depends Upon </a:t>
            </a:r>
            <a:r>
              <a:rPr lang="en-US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Our Attitude Toward It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!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10026"/>
            <a:ext cx="8686800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Our Reception Of Any Matter, From Whatever Source, Depends Also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On The Attitude We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Have Toward The   </a:t>
            </a:r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Person Who Presents  It </a:t>
            </a:r>
            <a:r>
              <a:rPr lang="en-US" sz="5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And/Or</a:t>
            </a:r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The Source </a:t>
            </a: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From Whence It Comes!</a:t>
            </a:r>
            <a:endParaRPr lang="en-US" sz="4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10026"/>
            <a:ext cx="8686800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Our Reception Of Any Matter, From Whatever Source, </a:t>
            </a:r>
            <a:r>
              <a:rPr lang="en-US" sz="5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Depends</a:t>
            </a:r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Also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On The Attitude We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Have Toward The   </a:t>
            </a:r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Person Who Presents  It </a:t>
            </a:r>
            <a:r>
              <a:rPr lang="en-US" sz="5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And/Or</a:t>
            </a:r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The Source </a:t>
            </a: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From Whence It Comes!</a:t>
            </a:r>
            <a:endParaRPr lang="en-US" sz="4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10026"/>
            <a:ext cx="8686800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Our Reception Of Any Matter, From Whatever Source, </a:t>
            </a:r>
            <a:r>
              <a:rPr lang="en-US" sz="5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Depends</a:t>
            </a:r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Also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On </a:t>
            </a:r>
            <a:r>
              <a:rPr 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Attitude We </a:t>
            </a:r>
            <a:r>
              <a:rPr lang="en-US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Have Toward The   </a:t>
            </a:r>
            <a:r>
              <a:rPr lang="en-US" sz="5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Person Who Presents  It</a:t>
            </a:r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5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And/Or</a:t>
            </a:r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The Source </a:t>
            </a: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From Whence It Comes!</a:t>
            </a:r>
            <a:endParaRPr lang="en-US" sz="4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10026"/>
            <a:ext cx="8686800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Our Reception Of Any Matter, From Whatever Source, </a:t>
            </a:r>
            <a:r>
              <a:rPr lang="en-US" sz="5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Depends</a:t>
            </a:r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Also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On </a:t>
            </a:r>
            <a:r>
              <a:rPr 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Attitude We </a:t>
            </a:r>
            <a:r>
              <a:rPr lang="en-US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Have Toward The   </a:t>
            </a:r>
            <a:r>
              <a:rPr lang="en-US" sz="5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Person Who Presents  It</a:t>
            </a:r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5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And/Or</a:t>
            </a:r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5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Source </a:t>
            </a:r>
            <a:r>
              <a:rPr lang="en-US" sz="4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From Whence It Comes</a:t>
            </a: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!</a:t>
            </a:r>
            <a:endParaRPr lang="en-US" sz="4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28600"/>
            <a:ext cx="8153400" cy="32316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Truthfulness Of This Principle </a:t>
            </a: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Demonstrated </a:t>
            </a:r>
            <a:endParaRPr lang="en-US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429001"/>
            <a:ext cx="8305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Are you fully prepared 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to face the rapid </a:t>
            </a:r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changes occurring in 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society presently?</a:t>
            </a:r>
            <a:endParaRPr lang="en-US" sz="5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28600"/>
            <a:ext cx="8153400" cy="32316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Truthfulness Of This Principle </a:t>
            </a: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Demonstrated </a:t>
            </a:r>
            <a:endParaRPr lang="en-US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581400"/>
            <a:ext cx="8839200" cy="2971800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/>
            <a:r>
              <a:rPr lang="en-US" sz="8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Do you refuse to</a:t>
            </a:r>
            <a:r>
              <a:rPr lang="en-US" sz="7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endorse the radical </a:t>
            </a:r>
            <a:r>
              <a:rPr lang="en-US" sz="8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things going on?</a:t>
            </a:r>
            <a:endParaRPr lang="en-US" sz="7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28600"/>
            <a:ext cx="8153400" cy="32316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Truthfulness Of This Principle </a:t>
            </a: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Demonstrated </a:t>
            </a:r>
            <a:endParaRPr lang="en-US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581400"/>
            <a:ext cx="8839200" cy="2971800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/>
            <a:r>
              <a:rPr lang="en-US" sz="8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Do you refuse to</a:t>
            </a:r>
            <a:r>
              <a:rPr lang="en-US" sz="7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endorse the radical </a:t>
            </a:r>
            <a:r>
              <a:rPr lang="en-US" sz="8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things going on?</a:t>
            </a:r>
            <a:endParaRPr lang="en-US" sz="7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0"/>
            <a:ext cx="9144000" cy="6858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solidFill>
                  <a:srgbClr val="FFFF00"/>
                </a:solidFill>
                <a:latin typeface="Arial Black" pitchFamily="34" charset="0"/>
              </a:rPr>
              <a:t>Why?     Or       </a:t>
            </a:r>
            <a:r>
              <a:rPr lang="en-US" sz="8800" dirty="0" smtClean="0">
                <a:solidFill>
                  <a:srgbClr val="FFFF00"/>
                </a:solidFill>
                <a:latin typeface="Arial Black" pitchFamily="34" charset="0"/>
              </a:rPr>
              <a:t>Why Not?</a:t>
            </a:r>
            <a:endParaRPr lang="en-US" sz="115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28600"/>
            <a:ext cx="81534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 Honesty Test</a:t>
            </a: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en-US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Do you have prejudices?</a:t>
            </a:r>
          </a:p>
          <a:p>
            <a:pPr algn="just"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5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 partisan spirit? </a:t>
            </a:r>
            <a:endParaRPr lang="en-US" sz="4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4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Does it prevent you from giving much, if any, consideration to some people regardless? </a:t>
            </a:r>
            <a:endParaRPr lang="en-US" sz="4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28600"/>
            <a:ext cx="81534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 Honesty Test</a:t>
            </a: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en-US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371601"/>
            <a:ext cx="85344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world is filled with blind prejudice </a:t>
            </a:r>
            <a:r>
              <a:rPr lang="en-US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and baseless suspicion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of sinister motives!</a:t>
            </a:r>
          </a:p>
          <a:p>
            <a:pPr algn="just"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Does that ever describe you? 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Matthew 13:10-17</a:t>
            </a:r>
            <a:endParaRPr lang="en-US" sz="60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525780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“And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disciples came, and said unto him, Why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speakest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thou unto them in parables?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(11)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He answered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and said unto them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Because it is given unto you to know the mysteries of the kingdom of heaven, but to them it is not given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.”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28600"/>
            <a:ext cx="81534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 Honesty Test</a:t>
            </a: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en-US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371601"/>
            <a:ext cx="85344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world is filled with blind prejudice </a:t>
            </a:r>
            <a:r>
              <a:rPr lang="en-US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and baseless suspicion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of sinister motives!</a:t>
            </a:r>
          </a:p>
          <a:p>
            <a:pPr algn="just"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Does that ever describe </a:t>
            </a:r>
            <a:r>
              <a:rPr lang="en-US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you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? 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28600"/>
            <a:ext cx="81534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 Honesty Test</a:t>
            </a: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en-US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371601"/>
            <a:ext cx="85344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world is filled with blind prejudice </a:t>
            </a:r>
            <a:r>
              <a:rPr lang="en-US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and baseless suspicion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of sinister motives!</a:t>
            </a:r>
          </a:p>
          <a:p>
            <a:pPr algn="just"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Does that ever describe </a:t>
            </a:r>
            <a:r>
              <a:rPr lang="en-US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? 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28600"/>
            <a:ext cx="81534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John 1:43-46</a:t>
            </a: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en-US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00199"/>
            <a:ext cx="8534400" cy="5257801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just"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Philip really did find the Lord, the Savior, Messiah!</a:t>
            </a:r>
          </a:p>
          <a:p>
            <a:pPr algn="just"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Excitedly, he told Nathaniel of his discovery.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382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“We </a:t>
            </a:r>
            <a:r>
              <a:rPr lang="en-US" sz="5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have found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him, of whom Moses in the law, and the prophets, did write, Jesus of Nazareth, the son </a:t>
            </a:r>
            <a:r>
              <a:rPr lang="en-US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of Joseph</a:t>
            </a:r>
            <a:r>
              <a:rPr lang="en-US" sz="5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.” </a:t>
            </a:r>
            <a:endParaRPr lang="en-US" sz="5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61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rial Black" pitchFamily="34" charset="0"/>
              </a:rPr>
              <a:t>It didn’t register.</a:t>
            </a:r>
          </a:p>
          <a:p>
            <a:pPr algn="ctr"/>
            <a:r>
              <a:rPr lang="en-US" sz="6600" dirty="0" smtClean="0">
                <a:solidFill>
                  <a:srgbClr val="002060"/>
                </a:solidFill>
                <a:latin typeface="Arial Black" pitchFamily="34" charset="0"/>
              </a:rPr>
              <a:t>Nathaniel simply was not prepared </a:t>
            </a:r>
            <a:r>
              <a:rPr lang="en-US" sz="5400" dirty="0" smtClean="0">
                <a:solidFill>
                  <a:srgbClr val="002060"/>
                </a:solidFill>
                <a:latin typeface="Arial Black" pitchFamily="34" charset="0"/>
              </a:rPr>
              <a:t>to receive that news.</a:t>
            </a:r>
            <a:endParaRPr lang="en-US" sz="66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en-US" sz="7200" dirty="0" smtClean="0">
                <a:solidFill>
                  <a:srgbClr val="002060"/>
                </a:solidFill>
                <a:latin typeface="Arial Black" pitchFamily="34" charset="0"/>
              </a:rPr>
              <a:t>His reply? </a:t>
            </a:r>
            <a:endParaRPr lang="en-US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61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rial Black" pitchFamily="34" charset="0"/>
              </a:rPr>
              <a:t>It didn’t register.</a:t>
            </a:r>
          </a:p>
          <a:p>
            <a:pPr algn="ctr"/>
            <a:r>
              <a:rPr lang="en-US" sz="6600" dirty="0" smtClean="0">
                <a:latin typeface="Arial Black" pitchFamily="34" charset="0"/>
              </a:rPr>
              <a:t>Nathaniel simply was not prepared </a:t>
            </a:r>
            <a:r>
              <a:rPr lang="en-US" sz="5400" dirty="0" smtClean="0">
                <a:latin typeface="Arial Black" pitchFamily="34" charset="0"/>
              </a:rPr>
              <a:t>to receive that news.</a:t>
            </a:r>
            <a:endParaRPr lang="en-US" sz="6600" dirty="0" smtClean="0">
              <a:latin typeface="Arial Black" pitchFamily="34" charset="0"/>
            </a:endParaRPr>
          </a:p>
          <a:p>
            <a:pPr algn="ctr"/>
            <a:r>
              <a:rPr lang="en-US" sz="7200" dirty="0" smtClean="0">
                <a:solidFill>
                  <a:srgbClr val="002060"/>
                </a:solidFill>
                <a:latin typeface="Arial Black" pitchFamily="34" charset="0"/>
              </a:rPr>
              <a:t>His reply? </a:t>
            </a:r>
            <a:endParaRPr lang="en-US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61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rial Black" pitchFamily="34" charset="0"/>
              </a:rPr>
              <a:t>It didn’t register.</a:t>
            </a:r>
          </a:p>
          <a:p>
            <a:pPr algn="ctr"/>
            <a:r>
              <a:rPr lang="en-US" sz="6600" dirty="0" smtClean="0">
                <a:latin typeface="Arial Black" pitchFamily="34" charset="0"/>
              </a:rPr>
              <a:t>Nathaniel simply was not prepared </a:t>
            </a:r>
            <a:r>
              <a:rPr lang="en-US" sz="5400" dirty="0" smtClean="0">
                <a:latin typeface="Arial Black" pitchFamily="34" charset="0"/>
              </a:rPr>
              <a:t>to receive that news.</a:t>
            </a:r>
            <a:endParaRPr lang="en-US" sz="6600" dirty="0" smtClean="0">
              <a:latin typeface="Arial Black" pitchFamily="34" charset="0"/>
            </a:endParaRPr>
          </a:p>
          <a:p>
            <a:pPr algn="ctr"/>
            <a:r>
              <a:rPr lang="en-US" sz="7200" dirty="0" smtClean="0">
                <a:latin typeface="Arial Black" pitchFamily="34" charset="0"/>
              </a:rPr>
              <a:t>His reply? </a:t>
            </a:r>
            <a:endParaRPr lang="en-US" sz="4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“You’ve got to be kidding!” 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“Can any good thing come out of Nazareth?”</a:t>
            </a:r>
            <a:endParaRPr lang="en-US" sz="6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65532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ctr"/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“This has to be a mistake, right?” 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1"/>
            <a:ext cx="8382000" cy="66293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12) For whosoever hath, to him shall be given, and he shall have more abundance: but whosoever hath not, from him shall be taken away even that he hath. (13) Therefore speak I to them in parables: because they seeing see not; and hearing they hear not, neither do they understand.”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0"/>
            <a:ext cx="784860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is the matter with him?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2057400"/>
            <a:ext cx="8534400" cy="48006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just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“I am just not ready for the reception of that, even if it is the truth.”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“I’ve been taught–things have been put in my mind-that simply forbid me from accepting what you say!”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0" y="2286000"/>
            <a:ext cx="7620000" cy="3657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6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This is what the truth would demand he say!</a:t>
            </a:r>
            <a:endParaRPr lang="en-US" sz="6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8771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This Principle Prevails!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8534400" cy="56388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Many refuse to accept the truth, and why?</a:t>
            </a:r>
          </a:p>
          <a:p>
            <a:pPr algn="just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It goes against what has been put into their mind!</a:t>
            </a:r>
          </a:p>
          <a:p>
            <a:pPr algn="just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“I have never heard that before” is viewed as a reasonable approach.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8771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This Principle Prevails!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8534400" cy="56388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No matter how scriptural, reasonable, rational, and easily understandable, the person who does not love the truth will object, </a:t>
            </a:r>
            <a:r>
              <a:rPr lang="en-US" sz="4400" dirty="0" smtClean="0">
                <a:solidFill>
                  <a:srgbClr val="002060"/>
                </a:solidFill>
                <a:latin typeface="Arial Black" pitchFamily="34" charset="0"/>
              </a:rPr>
              <a:t>“I just know there is something wrong with it somewhere and I cannot accept.”</a:t>
            </a:r>
            <a:endParaRPr lang="en-US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8771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This Principle Prevails!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8534400" cy="56388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No matter how scriptural, reasonable, rational, and easily understandable, the person who does not love the truth will object, 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“I just know there is something wrong with it somewhere and I cannot accept it.”</a:t>
            </a:r>
            <a:endParaRPr 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John 7:17</a:t>
            </a:r>
            <a:endParaRPr lang="en-US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dirty="0" smtClean="0"/>
              <a:t>   </a:t>
            </a:r>
            <a:r>
              <a:rPr lang="en-US" sz="6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“If </a:t>
            </a:r>
            <a:r>
              <a:rPr lang="en-US" sz="6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any man will do his will, he shall know of the doctrine, whether </a:t>
            </a:r>
            <a:r>
              <a:rPr lang="en-US" sz="6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it be of God, or </a:t>
            </a:r>
            <a:r>
              <a:rPr lang="en-US" sz="6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whether </a:t>
            </a:r>
            <a:r>
              <a:rPr lang="en-US" sz="7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 speak of myself</a:t>
            </a:r>
            <a:r>
              <a:rPr lang="en-US" sz="7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.” </a:t>
            </a:r>
            <a:endParaRPr lang="en-US" sz="6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John 7:17</a:t>
            </a:r>
            <a:endParaRPr lang="en-US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dirty="0" smtClean="0"/>
              <a:t>   </a:t>
            </a:r>
            <a:r>
              <a:rPr lang="en-US" sz="6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“If </a:t>
            </a:r>
            <a:r>
              <a:rPr lang="en-US" sz="6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any man </a:t>
            </a:r>
            <a:r>
              <a:rPr lang="en-US" sz="6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will do his will</a:t>
            </a:r>
            <a:r>
              <a:rPr lang="en-US" sz="6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he shall know of the doctrine, whether </a:t>
            </a:r>
            <a:r>
              <a:rPr lang="en-US" sz="6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it be of God, or </a:t>
            </a:r>
            <a:r>
              <a:rPr lang="en-US" sz="6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whether </a:t>
            </a:r>
            <a:r>
              <a:rPr lang="en-US" sz="7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 speak of myself</a:t>
            </a:r>
            <a:r>
              <a:rPr lang="en-US" sz="7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.” </a:t>
            </a:r>
            <a:endParaRPr lang="en-US" sz="6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NKJV “</a:t>
            </a:r>
            <a:r>
              <a:rPr lang="en-US" sz="5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wants to do His will</a:t>
            </a:r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”</a:t>
            </a:r>
          </a:p>
          <a:p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ASV “</a:t>
            </a:r>
            <a:r>
              <a:rPr lang="en-US" sz="5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willeth</a:t>
            </a:r>
            <a:r>
              <a:rPr lang="en-US" sz="5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to do His will</a:t>
            </a:r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”</a:t>
            </a:r>
            <a:endParaRPr lang="en-US" sz="5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Desire, Appetite</a:t>
            </a:r>
            <a:endParaRPr lang="en-US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Matthew 5:6</a:t>
            </a:r>
          </a:p>
          <a:p>
            <a:pPr algn="ctr">
              <a:buNone/>
            </a:pPr>
            <a:r>
              <a:rPr lang="en-US" sz="8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Ezra 7:10</a:t>
            </a:r>
            <a:endParaRPr lang="en-US" sz="8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If The Principle Prevails?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8534400" cy="56388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results? </a:t>
            </a:r>
          </a:p>
          <a:p>
            <a:pPr algn="just"/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 Peter 1:22-23 </a:t>
            </a:r>
          </a:p>
          <a:p>
            <a:pPr algn="just"/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John 17:17</a:t>
            </a:r>
          </a:p>
          <a:p>
            <a:pPr algn="just"/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John 8:31-32 </a:t>
            </a:r>
          </a:p>
          <a:p>
            <a:pPr algn="just"/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 Timothy 3:14-15</a:t>
            </a:r>
            <a:endParaRPr lang="en-US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6278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Some would not mind becoming </a:t>
            </a:r>
            <a:r>
              <a:rPr lang="en-US" sz="5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Christians</a:t>
            </a:r>
            <a:endParaRPr lang="en-US" sz="51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533400"/>
            <a:ext cx="4114800" cy="6019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If they could dictate the terms!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62785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Some wouldn’t mind living what they call the </a:t>
            </a:r>
            <a:r>
              <a:rPr lang="en-US" sz="5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Christian</a:t>
            </a:r>
            <a:br>
              <a:rPr lang="en-US" sz="5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5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life…</a:t>
            </a:r>
            <a:endParaRPr lang="en-US" sz="51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533400"/>
            <a:ext cx="4114800" cy="6019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If they could dictate what was </a:t>
            </a:r>
            <a:r>
              <a:rPr lang="en-US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involved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in it!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229600" cy="66294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just"/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</a:t>
            </a: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14) And in them is fulfilled the prophecy of </a:t>
            </a:r>
            <a:r>
              <a:rPr lang="en-US" sz="4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Esaias</a:t>
            </a: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which </a:t>
            </a:r>
            <a:r>
              <a:rPr lang="en-US" sz="4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saith</a:t>
            </a: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By hearing ye shall hear, and shall not understand; and seeing ye shall see, and shall not perceive: (15) For this people's heart is waxed gross, and their ears are dull of hearing, and their eyes they have closed;”</a:t>
            </a:r>
            <a:endParaRPr 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6278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Some are perfectly willing to worship God…</a:t>
            </a:r>
            <a:endParaRPr lang="en-US" sz="51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533400"/>
            <a:ext cx="4343400" cy="60198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en-US" sz="7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buNone/>
            </a:pP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As long as they can do as they please and have what-ever floats their boat!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6278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“Lord, why do you speak in </a:t>
            </a:r>
            <a:r>
              <a:rPr lang="en-US" sz="49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parables?”</a:t>
            </a:r>
            <a:endParaRPr lang="en-US" sz="4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533400"/>
            <a:ext cx="4114800" cy="60198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en-US" sz="7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buNone/>
            </a:pP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“To reveal the truth to those who honestly want it.”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6278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“Lord, why do you speak in </a:t>
            </a:r>
            <a:r>
              <a:rPr lang="en-US" sz="49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parables?”</a:t>
            </a:r>
            <a:endParaRPr lang="en-US" sz="4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533400"/>
            <a:ext cx="4114800" cy="601980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en-US" sz="7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buNone/>
            </a:pPr>
            <a:r>
              <a:rPr lang="en-US" sz="1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“To conceal </a:t>
            </a:r>
            <a:r>
              <a:rPr lang="en-US" sz="10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truth from those who </a:t>
            </a:r>
            <a:r>
              <a:rPr lang="en-US" sz="1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care not for it.”</a:t>
            </a:r>
            <a:endParaRPr lang="en-US" sz="1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Friends &amp; brethren, </a:t>
            </a:r>
            <a:endParaRPr lang="en-US" sz="6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If you do not get it,</a:t>
            </a:r>
          </a:p>
          <a:p>
            <a:pPr algn="just">
              <a:spcBef>
                <a:spcPts val="0"/>
              </a:spcBef>
            </a:pP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There is no fault with the giver.</a:t>
            </a:r>
          </a:p>
          <a:p>
            <a:pPr algn="just">
              <a:spcBef>
                <a:spcPts val="0"/>
              </a:spcBef>
            </a:pP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fault is with the getter.  </a:t>
            </a:r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V.15</a:t>
            </a:r>
            <a:endParaRPr lang="en-US" sz="57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The Simple Plan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Char char="F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HEAR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Rom.10:17; Jno.20:30,31</a:t>
            </a:r>
          </a:p>
          <a:p>
            <a:pPr algn="ctr" eaLnBrk="1" hangingPunct="1">
              <a:buFont typeface="Wingdings" pitchFamily="2" charset="2"/>
              <a:buChar char="F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BELIEVE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John 8:24; Hebrews 11:6</a:t>
            </a:r>
          </a:p>
          <a:p>
            <a:pPr algn="ctr" eaLnBrk="1" hangingPunct="1">
              <a:buFont typeface="Wingdings" pitchFamily="2" charset="2"/>
              <a:buChar char="F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REPENT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–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Luke 13:3; Acts 17:30,31</a:t>
            </a:r>
          </a:p>
          <a:p>
            <a:pPr algn="ctr" eaLnBrk="1" hangingPunct="1">
              <a:buFont typeface="Wingdings" pitchFamily="2" charset="2"/>
              <a:buChar char="F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CONFESS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Romans 10:10; Acts 8:37</a:t>
            </a:r>
          </a:p>
          <a:p>
            <a:pPr algn="ctr" eaLnBrk="1" hangingPunct="1">
              <a:buFont typeface="Wingdings" pitchFamily="2" charset="2"/>
              <a:buChar char="F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 BAPTIZED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Mk.16:16; Acts 22:16</a:t>
            </a:r>
          </a:p>
          <a:p>
            <a:pPr algn="ctr" eaLnBrk="1" hangingPunct="1">
              <a:buFont typeface="Wingdings" pitchFamily="2" charset="2"/>
              <a:buChar char="F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ADDED TO CHURCH 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Acts 2:41,47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)</a:t>
            </a:r>
          </a:p>
          <a:p>
            <a:pPr algn="ctr" eaLnBrk="1" hangingPunct="1">
              <a:buFont typeface="Wingdings" pitchFamily="2" charset="2"/>
              <a:buChar char="F"/>
              <a:defRPr/>
            </a:pPr>
            <a:endParaRPr lang="en-US" dirty="0" smtClean="0">
              <a:latin typeface="Arial Black" pitchFamily="34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  <a:defRPr/>
            </a:pPr>
            <a:endParaRPr lang="en-US" sz="2800" dirty="0" smtClean="0">
              <a:latin typeface="Arial Black" pitchFamily="34" charset="0"/>
            </a:endParaRPr>
          </a:p>
          <a:p>
            <a:pPr algn="ctr" eaLnBrk="1" hangingPunct="1">
              <a:buFont typeface="Wingdings" pitchFamily="2" charset="2"/>
              <a:buChar char="F"/>
              <a:defRPr/>
            </a:pPr>
            <a:endParaRPr lang="en-US" sz="2800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nimBg="1"/>
      <p:bldP spid="8704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Char char="F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HEAR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Rom.10:17; Jno.20:30,31</a:t>
            </a:r>
          </a:p>
          <a:p>
            <a:pPr algn="ctr" eaLnBrk="1" hangingPunct="1">
              <a:buFont typeface="Wingdings" pitchFamily="2" charset="2"/>
              <a:buChar char="F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BELIEVE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John 8:24; Hebrews 11:6</a:t>
            </a:r>
          </a:p>
          <a:p>
            <a:pPr algn="ctr" eaLnBrk="1" hangingPunct="1">
              <a:buFont typeface="Wingdings" pitchFamily="2" charset="2"/>
              <a:buChar char="F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REPENT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Luke 13:3; Acts 17:30,31</a:t>
            </a:r>
          </a:p>
          <a:p>
            <a:pPr algn="ctr" eaLnBrk="1" hangingPunct="1">
              <a:buFont typeface="Wingdings" pitchFamily="2" charset="2"/>
              <a:buChar char="F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CONFESS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–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Romans 10:10; Acts 8:37</a:t>
            </a:r>
          </a:p>
          <a:p>
            <a:pPr algn="ctr" eaLnBrk="1" hangingPunct="1">
              <a:buFont typeface="Wingdings" pitchFamily="2" charset="2"/>
              <a:buChar char="F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 BAPTIZED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Mk.16:16; Acts 22:16</a:t>
            </a:r>
          </a:p>
          <a:p>
            <a:pPr algn="ctr">
              <a:buFont typeface="Wingdings" pitchFamily="2" charset="2"/>
              <a:buChar char="F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ADDED TO CHURCH 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Acts 2:41,47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)</a:t>
            </a:r>
          </a:p>
          <a:p>
            <a:pPr algn="ctr" eaLnBrk="1" hangingPunct="1">
              <a:buFont typeface="Wingdings" pitchFamily="2" charset="2"/>
              <a:buChar char="F"/>
              <a:defRPr/>
            </a:pPr>
            <a:endParaRPr lang="en-US" dirty="0" smtClean="0">
              <a:latin typeface="Arial Black" pitchFamily="34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  <a:defRPr/>
            </a:pPr>
            <a:endParaRPr lang="en-US" sz="2800" dirty="0" smtClean="0">
              <a:latin typeface="Arial Black" pitchFamily="34" charset="0"/>
            </a:endParaRPr>
          </a:p>
          <a:p>
            <a:pPr algn="ctr" eaLnBrk="1" hangingPunct="1">
              <a:buFont typeface="Wingdings" pitchFamily="2" charset="2"/>
              <a:buChar char="F"/>
              <a:defRPr/>
            </a:pPr>
            <a:endParaRPr lang="en-US" sz="2800" dirty="0" smtClean="0">
              <a:latin typeface="Arial Black" pitchFamily="34" charset="0"/>
            </a:endParaRPr>
          </a:p>
        </p:txBody>
      </p:sp>
      <p:pic>
        <p:nvPicPr>
          <p:cNvPr id="35843" name="Picture 4" descr="bd06662_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90800" y="5029200"/>
            <a:ext cx="1793875" cy="1587500"/>
          </a:xfrm>
          <a:noFill/>
        </p:spPr>
      </p:pic>
      <p:sp>
        <p:nvSpPr>
          <p:cNvPr id="35844" name="Line 5"/>
          <p:cNvSpPr>
            <a:spLocks noChangeShapeType="1"/>
          </p:cNvSpPr>
          <p:nvPr/>
        </p:nvSpPr>
        <p:spPr bwMode="auto">
          <a:xfrm flipH="1">
            <a:off x="4267200" y="4953000"/>
            <a:ext cx="3505200" cy="91440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Simple Plan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Are You Wayward?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839200" cy="5486400"/>
          </a:xfrm>
        </p:spPr>
        <p:txBody>
          <a:bodyPr wrap="square" lIns="0" tIns="0" rIns="0" bIns="0" anchor="t"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Repent therefore of this thy wickedness, and pray God, if perhaps the thought of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thine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heart may be forgiven thee.</a:t>
            </a: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” 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 </a:t>
            </a:r>
            <a:endParaRPr lang="en-US" sz="3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                                   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Acts 8:22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Confess </a:t>
            </a:r>
            <a:r>
              <a:rPr lang="en-US" sz="3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your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faults one to another, and pray one for</a:t>
            </a:r>
            <a:r>
              <a:rPr lang="en-US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another, that ye may be healed. The effectual fervent prayer of a righteous man </a:t>
            </a:r>
            <a:r>
              <a:rPr lang="en-US" sz="3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availeth</a:t>
            </a:r>
            <a:r>
              <a:rPr lang="en-US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much.</a:t>
            </a:r>
            <a:r>
              <a:rPr lang="en-US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” </a:t>
            </a:r>
            <a:endParaRPr lang="en-US" sz="3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                                 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James 5:16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nimBg="1"/>
      <p:bldP spid="890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8229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“Lest at any time they should see with their eyes, and hear with their ears, and should understand with their heart, and should be converted, and I should heal them. (16) But blessed are your eyes, for they see: and your ears, for they hear.”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96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17) For verily I say unto you, That many prophets and righteous men have desired to see those things which ye see, and have not seen them; and to hear those things which ye hear, and have not heard them. “</a:t>
            </a: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l="2486" t="3896" r="3057" b="2597"/>
          <a:stretch>
            <a:fillRect/>
          </a:stretch>
        </p:blipFill>
        <p:spPr bwMode="auto">
          <a:xfrm>
            <a:off x="0" y="1066800"/>
            <a:ext cx="9169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002060"/>
                </a:solidFill>
                <a:latin typeface="Arial Black" pitchFamily="34" charset="0"/>
              </a:rPr>
              <a:t>Matthew 13</a:t>
            </a:r>
            <a:endParaRPr lang="en-US" sz="72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04800"/>
            <a:ext cx="8153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Reception 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Of Any Truth 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Depends Upon 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Our Attitude Toward It!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04800"/>
            <a:ext cx="8153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Reception 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Of </a:t>
            </a:r>
            <a:r>
              <a:rPr lang="en-US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Any Truth 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Depends Upon 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Our Attitude Toward It!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9">
      <a:dk1>
        <a:srgbClr val="002060"/>
      </a:dk1>
      <a:lt1>
        <a:sysClr val="window" lastClr="FFFFFF"/>
      </a:lt1>
      <a:dk2>
        <a:srgbClr val="002060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1326</Words>
  <Application>Microsoft Office PowerPoint</Application>
  <PresentationFormat>On-screen Show (4:3)</PresentationFormat>
  <Paragraphs>123</Paragraphs>
  <Slides>46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PowerPoint Presentation</vt:lpstr>
      <vt:lpstr>Matthew 13:10-17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John 7:17</vt:lpstr>
      <vt:lpstr>John 7:17</vt:lpstr>
      <vt:lpstr>Desire, Appetite</vt:lpstr>
      <vt:lpstr>PowerPoint Presentation</vt:lpstr>
      <vt:lpstr>Some would not mind becoming Christians</vt:lpstr>
      <vt:lpstr>Some wouldn’t mind living what they call the Christian life…</vt:lpstr>
      <vt:lpstr>Some are perfectly willing to worship God…</vt:lpstr>
      <vt:lpstr>“Lord, why do you speak in parables?”</vt:lpstr>
      <vt:lpstr>“Lord, why do you speak in parables?”</vt:lpstr>
      <vt:lpstr>Friends &amp; brethren, </vt:lpstr>
      <vt:lpstr>The Simple Plan</vt:lpstr>
      <vt:lpstr>The Simple Plan</vt:lpstr>
      <vt:lpstr>Are You Wayward?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Freddie T. Clayton</dc:creator>
  <cp:lastModifiedBy>ftcla</cp:lastModifiedBy>
  <cp:revision>30</cp:revision>
  <dcterms:created xsi:type="dcterms:W3CDTF">2009-12-19T22:28:33Z</dcterms:created>
  <dcterms:modified xsi:type="dcterms:W3CDTF">2017-06-04T21:46:15Z</dcterms:modified>
</cp:coreProperties>
</file>