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666768">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14E0C"/>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0B4EB3"/>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0B4EB3"/>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6D6E6C"/>
              </a:solidFill>
              <a:prstDash val="solid"/>
              <a:miter lim="400000"/>
            </a:ln>
          </a:left>
          <a:right>
            <a:ln w="25400" cap="flat">
              <a:solidFill>
                <a:srgbClr val="6D6E6C"/>
              </a:solidFill>
              <a:prstDash val="solid"/>
              <a:miter lim="400000"/>
            </a:ln>
          </a:right>
          <a:top>
            <a:ln w="25400" cap="flat">
              <a:solidFill>
                <a:srgbClr val="6D6E6C"/>
              </a:solidFill>
              <a:prstDash val="solid"/>
              <a:miter lim="400000"/>
            </a:ln>
          </a:top>
          <a:bottom>
            <a:ln w="25400" cap="flat">
              <a:solidFill>
                <a:srgbClr val="6D6E6C"/>
              </a:solidFill>
              <a:prstDash val="solid"/>
              <a:miter lim="400000"/>
            </a:ln>
          </a:bottom>
          <a:insideH>
            <a:ln w="25400" cap="flat">
              <a:solidFill>
                <a:srgbClr val="6D6E6C"/>
              </a:solidFill>
              <a:prstDash val="solid"/>
              <a:miter lim="400000"/>
            </a:ln>
          </a:insideH>
          <a:insideV>
            <a:ln w="25400" cap="flat">
              <a:solidFill>
                <a:srgbClr val="6D6E6C"/>
              </a:solidFill>
              <a:prstDash val="solid"/>
              <a:miter lim="400000"/>
            </a:ln>
          </a:insideV>
        </a:tcBdr>
        <a:fill>
          <a:noFill/>
        </a:fill>
      </a:tcStyle>
    </a:wholeTbl>
    <a:band2H>
      <a:tcTxStyle/>
      <a:tcStyle>
        <a:tcBdr/>
        <a:fill>
          <a:solidFill>
            <a:srgbClr val="76C4CA">
              <a:alpha val="20000"/>
            </a:srgbClr>
          </a:solidFill>
        </a:fill>
      </a:tcStyle>
    </a:band2H>
    <a:firstCol>
      <a:tcTxStyle b="off" i="off">
        <a:fontRef idx="minor">
          <a:srgbClr val="FFFFFF"/>
        </a:fontRef>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2E78C3"/>
          </a:solidFill>
        </a:fill>
      </a:tcStyle>
    </a:firstCol>
    <a:lastRow>
      <a:tcTxStyle b="off" i="off">
        <a:fontRef idx="minor">
          <a:srgbClr val="FFFFFF"/>
        </a:fontRef>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4394F8"/>
          </a:solidFill>
        </a:fill>
      </a:tcStyle>
    </a:lastRow>
    <a:firstRow>
      <a:tcTxStyle b="off" i="off">
        <a:fontRef idx="minor">
          <a:srgbClr val="FFFFFF"/>
        </a:fontRef>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0B4EB3"/>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7F807F"/>
              </a:solidFill>
              <a:prstDash val="solid"/>
              <a:miter lim="400000"/>
            </a:ln>
          </a:top>
          <a:bottom>
            <a:ln w="3175" cap="flat">
              <a:solidFill>
                <a:srgbClr val="7F807F"/>
              </a:solidFill>
              <a:prstDash val="solid"/>
              <a:miter lim="400000"/>
            </a:ln>
          </a:bottom>
          <a:insideH>
            <a:ln w="3175" cap="flat">
              <a:solidFill>
                <a:srgbClr val="7F807F"/>
              </a:solidFill>
              <a:prstDash val="solid"/>
              <a:miter lim="400000"/>
            </a:ln>
          </a:insideH>
          <a:insideV>
            <a:ln w="12700" cap="flat">
              <a:noFill/>
              <a:miter lim="400000"/>
            </a:ln>
          </a:insideV>
        </a:tcBdr>
        <a:fill>
          <a:noFill/>
        </a:fill>
      </a:tcStyle>
    </a:wholeTbl>
    <a:band2H>
      <a:tcTxStyle/>
      <a:tcStyle>
        <a:tcBdr/>
        <a:fill>
          <a:solidFill>
            <a:srgbClr val="4FB91B">
              <a:alpha val="19000"/>
            </a:srgbClr>
          </a:solidFill>
        </a:fill>
      </a:tcStyle>
    </a:band2H>
    <a:firstCol>
      <a:tcTxStyle b="off" i="off">
        <a:fontRef idx="minor">
          <a:srgbClr val="FFFFFF"/>
        </a:fontRef>
        <a:srgbClr val="FFFFFF"/>
      </a:tcTxStyle>
      <a:tcStyle>
        <a:tcBdr>
          <a:left>
            <a:ln w="12700" cap="flat">
              <a:solidFill>
                <a:srgbClr val="BFBFBF"/>
              </a:solidFill>
              <a:prstDash val="solid"/>
              <a:miter lim="400000"/>
            </a:ln>
          </a:left>
          <a:right>
            <a:ln w="25400" cap="flat">
              <a:solidFill>
                <a:srgbClr val="BFBFB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28522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285222"/>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7F807F"/>
              </a:solidFill>
              <a:prstDash val="solid"/>
              <a:miter lim="400000"/>
            </a:ln>
          </a:left>
          <a:right>
            <a:ln w="3175" cap="flat">
              <a:solidFill>
                <a:srgbClr val="7F807F"/>
              </a:solidFill>
              <a:prstDash val="solid"/>
              <a:miter lim="400000"/>
            </a:ln>
          </a:right>
          <a:top>
            <a:ln w="3175" cap="flat">
              <a:solidFill>
                <a:srgbClr val="7F807F"/>
              </a:solidFill>
              <a:prstDash val="solid"/>
              <a:miter lim="400000"/>
            </a:ln>
          </a:top>
          <a:bottom>
            <a:ln w="3175" cap="flat">
              <a:solidFill>
                <a:srgbClr val="7F807F"/>
              </a:solidFill>
              <a:prstDash val="solid"/>
              <a:miter lim="400000"/>
            </a:ln>
          </a:bottom>
          <a:insideH>
            <a:ln w="3175" cap="flat">
              <a:solidFill>
                <a:srgbClr val="7F807F"/>
              </a:solidFill>
              <a:prstDash val="solid"/>
              <a:miter lim="400000"/>
            </a:ln>
          </a:insideH>
          <a:insideV>
            <a:ln w="3175" cap="flat">
              <a:solidFill>
                <a:srgbClr val="7F807F"/>
              </a:solidFill>
              <a:prstDash val="solid"/>
              <a:miter lim="400000"/>
            </a:ln>
          </a:insideV>
        </a:tcBdr>
        <a:fill>
          <a:noFill/>
        </a:fill>
      </a:tcStyle>
    </a:wholeTbl>
    <a:band2H>
      <a:tcTxStyle/>
      <a:tcStyle>
        <a:tcBdr/>
        <a:fill>
          <a:solidFill>
            <a:srgbClr val="666768">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DD5A0D"/>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DD5A0D"/>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6A7169"/>
              </a:solidFill>
              <a:prstDash val="solid"/>
              <a:miter lim="400000"/>
            </a:ln>
          </a:top>
          <a:bottom>
            <a:ln w="12700" cap="flat">
              <a:solidFill>
                <a:srgbClr val="6A7169"/>
              </a:solidFill>
              <a:prstDash val="solid"/>
              <a:miter lim="400000"/>
            </a:ln>
          </a:bottom>
          <a:insideH>
            <a:ln w="12700" cap="flat">
              <a:solidFill>
                <a:srgbClr val="6A7169"/>
              </a:solidFill>
              <a:prstDash val="solid"/>
              <a:miter lim="400000"/>
            </a:ln>
          </a:insideH>
          <a:insideV>
            <a:ln w="12700" cap="flat">
              <a:noFill/>
              <a:miter lim="400000"/>
            </a:ln>
          </a:insideV>
        </a:tcBdr>
        <a:fill>
          <a:noFill/>
        </a:fill>
      </a:tcStyle>
    </a:wholeTbl>
    <a:band2H>
      <a:tcTxStyle/>
      <a:tcStyle>
        <a:tcBdr/>
        <a:fill>
          <a:solidFill>
            <a:srgbClr val="666768">
              <a:alpha val="30000"/>
            </a:srgbClr>
          </a:solidFill>
        </a:fill>
      </a:tcStyle>
    </a:band2H>
    <a:firstCol>
      <a:tcTxStyle b="off" i="off">
        <a:fontRef idx="minor">
          <a:srgbClr val="FFFFFF"/>
        </a:fontRef>
        <a:srgbClr val="FFFFFF"/>
      </a:tcTxStyle>
      <a:tcStyle>
        <a:tcBdr>
          <a:left>
            <a:ln w="12700" cap="flat">
              <a:solidFill>
                <a:srgbClr val="BFBFBF"/>
              </a:solidFill>
              <a:prstDash val="solid"/>
              <a:miter lim="400000"/>
            </a:ln>
          </a:left>
          <a:right>
            <a:ln w="12700" cap="flat">
              <a:solidFill>
                <a:srgbClr val="BFBFBF"/>
              </a:solidFill>
              <a:prstDash val="solid"/>
              <a:miter lim="400000"/>
            </a:ln>
          </a:right>
          <a:top>
            <a:ln w="12700" cap="flat">
              <a:solidFill>
                <a:srgbClr val="7F807F"/>
              </a:solidFill>
              <a:prstDash val="solid"/>
              <a:miter lim="400000"/>
            </a:ln>
          </a:top>
          <a:bottom>
            <a:ln w="12700" cap="flat">
              <a:solidFill>
                <a:srgbClr val="7F807F"/>
              </a:solidFill>
              <a:prstDash val="solid"/>
              <a:miter lim="400000"/>
            </a:ln>
          </a:bottom>
          <a:insideH>
            <a:ln w="12700" cap="flat">
              <a:solidFill>
                <a:srgbClr val="7F807F"/>
              </a:solidFill>
              <a:prstDash val="solid"/>
              <a:miter lim="400000"/>
            </a:ln>
          </a:insideH>
          <a:insideV>
            <a:ln w="25400" cap="flat">
              <a:noFill/>
              <a:miter lim="400000"/>
            </a:ln>
          </a:insideV>
        </a:tcBdr>
        <a:fill>
          <a:solidFill>
            <a:srgbClr val="42454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FBFBF"/>
              </a:solidFill>
              <a:prstDash val="solid"/>
              <a:miter lim="400000"/>
            </a:ln>
          </a:top>
          <a:bottom>
            <a:ln w="12700" cap="flat">
              <a:solidFill>
                <a:srgbClr val="BFBFBF"/>
              </a:solidFill>
              <a:prstDash val="solid"/>
              <a:miter lim="400000"/>
            </a:ln>
          </a:bottom>
          <a:insideH>
            <a:ln w="25400" cap="flat">
              <a:noFill/>
              <a:miter lim="400000"/>
            </a:ln>
          </a:insideH>
          <a:insideV>
            <a:ln w="12700" cap="flat">
              <a:noFill/>
              <a:miter lim="400000"/>
            </a:ln>
          </a:insideV>
        </a:tcBdr>
        <a:fill>
          <a:solidFill>
            <a:srgbClr val="636870"/>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636870"/>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25400" cap="rnd">
              <a:solidFill>
                <a:srgbClr val="BFBFBF"/>
              </a:solidFill>
              <a:custDash>
                <a:ds d="100000" sp="200000"/>
              </a:custDash>
              <a:miter lim="400000"/>
            </a:ln>
          </a:top>
          <a:bottom>
            <a:ln w="25400" cap="rnd">
              <a:solidFill>
                <a:srgbClr val="BFBFBF"/>
              </a:solidFill>
              <a:custDash>
                <a:ds d="100000" sp="200000"/>
              </a:custDash>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wholeTbl>
    <a:band2H>
      <a:tcTxStyle/>
      <a:tcStyle>
        <a:tcBdr/>
        <a:fill>
          <a:solidFill>
            <a:srgbClr val="666768">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BFBFBF"/>
              </a:solidFill>
              <a:prstDash val="solid"/>
              <a:miter lim="400000"/>
            </a:ln>
          </a:right>
          <a:top>
            <a:ln w="25400" cap="rnd">
              <a:solidFill>
                <a:srgbClr val="BFBFBF"/>
              </a:solidFill>
              <a:custDash>
                <a:ds d="100000" sp="200000"/>
              </a:custDash>
              <a:miter lim="400000"/>
            </a:ln>
          </a:top>
          <a:bottom>
            <a:ln w="25400" cap="rnd">
              <a:solidFill>
                <a:srgbClr val="BFBFBF"/>
              </a:solidFill>
              <a:custDash>
                <a:ds d="100000" sp="200000"/>
              </a:custDash>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firstCol>
    <a:lastRow>
      <a:tcTxStyle b="on" i="off">
        <a:font>
          <a:latin typeface="Helvetica"/>
          <a:ea typeface="Helvetica"/>
          <a:cs typeface="Helvetica"/>
        </a:font>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12700" cap="flat">
              <a:solidFill>
                <a:srgbClr val="BFBFBF"/>
              </a:solidFill>
              <a:prstDash val="solid"/>
              <a:miter lim="400000"/>
            </a:ln>
          </a:top>
          <a:bottom>
            <a:ln w="12700" cap="flat">
              <a:noFill/>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lastRow>
    <a:firstRow>
      <a:tcTxStyle b="on" i="off">
        <a:font>
          <a:latin typeface="Helvetica"/>
          <a:ea typeface="Helvetica"/>
          <a:cs typeface="Helvetica"/>
        </a:font>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12700" cap="flat">
              <a:noFill/>
              <a:miter lim="400000"/>
            </a:ln>
          </a:top>
          <a:bottom>
            <a:ln w="12700" cap="flat">
              <a:solidFill>
                <a:srgbClr val="BFBFBF"/>
              </a:solidFill>
              <a:prstDash val="solid"/>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47" d="100"/>
          <a:sy n="47" d="100"/>
        </p:scale>
        <p:origin x="13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7392B-0558-E542-A3AC-0444F5D5FF22}" type="datetimeFigureOut">
              <a:rPr lang="en-US" smtClean="0"/>
              <a:t>4/5/2017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2C098F-23FF-4749-90BA-5884146E784C}" type="slidenum">
              <a:rPr lang="en-US" smtClean="0"/>
              <a:t>‹#›</a:t>
            </a:fld>
            <a:endParaRPr lang="en-US"/>
          </a:p>
        </p:txBody>
      </p:sp>
    </p:spTree>
    <p:extLst>
      <p:ext uri="{BB962C8B-B14F-4D97-AF65-F5344CB8AC3E}">
        <p14:creationId xmlns:p14="http://schemas.microsoft.com/office/powerpoint/2010/main" val="612095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xfrm>
            <a:off x="1143000" y="685800"/>
            <a:ext cx="4572000" cy="3429000"/>
          </a:xfrm>
          <a:prstGeom prst="rect">
            <a:avLst/>
          </a:prstGeom>
        </p:spPr>
        <p:txBody>
          <a:bodyPr/>
          <a:lstStyle/>
          <a:p>
            <a:endParaRPr/>
          </a:p>
        </p:txBody>
      </p:sp>
      <p:sp>
        <p:nvSpPr>
          <p:cNvPr id="81" name="Shape 8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44654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818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3454400" y="1003300"/>
            <a:ext cx="6096000" cy="4572000"/>
          </a:xfrm>
          <a:prstGeom prst="rect">
            <a:avLst/>
          </a:prstGeom>
          <a:ln w="25400">
            <a:solidFill>
              <a:srgbClr val="FFFFFF"/>
            </a:solidFill>
          </a:ln>
        </p:spPr>
        <p:txBody>
          <a:bodyPr lIns="91439" tIns="45719" rIns="91439" bIns="45719" anchor="t">
            <a:noAutofit/>
          </a:bodyPr>
          <a:lstStyle/>
          <a:p>
            <a:endParaRPr/>
          </a:p>
        </p:txBody>
      </p:sp>
      <p:sp>
        <p:nvSpPr>
          <p:cNvPr id="12" name="Shape 12"/>
          <p:cNvSpPr>
            <a:spLocks noGrp="1"/>
          </p:cNvSpPr>
          <p:nvPr>
            <p:ph type="title"/>
          </p:nvPr>
        </p:nvSpPr>
        <p:spPr>
          <a:xfrm>
            <a:off x="1270000" y="6311900"/>
            <a:ext cx="10464800" cy="1524000"/>
          </a:xfrm>
          <a:prstGeom prst="rect">
            <a:avLst/>
          </a:prstGeom>
        </p:spPr>
        <p:txBody>
          <a:bodyPr anchor="b">
            <a:normAutofit/>
          </a:bodyPr>
          <a:lstStyle/>
          <a:p>
            <a:r>
              <a:t>Title Text</a:t>
            </a:r>
          </a:p>
        </p:txBody>
      </p:sp>
      <p:sp>
        <p:nvSpPr>
          <p:cNvPr id="13" name="Shape 13"/>
          <p:cNvSpPr>
            <a:spLocks noGrp="1"/>
          </p:cNvSpPr>
          <p:nvPr>
            <p:ph type="body" sz="quarter" idx="1"/>
          </p:nvPr>
        </p:nvSpPr>
        <p:spPr>
          <a:xfrm>
            <a:off x="1270000" y="79248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6311798" y="92710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anchor="b">
            <a:normAutofit/>
          </a:bodyPr>
          <a:lstStyle/>
          <a:p>
            <a:r>
              <a:t>Title Text</a:t>
            </a:r>
          </a:p>
        </p:txBody>
      </p:sp>
      <p:sp>
        <p:nvSpPr>
          <p:cNvPr id="22" name="Shape 2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normAutofit/>
          </a:bodyPr>
          <a:lstStyle/>
          <a:p>
            <a:r>
              <a:t>Title Text</a:t>
            </a:r>
          </a:p>
        </p:txBody>
      </p:sp>
      <p:sp>
        <p:nvSpPr>
          <p:cNvPr id="31" name="Shape 31"/>
          <p:cNvSpPr>
            <a:spLocks noGrp="1"/>
          </p:cNvSpPr>
          <p:nvPr>
            <p:ph type="body" idx="1"/>
          </p:nvPr>
        </p:nvSpPr>
        <p:spPr>
          <a:xfrm>
            <a:off x="1270000" y="2768600"/>
            <a:ext cx="10464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7277100" y="2895600"/>
            <a:ext cx="4102100" cy="5461000"/>
          </a:xfrm>
          <a:prstGeom prst="rect">
            <a:avLst/>
          </a:prstGeom>
          <a:ln w="25400">
            <a:solidFill>
              <a:srgbClr val="FFFFFF"/>
            </a:solidFill>
          </a:ln>
        </p:spPr>
        <p:txBody>
          <a:bodyPr lIns="91439" tIns="45719" rIns="91439" bIns="45719" anchor="t">
            <a:noAutofit/>
          </a:bodyPr>
          <a:lstStyle/>
          <a:p>
            <a:endParaRPr/>
          </a:p>
        </p:txBody>
      </p:sp>
      <p:sp>
        <p:nvSpPr>
          <p:cNvPr id="40" name="Shape 40"/>
          <p:cNvSpPr>
            <a:spLocks noGrp="1"/>
          </p:cNvSpPr>
          <p:nvPr>
            <p:ph type="title"/>
          </p:nvPr>
        </p:nvSpPr>
        <p:spPr>
          <a:prstGeom prst="rect">
            <a:avLst/>
          </a:prstGeom>
        </p:spPr>
        <p:txBody>
          <a:bodyPr>
            <a:normAutofit/>
          </a:bodyPr>
          <a:lstStyle/>
          <a:p>
            <a:r>
              <a:t>Title Text</a:t>
            </a:r>
          </a:p>
        </p:txBody>
      </p:sp>
      <p:sp>
        <p:nvSpPr>
          <p:cNvPr id="41" name="Shape 41"/>
          <p:cNvSpPr>
            <a:spLocks noGrp="1"/>
          </p:cNvSpPr>
          <p:nvPr>
            <p:ph type="body" sz="half" idx="1"/>
          </p:nvPr>
        </p:nvSpPr>
        <p:spPr>
          <a:xfrm>
            <a:off x="1270000" y="2768600"/>
            <a:ext cx="5041900" cy="5715000"/>
          </a:xfrm>
          <a:prstGeom prst="rect">
            <a:avLst/>
          </a:prstGeom>
        </p:spPr>
        <p:txBody>
          <a:bodyPr/>
          <a:lstStyle>
            <a:lvl1pPr marL="280736" indent="-280736">
              <a:spcBef>
                <a:spcPts val="3800"/>
              </a:spcBef>
              <a:defRPr sz="2800"/>
            </a:lvl1pPr>
            <a:lvl2pPr marL="661736" indent="-280736">
              <a:spcBef>
                <a:spcPts val="3800"/>
              </a:spcBef>
              <a:defRPr sz="2800"/>
            </a:lvl2pPr>
            <a:lvl3pPr marL="1042736" indent="-280736">
              <a:spcBef>
                <a:spcPts val="3800"/>
              </a:spcBef>
              <a:defRPr sz="2800"/>
            </a:lvl3pPr>
            <a:lvl4pPr marL="1423736" indent="-280736">
              <a:spcBef>
                <a:spcPts val="3800"/>
              </a:spcBef>
              <a:defRPr sz="2800"/>
            </a:lvl4pPr>
            <a:lvl5pPr marL="1804736" indent="-280736">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normAutofit/>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idx="13"/>
          </p:nvPr>
        </p:nvSpPr>
        <p:spPr>
          <a:xfrm>
            <a:off x="939800" y="965200"/>
            <a:ext cx="11112500" cy="7812268"/>
          </a:xfrm>
          <a:prstGeom prst="rect">
            <a:avLst/>
          </a:prstGeom>
          <a:ln w="25400">
            <a:solidFill>
              <a:srgbClr val="FFFFFF"/>
            </a:solidFill>
          </a:ln>
        </p:spPr>
        <p:txBody>
          <a:bodyPr lIns="91439" tIns="45719" rIns="91439" bIns="45719" anchor="t">
            <a:noAutofit/>
          </a:bodyPr>
          <a:lstStyle/>
          <a:p>
            <a:endParaRPr/>
          </a:p>
        </p:txBody>
      </p:sp>
      <p:pic>
        <p:nvPicPr>
          <p:cNvPr id="58" name="200340373.jpeg"/>
          <p:cNvPicPr>
            <a:picLocks noChangeAspect="1"/>
          </p:cNvPicPr>
          <p:nvPr/>
        </p:nvPicPr>
        <p:blipFill>
          <a:blip r:embed="rId2">
            <a:extLst/>
          </a:blip>
          <a:srcRect l="2641" r="2467"/>
          <a:stretch>
            <a:fillRect/>
          </a:stretch>
        </p:blipFill>
        <p:spPr>
          <a:xfrm>
            <a:off x="939800" y="965200"/>
            <a:ext cx="11112500" cy="7812268"/>
          </a:xfrm>
          <a:prstGeom prst="rect">
            <a:avLst/>
          </a:prstGeom>
          <a:ln w="25400">
            <a:solidFill>
              <a:srgbClr val="FFFFFF"/>
            </a:solidFill>
            <a:miter lim="400000"/>
          </a:ln>
        </p:spPr>
      </p:pic>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hape 4"/>
          <p:cNvSpPr>
            <a:spLocks noGrp="1"/>
          </p:cNvSpPr>
          <p:nvPr>
            <p:ph type="sldNum" sz="quarter" idx="2"/>
          </p:nvPr>
        </p:nvSpPr>
        <p:spPr>
          <a:xfrm>
            <a:off x="6311798" y="92646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Shape 83"/>
          <p:cNvSpPr/>
          <p:nvPr/>
        </p:nvSpPr>
        <p:spPr>
          <a:xfrm>
            <a:off x="-301198" y="-684856"/>
            <a:ext cx="13881302" cy="11306047"/>
          </a:xfrm>
          <a:prstGeom prst="rect">
            <a:avLst/>
          </a:prstGeom>
          <a:solidFill>
            <a:srgbClr val="000000"/>
          </a:solidFill>
          <a:ln w="25400">
            <a:solidFill>
              <a:srgbClr val="2F1A14"/>
            </a:solidFill>
            <a:miter lim="400000"/>
          </a:ln>
          <a:effectLst>
            <a:outerShdw blurRad="50800" dist="25400" rotWithShape="0">
              <a:srgbClr val="000000">
                <a:alpha val="25000"/>
              </a:srgbClr>
            </a:outerShdw>
          </a:effectLst>
        </p:spPr>
        <p:txBody>
          <a:bodyPr lIns="50800" tIns="50800" rIns="50800" bIns="50800" anchor="ctr"/>
          <a:lstStyle/>
          <a:p>
            <a:pPr>
              <a:defRPr sz="3000">
                <a:effectLst>
                  <a:outerShdw blurRad="76200" dist="12700" dir="5400000" rotWithShape="0">
                    <a:srgbClr val="000000">
                      <a:alpha val="50000"/>
                    </a:srgbClr>
                  </a:outerShdw>
                </a:effectLst>
                <a:latin typeface="Papyrus"/>
                <a:ea typeface="Papyrus"/>
                <a:cs typeface="Papyrus"/>
                <a:sym typeface="Papyrus"/>
              </a:defRPr>
            </a:pPr>
            <a:endParaRPr/>
          </a:p>
        </p:txBody>
      </p:sp>
      <p:sp>
        <p:nvSpPr>
          <p:cNvPr id="84" name="Shape 84"/>
          <p:cNvSpPr/>
          <p:nvPr/>
        </p:nvSpPr>
        <p:spPr>
          <a:xfrm>
            <a:off x="11374814" y="7917416"/>
            <a:ext cx="286196" cy="812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solidFill>
                  <a:srgbClr val="2F1A14"/>
                </a:solidFill>
                <a:latin typeface="Papyrus"/>
                <a:ea typeface="Papyrus"/>
                <a:cs typeface="Papyrus"/>
                <a:sym typeface="Papyrus"/>
              </a:defRPr>
            </a:lvl1pPr>
          </a:lstStyle>
          <a:p>
            <a:r>
              <a:t>*</a:t>
            </a:r>
          </a:p>
        </p:txBody>
      </p:sp>
      <p:sp>
        <p:nvSpPr>
          <p:cNvPr id="85" name="Shape 85"/>
          <p:cNvSpPr/>
          <p:nvPr/>
        </p:nvSpPr>
        <p:spPr>
          <a:xfrm>
            <a:off x="11917562" y="8536301"/>
            <a:ext cx="286196" cy="812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solidFill>
                  <a:srgbClr val="2F1A14"/>
                </a:solidFill>
                <a:latin typeface="Papyrus"/>
                <a:ea typeface="Papyrus"/>
                <a:cs typeface="Papyrus"/>
                <a:sym typeface="Papyrus"/>
              </a:defRPr>
            </a:lvl1pPr>
          </a:lstStyle>
          <a:p>
            <a:r>
              <a:t>*</a:t>
            </a:r>
          </a:p>
        </p:txBody>
      </p:sp>
      <p:sp>
        <p:nvSpPr>
          <p:cNvPr id="86" name="Shape 86"/>
          <p:cNvSpPr/>
          <p:nvPr/>
        </p:nvSpPr>
        <p:spPr>
          <a:xfrm>
            <a:off x="11582535" y="8688579"/>
            <a:ext cx="286197" cy="812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latin typeface="Papyrus"/>
                <a:ea typeface="Papyrus"/>
                <a:cs typeface="Papyrus"/>
                <a:sym typeface="Papyrus"/>
              </a:defRPr>
            </a:lvl1pPr>
          </a:lstStyle>
          <a:p>
            <a:r>
              <a: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nvSpPr>
        <p:spPr>
          <a:xfrm>
            <a:off x="743085" y="1304575"/>
            <a:ext cx="4904358" cy="990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atin typeface="Helvetica"/>
                <a:ea typeface="Helvetica"/>
                <a:cs typeface="Helvetica"/>
                <a:sym typeface="Helvetica"/>
              </a:defRPr>
            </a:lvl1pPr>
          </a:lstStyle>
          <a:p>
            <a:r>
              <a:rPr>
                <a:effectLst>
                  <a:outerShdw blurRad="50800" dist="38100" dir="2700000" algn="tl" rotWithShape="0">
                    <a:prstClr val="black">
                      <a:alpha val="40000"/>
                    </a:prstClr>
                  </a:outerShdw>
                </a:effectLst>
              </a:rPr>
              <a:t>Hell is a place:</a:t>
            </a:r>
          </a:p>
        </p:txBody>
      </p:sp>
      <p:sp>
        <p:nvSpPr>
          <p:cNvPr id="119" name="Shape 119"/>
          <p:cNvSpPr/>
          <p:nvPr/>
        </p:nvSpPr>
        <p:spPr>
          <a:xfrm>
            <a:off x="2220779" y="2870644"/>
            <a:ext cx="8563242" cy="17030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200"/>
            </a:pPr>
            <a:r>
              <a:rPr>
                <a:effectLst>
                  <a:outerShdw blurRad="50800" dist="38100" dir="2700000" algn="tl" rotWithShape="0">
                    <a:prstClr val="black">
                      <a:alpha val="40000"/>
                    </a:prstClr>
                  </a:outerShdw>
                </a:effectLst>
              </a:rPr>
              <a:t>Where Petitions Are Unheeded</a:t>
            </a:r>
          </a:p>
          <a:p>
            <a:pPr>
              <a:defRPr sz="5200"/>
            </a:pPr>
            <a:r>
              <a:rPr>
                <a:effectLst>
                  <a:outerShdw blurRad="50800" dist="38100" dir="2700000" algn="tl" rotWithShape="0">
                    <a:prstClr val="black">
                      <a:alpha val="40000"/>
                    </a:prstClr>
                  </a:outerShdw>
                </a:effectLst>
              </a:rPr>
              <a:t>Luke 16:24,27-28</a:t>
            </a:r>
          </a:p>
        </p:txBody>
      </p:sp>
      <p:sp>
        <p:nvSpPr>
          <p:cNvPr id="120" name="Shape 120"/>
          <p:cNvSpPr/>
          <p:nvPr/>
        </p:nvSpPr>
        <p:spPr>
          <a:xfrm>
            <a:off x="1310600" y="4892912"/>
            <a:ext cx="7396257"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r>
              <a:rPr dirty="0">
                <a:effectLst>
                  <a:outerShdw blurRad="50800" dist="38100" dir="2700000" algn="tl" rotWithShape="0">
                    <a:prstClr val="black">
                      <a:alpha val="40000"/>
                    </a:prstClr>
                  </a:outerShdw>
                </a:effectLst>
              </a:rPr>
              <a:t>Abraha</a:t>
            </a:r>
            <a:r>
              <a:rPr lang="en-US" dirty="0">
                <a:effectLst>
                  <a:outerShdw blurRad="50800" dist="38100" dir="2700000" algn="tl" rotWithShape="0">
                    <a:prstClr val="black">
                      <a:alpha val="40000"/>
                    </a:prstClr>
                  </a:outerShdw>
                </a:effectLst>
              </a:rPr>
              <a:t>m’</a:t>
            </a:r>
            <a:r>
              <a:rPr dirty="0">
                <a:effectLst>
                  <a:outerShdw blurRad="50800" dist="38100" dir="2700000" algn="tl" rotWithShape="0">
                    <a:prstClr val="black">
                      <a:alpha val="40000"/>
                    </a:prstClr>
                  </a:outerShdw>
                </a:effectLst>
              </a:rPr>
              <a:t>s responses reveal:</a:t>
            </a:r>
          </a:p>
        </p:txBody>
      </p:sp>
      <p:sp>
        <p:nvSpPr>
          <p:cNvPr id="121" name="Shape 121"/>
          <p:cNvSpPr/>
          <p:nvPr/>
        </p:nvSpPr>
        <p:spPr>
          <a:xfrm>
            <a:off x="1317518" y="5921563"/>
            <a:ext cx="10639130" cy="7489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200"/>
            </a:lvl1pPr>
          </a:lstStyle>
          <a:p>
            <a:r>
              <a:rPr dirty="0">
                <a:effectLst>
                  <a:outerShdw blurRad="50800" dist="38100" dir="2700000" algn="tl" rotWithShape="0">
                    <a:prstClr val="black">
                      <a:alpha val="40000"/>
                    </a:prstClr>
                  </a:outerShdw>
                </a:effectLst>
              </a:rPr>
              <a:t>Spirits do not return to the living from the dead.</a:t>
            </a:r>
          </a:p>
        </p:txBody>
      </p:sp>
      <p:sp>
        <p:nvSpPr>
          <p:cNvPr id="122" name="Shape 122"/>
          <p:cNvSpPr/>
          <p:nvPr/>
        </p:nvSpPr>
        <p:spPr>
          <a:xfrm>
            <a:off x="1283910" y="7027620"/>
            <a:ext cx="10400090"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4200"/>
            </a:pPr>
            <a:r>
              <a:rPr dirty="0">
                <a:effectLst>
                  <a:outerShdw blurRad="50800" dist="38100" dir="2700000" algn="tl" rotWithShape="0">
                    <a:prstClr val="black">
                      <a:alpha val="40000"/>
                    </a:prstClr>
                  </a:outerShdw>
                </a:effectLst>
              </a:rPr>
              <a:t>The Word of God is the all-sufficient guide</a:t>
            </a:r>
          </a:p>
          <a:p>
            <a:pPr>
              <a:defRPr sz="4200"/>
            </a:pPr>
            <a:r>
              <a:rPr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2 Timothy 3:16-17; John 20:30-31</a:t>
            </a:r>
            <a:r>
              <a:rPr dirty="0">
                <a:effectLst>
                  <a:outerShdw blurRad="50800" dist="38100" dir="2700000" algn="tl" rotWithShape="0">
                    <a:prstClr val="black">
                      <a:alpha val="40000"/>
                    </a:prstClr>
                  </a:outerShdw>
                </a:effectLst>
              </a:rPr>
              <a:t>)</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fltVal val="0"/>
                                          </p:val>
                                        </p:tav>
                                        <p:tav tm="100000">
                                          <p:val>
                                            <p:strVal val="#ppt_h"/>
                                          </p:val>
                                        </p:tav>
                                      </p:tavLst>
                                    </p:anim>
                                    <p:anim calcmode="lin" valueType="num">
                                      <p:cBhvr>
                                        <p:cTn id="9" dur="5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0" nodeType="clickEffect">
                                  <p:stCondLst>
                                    <p:cond delay="0"/>
                                  </p:stCondLst>
                                  <p:iterate>
                                    <p:tmAbs val="0"/>
                                  </p:iterate>
                                  <p:childTnLst>
                                    <p:set>
                                      <p:cBhvr>
                                        <p:cTn id="14" fill="hold"/>
                                        <p:tgtEl>
                                          <p:spTgt spid="121"/>
                                        </p:tgtEl>
                                        <p:attrNameLst>
                                          <p:attrName>style.visibility</p:attrName>
                                        </p:attrNameLst>
                                      </p:cBhvr>
                                      <p:to>
                                        <p:strVal val="visible"/>
                                      </p:to>
                                    </p:set>
                                    <p:anim calcmode="lin" valueType="num">
                                      <p:cBhvr>
                                        <p:cTn id="15" dur="500" fill="hold"/>
                                        <p:tgtEl>
                                          <p:spTgt spid="121"/>
                                        </p:tgtEl>
                                        <p:attrNameLst>
                                          <p:attrName>ppt_w</p:attrName>
                                        </p:attrNameLst>
                                      </p:cBhvr>
                                      <p:tavLst>
                                        <p:tav tm="0">
                                          <p:val>
                                            <p:fltVal val="0"/>
                                          </p:val>
                                        </p:tav>
                                        <p:tav tm="100000">
                                          <p:val>
                                            <p:strVal val="#ppt_w"/>
                                          </p:val>
                                        </p:tav>
                                      </p:tavLst>
                                    </p:anim>
                                    <p:anim calcmode="lin" valueType="num">
                                      <p:cBhvr>
                                        <p:cTn id="16" dur="500" fill="hold"/>
                                        <p:tgtEl>
                                          <p:spTgt spid="121"/>
                                        </p:tgtEl>
                                        <p:attrNameLst>
                                          <p:attrName>ppt_h</p:attrName>
                                        </p:attrNameLst>
                                      </p:cBhvr>
                                      <p:tavLst>
                                        <p:tav tm="0">
                                          <p:val>
                                            <p:fltVal val="0"/>
                                          </p:val>
                                        </p:tav>
                                        <p:tav tm="100000">
                                          <p:val>
                                            <p:strVal val="#ppt_h"/>
                                          </p:val>
                                        </p:tav>
                                      </p:tavLst>
                                    </p:anim>
                                    <p:anim calcmode="lin" valueType="num">
                                      <p:cBhvr>
                                        <p:cTn id="17" dur="5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1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9" fill="hold" grpId="0" nodeType="clickEffect">
                                  <p:stCondLst>
                                    <p:cond delay="0"/>
                                  </p:stCondLst>
                                  <p:iterate>
                                    <p:tmAbs val="0"/>
                                  </p:iterate>
                                  <p:childTnLst>
                                    <p:set>
                                      <p:cBhvr>
                                        <p:cTn id="22" fill="hold"/>
                                        <p:tgtEl>
                                          <p:spTgt spid="122"/>
                                        </p:tgtEl>
                                        <p:attrNameLst>
                                          <p:attrName>style.visibility</p:attrName>
                                        </p:attrNameLst>
                                      </p:cBhvr>
                                      <p:to>
                                        <p:strVal val="visible"/>
                                      </p:to>
                                    </p:set>
                                    <p:anim calcmode="lin" valueType="num">
                                      <p:cBhvr>
                                        <p:cTn id="23" dur="500" fill="hold"/>
                                        <p:tgtEl>
                                          <p:spTgt spid="122"/>
                                        </p:tgtEl>
                                        <p:attrNameLst>
                                          <p:attrName>ppt_w</p:attrName>
                                        </p:attrNameLst>
                                      </p:cBhvr>
                                      <p:tavLst>
                                        <p:tav tm="0">
                                          <p:val>
                                            <p:fltVal val="0"/>
                                          </p:val>
                                        </p:tav>
                                        <p:tav tm="100000">
                                          <p:val>
                                            <p:strVal val="#ppt_w"/>
                                          </p:val>
                                        </p:tav>
                                      </p:tavLst>
                                    </p:anim>
                                    <p:anim calcmode="lin" valueType="num">
                                      <p:cBhvr>
                                        <p:cTn id="24" dur="500" fill="hold"/>
                                        <p:tgtEl>
                                          <p:spTgt spid="122"/>
                                        </p:tgtEl>
                                        <p:attrNameLst>
                                          <p:attrName>ppt_h</p:attrName>
                                        </p:attrNameLst>
                                      </p:cBhvr>
                                      <p:tavLst>
                                        <p:tav tm="0">
                                          <p:val>
                                            <p:fltVal val="0"/>
                                          </p:val>
                                        </p:tav>
                                        <p:tav tm="100000">
                                          <p:val>
                                            <p:strVal val="#ppt_h"/>
                                          </p:val>
                                        </p:tav>
                                      </p:tavLst>
                                    </p:anim>
                                    <p:anim calcmode="lin" valueType="num">
                                      <p:cBhvr>
                                        <p:cTn id="25" dur="5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P spid="121" grpId="0" animBg="1" advAuto="0"/>
      <p:bldP spid="12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1168400" y="914400"/>
            <a:ext cx="4904358" cy="990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atin typeface="Helvetica"/>
                <a:ea typeface="Helvetica"/>
                <a:cs typeface="Helvetica"/>
                <a:sym typeface="Helvetica"/>
              </a:defRPr>
            </a:lvl1pPr>
          </a:lstStyle>
          <a:p>
            <a:r>
              <a:rPr dirty="0"/>
              <a:t>Hell is a </a:t>
            </a:r>
            <a:r>
              <a:rPr dirty="0">
                <a:effectLst>
                  <a:outerShdw blurRad="50800" dist="38100" dir="2700000" algn="tl" rotWithShape="0">
                    <a:prstClr val="black">
                      <a:alpha val="40000"/>
                    </a:prstClr>
                  </a:outerShdw>
                </a:effectLst>
              </a:rPr>
              <a:t>place</a:t>
            </a:r>
            <a:r>
              <a:rPr dirty="0"/>
              <a:t>:</a:t>
            </a:r>
          </a:p>
        </p:txBody>
      </p:sp>
      <p:sp>
        <p:nvSpPr>
          <p:cNvPr id="125" name="Shape 125"/>
          <p:cNvSpPr/>
          <p:nvPr/>
        </p:nvSpPr>
        <p:spPr>
          <a:xfrm>
            <a:off x="2174291" y="2590185"/>
            <a:ext cx="8656216" cy="17030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200"/>
            </a:pPr>
            <a:r>
              <a:rPr dirty="0">
                <a:effectLst>
                  <a:outerShdw blurRad="50800" dist="38100" dir="2700000" algn="tl" rotWithShape="0">
                    <a:prstClr val="black">
                      <a:alpha val="40000"/>
                    </a:prstClr>
                  </a:outerShdw>
                </a:effectLst>
              </a:rPr>
              <a:t>Where Paradise Is Unattainable</a:t>
            </a:r>
          </a:p>
          <a:p>
            <a:pPr>
              <a:defRPr sz="5200"/>
            </a:pPr>
            <a:r>
              <a:rPr dirty="0">
                <a:effectLst>
                  <a:outerShdw blurRad="50800" dist="38100" dir="2700000" algn="tl" rotWithShape="0">
                    <a:prstClr val="black">
                      <a:alpha val="40000"/>
                    </a:prstClr>
                  </a:outerShdw>
                </a:effectLst>
              </a:rPr>
              <a:t>Luke 16:26</a:t>
            </a:r>
          </a:p>
        </p:txBody>
      </p:sp>
      <p:sp>
        <p:nvSpPr>
          <p:cNvPr id="126" name="Shape 126"/>
          <p:cNvSpPr/>
          <p:nvPr/>
        </p:nvSpPr>
        <p:spPr>
          <a:xfrm>
            <a:off x="1665691" y="4404390"/>
            <a:ext cx="10078387" cy="41960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“W</a:t>
            </a:r>
            <a:r>
              <a:rPr dirty="0">
                <a:effectLst>
                  <a:outerShdw blurRad="50800" dist="38100" dir="2700000" algn="tl" rotWithShape="0">
                    <a:prstClr val="black">
                      <a:alpha val="40000"/>
                    </a:prstClr>
                  </a:outerShdw>
                </a:effectLst>
              </a:rPr>
              <a:t>hen the Son of Man comes in His glory, and all the holy angels with Him, then He will sit on the throne of His glory. All the nations will be gathered before Him, and He will separate them one from another, as a shepherd divides his sheep from the goat</a:t>
            </a:r>
            <a:r>
              <a:rPr lang="en-US" dirty="0">
                <a:effectLst>
                  <a:outerShdw blurRad="50800" dist="38100" dir="2700000" algn="tl" rotWithShape="0">
                    <a:prstClr val="black">
                      <a:alpha val="40000"/>
                    </a:prstClr>
                  </a:outerShdw>
                </a:effectLst>
              </a:rPr>
              <a:t>s”</a:t>
            </a:r>
            <a:r>
              <a:rPr dirty="0">
                <a:effectLst>
                  <a:outerShdw blurRad="50800" dist="38100" dir="2700000" algn="tl" rotWithShape="0">
                    <a:prstClr val="black">
                      <a:alpha val="40000"/>
                    </a:prstClr>
                  </a:outerShdw>
                </a:effectLst>
              </a:rPr>
              <a:t>  </a:t>
            </a:r>
            <a:endParaRPr lang="en-US" dirty="0">
              <a:effectLst>
                <a:outerShdw blurRad="50800" dist="38100" dir="2700000" algn="tl" rotWithShape="0">
                  <a:prstClr val="black">
                    <a:alpha val="40000"/>
                  </a:prstClr>
                </a:outerShdw>
              </a:effectLst>
            </a:endParaRPr>
          </a:p>
          <a:p>
            <a:pPr algn="r"/>
            <a:r>
              <a:rPr lang="en-US" dirty="0">
                <a:effectLst>
                  <a:outerShdw blurRad="50800" dist="38100" dir="2700000" algn="tl" rotWithShape="0">
                    <a:prstClr val="black">
                      <a:alpha val="40000"/>
                    </a:prstClr>
                  </a:outerShdw>
                </a:effectLst>
              </a:rPr>
              <a:t>(</a:t>
            </a:r>
            <a:r>
              <a:rPr lang="en-US" i="1" dirty="0">
                <a:effectLst>
                  <a:outerShdw blurRad="50800" dist="38100" dir="2700000" algn="tl" rotWithShape="0">
                    <a:prstClr val="black">
                      <a:alpha val="40000"/>
                    </a:prstClr>
                  </a:outerShdw>
                </a:effectLst>
              </a:rPr>
              <a:t>Matthew 25:31-32</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26"/>
                                        </p:tgtEl>
                                        <p:attrNameLst>
                                          <p:attrName>style.visibility</p:attrName>
                                        </p:attrNameLst>
                                      </p:cBhvr>
                                      <p:to>
                                        <p:strVal val="visible"/>
                                      </p:to>
                                    </p:set>
                                    <p:anim calcmode="lin" valueType="num">
                                      <p:cBhvr>
                                        <p:cTn id="7" dur="250" fill="hold"/>
                                        <p:tgtEl>
                                          <p:spTgt spid="126"/>
                                        </p:tgtEl>
                                        <p:attrNameLst>
                                          <p:attrName>ppt_w</p:attrName>
                                        </p:attrNameLst>
                                      </p:cBhvr>
                                      <p:tavLst>
                                        <p:tav tm="0">
                                          <p:val>
                                            <p:fltVal val="0"/>
                                          </p:val>
                                        </p:tav>
                                        <p:tav tm="100000">
                                          <p:val>
                                            <p:strVal val="#ppt_w"/>
                                          </p:val>
                                        </p:tav>
                                      </p:tavLst>
                                    </p:anim>
                                    <p:anim calcmode="lin" valueType="num">
                                      <p:cBhvr>
                                        <p:cTn id="8" dur="250" fill="hold"/>
                                        <p:tgtEl>
                                          <p:spTgt spid="126"/>
                                        </p:tgtEl>
                                        <p:attrNameLst>
                                          <p:attrName>ppt_h</p:attrName>
                                        </p:attrNameLst>
                                      </p:cBhvr>
                                      <p:tavLst>
                                        <p:tav tm="0">
                                          <p:val>
                                            <p:fltVal val="0"/>
                                          </p:val>
                                        </p:tav>
                                        <p:tav tm="100000">
                                          <p:val>
                                            <p:strVal val="#ppt_h"/>
                                          </p:val>
                                        </p:tav>
                                      </p:tavLst>
                                    </p:anim>
                                    <p:anim calcmode="lin" valueType="num">
                                      <p:cBhvr>
                                        <p:cTn id="9" dur="250" fill="hold"/>
                                        <p:tgtEl>
                                          <p:spTgt spid="126"/>
                                        </p:tgtEl>
                                        <p:attrNameLst>
                                          <p:attrName>ppt_x</p:attrName>
                                        </p:attrNameLst>
                                      </p:cBhvr>
                                      <p:tavLst>
                                        <p:tav tm="0" fmla="#ppt_x+(cos(-2*pi*(1-$))*-#ppt_x-sin(-2*pi*(1-$))*(1-#ppt_y))*(1-$)">
                                          <p:val>
                                            <p:fltVal val="0"/>
                                          </p:val>
                                        </p:tav>
                                        <p:tav tm="100000">
                                          <p:val>
                                            <p:fltVal val="1"/>
                                          </p:val>
                                        </p:tav>
                                      </p:tavLst>
                                    </p:anim>
                                    <p:anim calcmode="lin" valueType="num">
                                      <p:cBhvr>
                                        <p:cTn id="10" dur="250" fill="hold"/>
                                        <p:tgtEl>
                                          <p:spTgt spid="1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047384" y="1066800"/>
            <a:ext cx="4904358" cy="990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atin typeface="Helvetica"/>
                <a:ea typeface="Helvetica"/>
                <a:cs typeface="Helvetica"/>
                <a:sym typeface="Helvetica"/>
              </a:defRPr>
            </a:lvl1pPr>
          </a:lstStyle>
          <a:p>
            <a:r>
              <a:rPr dirty="0">
                <a:effectLst>
                  <a:outerShdw blurRad="50800" dist="38100" dir="2700000" algn="tl" rotWithShape="0">
                    <a:prstClr val="black">
                      <a:alpha val="40000"/>
                    </a:prstClr>
                  </a:outerShdw>
                </a:effectLst>
              </a:rPr>
              <a:t>Hell is a place:</a:t>
            </a:r>
          </a:p>
        </p:txBody>
      </p:sp>
      <p:sp>
        <p:nvSpPr>
          <p:cNvPr id="129" name="Shape 129"/>
          <p:cNvSpPr/>
          <p:nvPr/>
        </p:nvSpPr>
        <p:spPr>
          <a:xfrm>
            <a:off x="2526951" y="2748995"/>
            <a:ext cx="7950895" cy="90281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a:lvl1pPr>
          </a:lstStyle>
          <a:p>
            <a:r>
              <a:rPr dirty="0">
                <a:effectLst>
                  <a:outerShdw blurRad="50800" dist="38100" dir="2700000" algn="tl" rotWithShape="0">
                    <a:prstClr val="black">
                      <a:alpha val="40000"/>
                    </a:prstClr>
                  </a:outerShdw>
                </a:effectLst>
              </a:rPr>
              <a:t>Where Pardon Is Unavailable</a:t>
            </a:r>
          </a:p>
        </p:txBody>
      </p:sp>
      <p:sp>
        <p:nvSpPr>
          <p:cNvPr id="130" name="Shape 130"/>
          <p:cNvSpPr/>
          <p:nvPr/>
        </p:nvSpPr>
        <p:spPr>
          <a:xfrm>
            <a:off x="1854200" y="4304813"/>
            <a:ext cx="10910032" cy="39805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“F</a:t>
            </a:r>
            <a:r>
              <a:rPr dirty="0">
                <a:effectLst>
                  <a:outerShdw blurRad="50800" dist="38100" dir="2700000" algn="tl" rotWithShape="0">
                    <a:prstClr val="black">
                      <a:alpha val="40000"/>
                    </a:prstClr>
                  </a:outerShdw>
                </a:effectLst>
              </a:rPr>
              <a:t>or we must all appear before the judgment seat of Christ, that each one may receive the things done in the body, according to what he has done, whether good or ba</a:t>
            </a:r>
            <a:r>
              <a:rPr lang="en-US" dirty="0">
                <a:effectLst>
                  <a:outerShdw blurRad="50800" dist="38100" dir="2700000" algn="tl" rotWithShape="0">
                    <a:prstClr val="black">
                      <a:alpha val="40000"/>
                    </a:prstClr>
                  </a:outerShdw>
                </a:effectLst>
              </a:rPr>
              <a:t>d”</a:t>
            </a:r>
            <a:endParaRPr dirty="0">
              <a:effectLst>
                <a:outerShdw blurRad="50800" dist="38100" dir="2700000" algn="tl" rotWithShape="0">
                  <a:prstClr val="black">
                    <a:alpha val="40000"/>
                  </a:prstClr>
                </a:outerShdw>
              </a:effectLst>
            </a:endParaRPr>
          </a:p>
          <a:p>
            <a:pPr algn="l">
              <a:defRPr sz="4200"/>
            </a:pPr>
            <a:r>
              <a:rPr dirty="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2 Corinthians 5:10</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200"/>
            </a:pP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30"/>
                                        </p:tgtEl>
                                        <p:attrNameLst>
                                          <p:attrName>style.visibility</p:attrName>
                                        </p:attrNameLst>
                                      </p:cBhvr>
                                      <p:to>
                                        <p:strVal val="visible"/>
                                      </p:to>
                                    </p:set>
                                    <p:anim calcmode="lin" valueType="num">
                                      <p:cBhvr>
                                        <p:cTn id="7" dur="250" fill="hold"/>
                                        <p:tgtEl>
                                          <p:spTgt spid="130"/>
                                        </p:tgtEl>
                                        <p:attrNameLst>
                                          <p:attrName>ppt_w</p:attrName>
                                        </p:attrNameLst>
                                      </p:cBhvr>
                                      <p:tavLst>
                                        <p:tav tm="0">
                                          <p:val>
                                            <p:fltVal val="0"/>
                                          </p:val>
                                        </p:tav>
                                        <p:tav tm="100000">
                                          <p:val>
                                            <p:strVal val="#ppt_w"/>
                                          </p:val>
                                        </p:tav>
                                      </p:tavLst>
                                    </p:anim>
                                    <p:anim calcmode="lin" valueType="num">
                                      <p:cBhvr>
                                        <p:cTn id="8" dur="250" fill="hold"/>
                                        <p:tgtEl>
                                          <p:spTgt spid="130"/>
                                        </p:tgtEl>
                                        <p:attrNameLst>
                                          <p:attrName>ppt_h</p:attrName>
                                        </p:attrNameLst>
                                      </p:cBhvr>
                                      <p:tavLst>
                                        <p:tav tm="0">
                                          <p:val>
                                            <p:fltVal val="0"/>
                                          </p:val>
                                        </p:tav>
                                        <p:tav tm="100000">
                                          <p:val>
                                            <p:strVal val="#ppt_h"/>
                                          </p:val>
                                        </p:tav>
                                      </p:tavLst>
                                    </p:anim>
                                    <p:anim calcmode="lin" valueType="num">
                                      <p:cBhvr>
                                        <p:cTn id="9" dur="250" fill="hold"/>
                                        <p:tgtEl>
                                          <p:spTgt spid="130"/>
                                        </p:tgtEl>
                                        <p:attrNameLst>
                                          <p:attrName>ppt_x</p:attrName>
                                        </p:attrNameLst>
                                      </p:cBhvr>
                                      <p:tavLst>
                                        <p:tav tm="0" fmla="#ppt_x+(cos(-2*pi*(1-$))*-#ppt_x-sin(-2*pi*(1-$))*(1-#ppt_y))*(1-$)">
                                          <p:val>
                                            <p:fltVal val="0"/>
                                          </p:val>
                                        </p:tav>
                                        <p:tav tm="100000">
                                          <p:val>
                                            <p:fltVal val="1"/>
                                          </p:val>
                                        </p:tav>
                                      </p:tavLst>
                                    </p:anim>
                                    <p:anim calcmode="lin" valueType="num">
                                      <p:cBhvr>
                                        <p:cTn id="10" dur="250" fill="hold"/>
                                        <p:tgtEl>
                                          <p:spTgt spid="1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3730808" y="760691"/>
            <a:ext cx="5543184" cy="9797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700"/>
            </a:lvl1pPr>
          </a:lstStyle>
          <a:p>
            <a:r>
              <a:rPr dirty="0">
                <a:effectLst>
                  <a:outerShdw blurRad="50800" dist="38100" dir="2700000" algn="tl" rotWithShape="0">
                    <a:prstClr val="black">
                      <a:alpha val="40000"/>
                    </a:prstClr>
                  </a:outerShdw>
                </a:effectLst>
              </a:rPr>
              <a:t>The Dream of God</a:t>
            </a:r>
          </a:p>
        </p:txBody>
      </p:sp>
      <p:sp>
        <p:nvSpPr>
          <p:cNvPr id="133" name="Shape 133"/>
          <p:cNvSpPr/>
          <p:nvPr/>
        </p:nvSpPr>
        <p:spPr>
          <a:xfrm>
            <a:off x="1220000" y="1740446"/>
            <a:ext cx="10524160" cy="39805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“F</a:t>
            </a:r>
            <a:r>
              <a:rPr dirty="0">
                <a:effectLst>
                  <a:outerShdw blurRad="50800" dist="38100" dir="2700000" algn="tl" rotWithShape="0">
                    <a:prstClr val="black">
                      <a:alpha val="40000"/>
                    </a:prstClr>
                  </a:outerShdw>
                </a:effectLst>
              </a:rPr>
              <a:t>or this is good and acceptable in the sight of God our Savior, who desires all men to be saved and to come to the knowledge of the trut</a:t>
            </a:r>
            <a:r>
              <a:rPr lang="en-US" dirty="0">
                <a:effectLst>
                  <a:outerShdw blurRad="50800" dist="38100" dir="2700000" algn="tl" rotWithShape="0">
                    <a:prstClr val="black">
                      <a:alpha val="40000"/>
                    </a:prstClr>
                  </a:outerShdw>
                </a:effectLst>
              </a:rPr>
              <a:t>h”</a:t>
            </a:r>
            <a:r>
              <a:rPr dirty="0">
                <a:effectLst>
                  <a:outerShdw blurRad="50800" dist="38100" dir="2700000" algn="tl" rotWithShape="0">
                    <a:prstClr val="black">
                      <a:alpha val="40000"/>
                    </a:prstClr>
                  </a:outerShdw>
                </a:effectLst>
              </a:rPr>
              <a:t> </a:t>
            </a:r>
          </a:p>
          <a:p>
            <a:pPr algn="r">
              <a:defRPr sz="4200"/>
            </a:pPr>
            <a:r>
              <a:rPr dirty="0">
                <a:effectLst>
                  <a:outerShdw blurRad="50800" dist="38100" dir="2700000" algn="tl" rotWithShape="0">
                    <a:prstClr val="black">
                      <a:alpha val="40000"/>
                    </a:prstClr>
                  </a:outerShdw>
                </a:effectLst>
              </a:rPr>
              <a:t>                                        </a:t>
            </a:r>
            <a:r>
              <a:rPr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1</a:t>
            </a:r>
            <a:r>
              <a:rPr lang="en-US" i="1" dirty="0">
                <a:effectLst>
                  <a:outerShdw blurRad="50800" dist="38100" dir="2700000" algn="tl" rotWithShape="0">
                    <a:prstClr val="black">
                      <a:alpha val="40000"/>
                    </a:prstClr>
                  </a:outerShdw>
                </a:effectLst>
              </a:rPr>
              <a:t> </a:t>
            </a:r>
            <a:r>
              <a:rPr i="1" dirty="0">
                <a:effectLst>
                  <a:outerShdw blurRad="50800" dist="38100" dir="2700000" algn="tl" rotWithShape="0">
                    <a:prstClr val="black">
                      <a:alpha val="40000"/>
                    </a:prstClr>
                  </a:outerShdw>
                </a:effectLst>
              </a:rPr>
              <a:t>Timothy 2:3-4</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200"/>
            </a:pPr>
            <a:endParaRPr dirty="0">
              <a:effectLst>
                <a:outerShdw blurRad="50800" dist="38100" dir="2700000" algn="tl" rotWithShape="0">
                  <a:prstClr val="black">
                    <a:alpha val="40000"/>
                  </a:prstClr>
                </a:outerShdw>
              </a:effectLst>
            </a:endParaRPr>
          </a:p>
        </p:txBody>
      </p:sp>
      <p:sp>
        <p:nvSpPr>
          <p:cNvPr id="134" name="Shape 134"/>
          <p:cNvSpPr/>
          <p:nvPr/>
        </p:nvSpPr>
        <p:spPr>
          <a:xfrm>
            <a:off x="1274819" y="5084097"/>
            <a:ext cx="10839933" cy="4626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“T</a:t>
            </a:r>
            <a:r>
              <a:rPr dirty="0">
                <a:effectLst>
                  <a:outerShdw blurRad="50800" dist="38100" dir="2700000" algn="tl" rotWithShape="0">
                    <a:prstClr val="black">
                      <a:alpha val="40000"/>
                    </a:prstClr>
                  </a:outerShdw>
                </a:effectLst>
              </a:rPr>
              <a:t>he Lord is not slack concerning His promise, as some count slackness, but is longsuffering toward us, not willing that any should perish but that all should come to repentanc</a:t>
            </a:r>
            <a:r>
              <a:rPr lang="en-US" dirty="0">
                <a:effectLst>
                  <a:outerShdw blurRad="50800" dist="38100" dir="2700000" algn="tl" rotWithShape="0">
                    <a:prstClr val="black">
                      <a:alpha val="40000"/>
                    </a:prstClr>
                  </a:outerShdw>
                </a:effectLst>
              </a:rPr>
              <a:t>e”</a:t>
            </a:r>
            <a:endParaRPr dirty="0">
              <a:effectLst>
                <a:outerShdw blurRad="50800" dist="38100" dir="2700000" algn="tl" rotWithShape="0">
                  <a:prstClr val="black">
                    <a:alpha val="40000"/>
                  </a:prstClr>
                </a:outerShdw>
              </a:effectLst>
            </a:endParaRPr>
          </a:p>
          <a:p>
            <a:pPr algn="r">
              <a:defRPr sz="4200"/>
            </a:pPr>
            <a:r>
              <a:rPr dirty="0">
                <a:effectLst>
                  <a:outerShdw blurRad="50800" dist="38100" dir="2700000" algn="tl" rotWithShape="0">
                    <a:prstClr val="black">
                      <a:alpha val="40000"/>
                    </a:prstClr>
                  </a:outerShdw>
                </a:effectLst>
              </a:rPr>
              <a:t>                                               </a:t>
            </a:r>
            <a:r>
              <a:rPr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2 Peter 3:9</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200"/>
            </a:pP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500" fill="hold"/>
                                        <p:tgtEl>
                                          <p:spTgt spid="134"/>
                                        </p:tgtEl>
                                        <p:attrNameLst>
                                          <p:attrName>ppt_x</p:attrName>
                                        </p:attrNameLst>
                                      </p:cBhvr>
                                      <p:tavLst>
                                        <p:tav tm="0">
                                          <p:val>
                                            <p:strVal val="0-#ppt_w/2"/>
                                          </p:val>
                                        </p:tav>
                                        <p:tav tm="100000">
                                          <p:val>
                                            <p:strVal val="#ppt_x"/>
                                          </p:val>
                                        </p:tav>
                                      </p:tavLst>
                                    </p:anim>
                                    <p:anim calcmode="lin" valueType="num">
                                      <p:cBhvr>
                                        <p:cTn id="8" dur="5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886921" y="762000"/>
            <a:ext cx="11353800" cy="36112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“B</a:t>
            </a:r>
            <a:r>
              <a:rPr dirty="0">
                <a:effectLst>
                  <a:outerShdw blurRad="50800" dist="38100" dir="2700000" algn="tl" rotWithShape="0">
                    <a:prstClr val="black">
                      <a:alpha val="40000"/>
                    </a:prstClr>
                  </a:outerShdw>
                </a:effectLst>
              </a:rPr>
              <a:t>ut the day of the Lord will come as a thief in the night, in which the heavens will pass away with a great noise, and the elements will melt with fervent heat; both the earth and the works that are in it will be burned u</a:t>
            </a:r>
            <a:r>
              <a:rPr lang="en-US" dirty="0">
                <a:effectLst>
                  <a:outerShdw blurRad="50800" dist="38100" dir="2700000" algn="tl" rotWithShape="0">
                    <a:prstClr val="black">
                      <a:alpha val="40000"/>
                    </a:prstClr>
                  </a:outerShdw>
                </a:effectLst>
              </a:rPr>
              <a:t>p”</a:t>
            </a:r>
            <a:endParaRPr dirty="0">
              <a:effectLst>
                <a:outerShdw blurRad="50800" dist="38100" dir="2700000" algn="tl" rotWithShape="0">
                  <a:prstClr val="black">
                    <a:alpha val="40000"/>
                  </a:prstClr>
                </a:outerShdw>
              </a:effectLst>
            </a:endParaRPr>
          </a:p>
          <a:p>
            <a:pPr algn="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2 Peter 3:10</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endParaRPr dirty="0">
              <a:effectLst>
                <a:outerShdw blurRad="50800" dist="38100" dir="2700000" algn="tl" rotWithShape="0">
                  <a:prstClr val="black">
                    <a:alpha val="40000"/>
                  </a:prstClr>
                </a:outerShdw>
              </a:effectLst>
            </a:endParaRPr>
          </a:p>
        </p:txBody>
      </p:sp>
      <p:sp>
        <p:nvSpPr>
          <p:cNvPr id="137" name="Shape 137"/>
          <p:cNvSpPr/>
          <p:nvPr/>
        </p:nvSpPr>
        <p:spPr>
          <a:xfrm>
            <a:off x="939800" y="4038600"/>
            <a:ext cx="11582400" cy="36112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“T</a:t>
            </a:r>
            <a:r>
              <a:rPr dirty="0">
                <a:effectLst>
                  <a:outerShdw blurRad="50800" dist="38100" dir="2700000" algn="tl" rotWithShape="0">
                    <a:prstClr val="black">
                      <a:alpha val="40000"/>
                    </a:prstClr>
                  </a:outerShdw>
                </a:effectLst>
              </a:rPr>
              <a:t>herefore, since all these things will be dissolved, what manner of persons ought you to be in holy conduct and godliness</a:t>
            </a:r>
            <a:r>
              <a:rPr lang="en-US" dirty="0">
                <a:effectLst>
                  <a:outerShdw blurRad="50800" dist="38100" dir="2700000" algn="tl" rotWithShape="0">
                    <a:prstClr val="black">
                      <a:alpha val="40000"/>
                    </a:prstClr>
                  </a:outerShdw>
                </a:effectLst>
              </a:rPr>
              <a:t>?”</a:t>
            </a:r>
            <a:endParaRPr i="1" dirty="0">
              <a:effectLst>
                <a:outerShdw blurRad="50800" dist="38100" dir="2700000" algn="tl" rotWithShape="0">
                  <a:prstClr val="black">
                    <a:alpha val="40000"/>
                  </a:prstClr>
                </a:outerShdw>
              </a:effectLst>
            </a:endParaRPr>
          </a:p>
          <a:p>
            <a:pPr algn="r"/>
            <a:r>
              <a:rPr i="1" dirty="0">
                <a:effectLst>
                  <a:outerShdw blurRad="50800" dist="38100" dir="2700000" algn="tl" rotWithShape="0">
                    <a:prstClr val="black">
                      <a:alpha val="40000"/>
                    </a:prstClr>
                  </a:outerShdw>
                </a:effectLst>
              </a:rPr>
              <a:t>                                                  </a:t>
            </a:r>
            <a:r>
              <a:rPr lang="en-US" i="1"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2 Peter 3:11</a:t>
            </a:r>
            <a:r>
              <a:rPr lang="en-US" i="1" dirty="0">
                <a:effectLst>
                  <a:outerShdw blurRad="50800" dist="38100" dir="2700000" algn="tl" rotWithShape="0">
                    <a:prstClr val="black">
                      <a:alpha val="40000"/>
                    </a:prstClr>
                  </a:outerShdw>
                </a:effectLst>
              </a:rPr>
              <a:t>).</a:t>
            </a:r>
            <a:endParaRPr i="1" dirty="0">
              <a:effectLst>
                <a:outerShdw blurRad="50800" dist="38100" dir="2700000" algn="tl" rotWithShape="0">
                  <a:prstClr val="black">
                    <a:alpha val="40000"/>
                  </a:prstClr>
                </a:outerShdw>
              </a:effectLst>
            </a:endParaRPr>
          </a:p>
          <a:p>
            <a:pPr algn="l"/>
            <a:endParaRPr i="1" dirty="0">
              <a:effectLst>
                <a:outerShdw blurRad="50800" dist="38100" dir="2700000" algn="tl" rotWithShape="0">
                  <a:prstClr val="black">
                    <a:alpha val="40000"/>
                  </a:prstClr>
                </a:outerShdw>
              </a:effectLst>
            </a:endParaRPr>
          </a:p>
          <a:p>
            <a:endParaRPr i="1" dirty="0">
              <a:effectLst>
                <a:outerShdw blurRad="50800" dist="38100" dir="2700000" algn="tl" rotWithShape="0">
                  <a:prstClr val="black">
                    <a:alpha val="40000"/>
                  </a:prstClr>
                </a:outerShdw>
              </a:effectLst>
            </a:endParaRPr>
          </a:p>
        </p:txBody>
      </p:sp>
      <p:sp>
        <p:nvSpPr>
          <p:cNvPr id="138" name="Shape 138"/>
          <p:cNvSpPr/>
          <p:nvPr/>
        </p:nvSpPr>
        <p:spPr>
          <a:xfrm>
            <a:off x="886921" y="6718013"/>
            <a:ext cx="11482879" cy="24416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dirty="0">
                <a:effectLst>
                  <a:outerShdw blurRad="50800" dist="38100" dir="2700000" algn="tl" rotWithShape="0">
                    <a:prstClr val="black">
                      <a:alpha val="40000"/>
                    </a:prstClr>
                  </a:outerShdw>
                </a:effectLst>
              </a:rPr>
              <a:t>	“N</a:t>
            </a:r>
            <a:r>
              <a:rPr dirty="0">
                <a:effectLst>
                  <a:outerShdw blurRad="50800" dist="38100" dir="2700000" algn="tl" rotWithShape="0">
                    <a:prstClr val="black">
                      <a:alpha val="40000"/>
                    </a:prstClr>
                  </a:outerShdw>
                </a:effectLst>
              </a:rPr>
              <a:t>evertheless we, according to His promise, look for new heavens and a new earth in which righteousness dwell</a:t>
            </a:r>
            <a:r>
              <a:rPr lang="en-US" dirty="0">
                <a:effectLst>
                  <a:outerShdw blurRad="50800" dist="38100" dir="2700000" algn="tl" rotWithShape="0">
                    <a:prstClr val="black">
                      <a:alpha val="40000"/>
                    </a:prstClr>
                  </a:outerShdw>
                </a:effectLst>
              </a:rPr>
              <a:t>s”</a:t>
            </a:r>
            <a:endParaRPr dirty="0">
              <a:effectLst>
                <a:outerShdw blurRad="50800" dist="38100" dir="2700000" algn="tl" rotWithShape="0">
                  <a:prstClr val="black">
                    <a:alpha val="40000"/>
                  </a:prstClr>
                </a:outerShdw>
              </a:effectLst>
            </a:endParaRPr>
          </a:p>
          <a:p>
            <a:pPr algn="r">
              <a:defRPr i="1"/>
            </a:pPr>
            <a:r>
              <a:rPr dirty="0">
                <a:effectLst>
                  <a:outerShdw blurRad="50800" dist="38100" dir="2700000" algn="tl" rotWithShape="0">
                    <a:prstClr val="black">
                      <a:alpha val="40000"/>
                    </a:prstClr>
                  </a:outerShdw>
                </a:effectLst>
              </a:rPr>
              <a:t>                            (2 Peter 3:13)</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250" fill="hold"/>
                                        <p:tgtEl>
                                          <p:spTgt spid="137"/>
                                        </p:tgtEl>
                                        <p:attrNameLst>
                                          <p:attrName>ppt_x</p:attrName>
                                        </p:attrNameLst>
                                      </p:cBhvr>
                                      <p:tavLst>
                                        <p:tav tm="0">
                                          <p:val>
                                            <p:strVal val="0-#ppt_w/2"/>
                                          </p:val>
                                        </p:tav>
                                        <p:tav tm="100000">
                                          <p:val>
                                            <p:strVal val="#ppt_x"/>
                                          </p:val>
                                        </p:tav>
                                      </p:tavLst>
                                    </p:anim>
                                    <p:anim calcmode="lin" valueType="num">
                                      <p:cBhvr>
                                        <p:cTn id="8" dur="25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138"/>
                                        </p:tgtEl>
                                        <p:attrNameLst>
                                          <p:attrName>style.visibility</p:attrName>
                                        </p:attrNameLst>
                                      </p:cBhvr>
                                      <p:to>
                                        <p:strVal val="visible"/>
                                      </p:to>
                                    </p:set>
                                    <p:anim calcmode="lin" valueType="num">
                                      <p:cBhvr>
                                        <p:cTn id="13" dur="500" fill="hold"/>
                                        <p:tgtEl>
                                          <p:spTgt spid="138"/>
                                        </p:tgtEl>
                                        <p:attrNameLst>
                                          <p:attrName>ppt_w</p:attrName>
                                        </p:attrNameLst>
                                      </p:cBhvr>
                                      <p:tavLst>
                                        <p:tav tm="0">
                                          <p:val>
                                            <p:fltVal val="0"/>
                                          </p:val>
                                        </p:tav>
                                        <p:tav tm="100000">
                                          <p:val>
                                            <p:strVal val="#ppt_w"/>
                                          </p:val>
                                        </p:tav>
                                      </p:tavLst>
                                    </p:anim>
                                    <p:anim calcmode="lin" valueType="num">
                                      <p:cBhvr>
                                        <p:cTn id="14" dur="500" fill="hold"/>
                                        <p:tgtEl>
                                          <p:spTgt spid="138"/>
                                        </p:tgtEl>
                                        <p:attrNameLst>
                                          <p:attrName>ppt_h</p:attrName>
                                        </p:attrNameLst>
                                      </p:cBhvr>
                                      <p:tavLst>
                                        <p:tav tm="0">
                                          <p:val>
                                            <p:fltVal val="0"/>
                                          </p:val>
                                        </p:tav>
                                        <p:tav tm="100000">
                                          <p:val>
                                            <p:strVal val="#ppt_h"/>
                                          </p:val>
                                        </p:tav>
                                      </p:tavLst>
                                    </p:anim>
                                    <p:anim calcmode="lin" valueType="num">
                                      <p:cBhvr>
                                        <p:cTn id="15" dur="500" fill="hold"/>
                                        <p:tgtEl>
                                          <p:spTgt spid="138"/>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3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478381" y="1066800"/>
            <a:ext cx="8334012"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800"/>
            </a:pPr>
            <a:r>
              <a:rPr dirty="0">
                <a:effectLst>
                  <a:outerShdw blurRad="50800" dist="38100" dir="2700000" algn="tl" rotWithShape="0">
                    <a:prstClr val="black">
                      <a:alpha val="40000"/>
                    </a:prstClr>
                  </a:outerShdw>
                </a:effectLst>
              </a:rPr>
              <a:t>What is the supreme motivation </a:t>
            </a:r>
            <a:endParaRPr lang="en-US" dirty="0">
              <a:effectLst>
                <a:outerShdw blurRad="50800" dist="38100" dir="2700000" algn="tl" rotWithShape="0">
                  <a:prstClr val="black">
                    <a:alpha val="40000"/>
                  </a:prstClr>
                </a:outerShdw>
              </a:effectLst>
            </a:endParaRPr>
          </a:p>
          <a:p>
            <a:pPr>
              <a:defRPr sz="4800"/>
            </a:pPr>
            <a:r>
              <a:rPr dirty="0">
                <a:effectLst>
                  <a:outerShdw blurRad="50800" dist="38100" dir="2700000" algn="tl" rotWithShape="0">
                    <a:prstClr val="black">
                      <a:alpha val="40000"/>
                    </a:prstClr>
                  </a:outerShdw>
                </a:effectLst>
              </a:rPr>
              <a:t>for Christian service?</a:t>
            </a:r>
          </a:p>
        </p:txBody>
      </p:sp>
      <p:sp>
        <p:nvSpPr>
          <p:cNvPr id="141" name="Shape 141"/>
          <p:cNvSpPr/>
          <p:nvPr/>
        </p:nvSpPr>
        <p:spPr>
          <a:xfrm>
            <a:off x="1092200" y="2987908"/>
            <a:ext cx="11106374" cy="34111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3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“F</a:t>
            </a:r>
            <a:r>
              <a:rPr dirty="0">
                <a:effectLst>
                  <a:outerShdw blurRad="50800" dist="38100" dir="2700000" algn="tl" rotWithShape="0">
                    <a:prstClr val="black">
                      <a:alpha val="40000"/>
                    </a:prstClr>
                  </a:outerShdw>
                </a:effectLst>
              </a:rPr>
              <a:t>or God so loved the world that He gave His only begotten Son, that whoever believes in Him should not perish but have everlasting lif</a:t>
            </a:r>
            <a:r>
              <a:rPr lang="en-US" dirty="0">
                <a:effectLst>
                  <a:outerShdw blurRad="50800" dist="38100" dir="2700000" algn="tl" rotWithShape="0">
                    <a:prstClr val="black">
                      <a:alpha val="40000"/>
                    </a:prstClr>
                  </a:outerShdw>
                </a:effectLst>
              </a:rPr>
              <a:t>e”</a:t>
            </a:r>
            <a:endParaRPr dirty="0">
              <a:effectLst>
                <a:outerShdw blurRad="50800" dist="38100" dir="2700000" algn="tl" rotWithShape="0">
                  <a:prstClr val="black">
                    <a:alpha val="40000"/>
                  </a:prstClr>
                </a:outerShdw>
              </a:effectLst>
            </a:endParaRPr>
          </a:p>
          <a:p>
            <a:pPr algn="r">
              <a:defRPr sz="43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John 3:16</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300"/>
            </a:pPr>
            <a:endParaRPr dirty="0">
              <a:effectLst>
                <a:outerShdw blurRad="50800" dist="38100" dir="2700000" algn="tl" rotWithShape="0">
                  <a:prstClr val="black">
                    <a:alpha val="40000"/>
                  </a:prstClr>
                </a:outerShdw>
              </a:effectLst>
            </a:endParaRPr>
          </a:p>
        </p:txBody>
      </p:sp>
      <p:sp>
        <p:nvSpPr>
          <p:cNvPr id="142" name="Shape 142"/>
          <p:cNvSpPr/>
          <p:nvPr/>
        </p:nvSpPr>
        <p:spPr>
          <a:xfrm>
            <a:off x="1092200" y="6019800"/>
            <a:ext cx="11201400" cy="333424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“B</a:t>
            </a:r>
            <a:r>
              <a:rPr dirty="0">
                <a:effectLst>
                  <a:outerShdw blurRad="50800" dist="38100" dir="2700000" algn="tl" rotWithShape="0">
                    <a:prstClr val="black">
                      <a:alpha val="40000"/>
                    </a:prstClr>
                  </a:outerShdw>
                </a:effectLst>
              </a:rPr>
              <a:t>ut God demonstrates His own love toward us, </a:t>
            </a:r>
            <a:r>
              <a:rPr dirty="0" smtClean="0">
                <a:effectLst>
                  <a:outerShdw blurRad="50800" dist="38100" dir="2700000" algn="tl" rotWithShape="0">
                    <a:prstClr val="black">
                      <a:alpha val="40000"/>
                    </a:prstClr>
                  </a:outerShdw>
                </a:effectLst>
              </a:rPr>
              <a:t>in </a:t>
            </a:r>
            <a:r>
              <a:rPr dirty="0">
                <a:effectLst>
                  <a:outerShdw blurRad="50800" dist="38100" dir="2700000" algn="tl" rotWithShape="0">
                    <a:prstClr val="black">
                      <a:alpha val="40000"/>
                    </a:prstClr>
                  </a:outerShdw>
                </a:effectLst>
              </a:rPr>
              <a:t>that while we were still sinners, Christ died </a:t>
            </a:r>
            <a:r>
              <a:rPr dirty="0" smtClean="0">
                <a:effectLst>
                  <a:outerShdw blurRad="50800" dist="38100" dir="2700000" algn="tl" rotWithShape="0">
                    <a:prstClr val="black">
                      <a:alpha val="40000"/>
                    </a:prstClr>
                  </a:outerShdw>
                </a:effectLst>
              </a:rPr>
              <a:t>for </a:t>
            </a:r>
            <a:r>
              <a:rPr dirty="0">
                <a:effectLst>
                  <a:outerShdw blurRad="50800" dist="38100" dir="2700000" algn="tl" rotWithShape="0">
                    <a:prstClr val="black">
                      <a:alpha val="40000"/>
                    </a:prstClr>
                  </a:outerShdw>
                </a:effectLst>
              </a:rPr>
              <a:t>u</a:t>
            </a:r>
            <a:r>
              <a:rPr lang="en-US" dirty="0">
                <a:effectLst>
                  <a:outerShdw blurRad="50800" dist="38100" dir="2700000" algn="tl" rotWithShape="0">
                    <a:prstClr val="black">
                      <a:alpha val="40000"/>
                    </a:prstClr>
                  </a:outerShdw>
                </a:effectLst>
              </a:rPr>
              <a:t>s”</a:t>
            </a: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a:t>
            </a:r>
          </a:p>
          <a:p>
            <a:pPr algn="r">
              <a:defRPr sz="4200"/>
            </a:pP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Romans 5:8</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200"/>
            </a:pP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Abs val="0"/>
                                  </p:iterate>
                                  <p:childTnLst>
                                    <p:set>
                                      <p:cBhvr>
                                        <p:cTn id="6" fill="hold"/>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fmla="#ppt_w*sin(2.5*pi*$)">
                                          <p:val>
                                            <p:fltVal val="0"/>
                                          </p:val>
                                        </p:tav>
                                        <p:tav tm="100000">
                                          <p:val>
                                            <p:fltVal val="1"/>
                                          </p:val>
                                        </p:tav>
                                      </p:tavLst>
                                    </p:anim>
                                    <p:anim calcmode="lin" valueType="num">
                                      <p:cBhvr>
                                        <p:cTn id="8" dur="500" fill="hold"/>
                                        <p:tgtEl>
                                          <p:spTgt spid="1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iterate type="lt">
                                    <p:tmAbs val="0"/>
                                  </p:iterate>
                                  <p:childTnLst>
                                    <p:set>
                                      <p:cBhvr>
                                        <p:cTn id="12" fill="hold"/>
                                        <p:tgtEl>
                                          <p:spTgt spid="142"/>
                                        </p:tgtEl>
                                        <p:attrNameLst>
                                          <p:attrName>style.visibility</p:attrName>
                                        </p:attrNameLst>
                                      </p:cBhvr>
                                      <p:to>
                                        <p:strVal val="visible"/>
                                      </p:to>
                                    </p:set>
                                    <p:anim calcmode="lin" valueType="num">
                                      <p:cBhvr>
                                        <p:cTn id="13" dur="500" fill="hold"/>
                                        <p:tgtEl>
                                          <p:spTgt spid="142"/>
                                        </p:tgtEl>
                                        <p:attrNameLst>
                                          <p:attrName>ppt_w</p:attrName>
                                        </p:attrNameLst>
                                      </p:cBhvr>
                                      <p:tavLst>
                                        <p:tav tm="0" fmla="#ppt_w*sin(2.5*pi*$)">
                                          <p:val>
                                            <p:fltVal val="0"/>
                                          </p:val>
                                        </p:tav>
                                        <p:tav tm="100000">
                                          <p:val>
                                            <p:fltVal val="1"/>
                                          </p:val>
                                        </p:tav>
                                      </p:tavLst>
                                    </p:anim>
                                    <p:anim calcmode="lin" valueType="num">
                                      <p:cBhvr>
                                        <p:cTn id="14" dur="500" fill="hold"/>
                                        <p:tgtEl>
                                          <p:spTgt spid="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478381" y="1066800"/>
            <a:ext cx="8334012"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800"/>
            </a:pPr>
            <a:r>
              <a:rPr dirty="0">
                <a:effectLst>
                  <a:outerShdw blurRad="50800" dist="38100" dir="2700000" algn="tl" rotWithShape="0">
                    <a:prstClr val="black">
                      <a:alpha val="40000"/>
                    </a:prstClr>
                  </a:outerShdw>
                </a:effectLst>
              </a:rPr>
              <a:t>What is the supreme motivation </a:t>
            </a:r>
            <a:endParaRPr lang="en-US" dirty="0">
              <a:effectLst>
                <a:outerShdw blurRad="50800" dist="38100" dir="2700000" algn="tl" rotWithShape="0">
                  <a:prstClr val="black">
                    <a:alpha val="40000"/>
                  </a:prstClr>
                </a:outerShdw>
              </a:effectLst>
            </a:endParaRPr>
          </a:p>
          <a:p>
            <a:pPr>
              <a:defRPr sz="4800"/>
            </a:pPr>
            <a:r>
              <a:rPr dirty="0">
                <a:effectLst>
                  <a:outerShdw blurRad="50800" dist="38100" dir="2700000" algn="tl" rotWithShape="0">
                    <a:prstClr val="black">
                      <a:alpha val="40000"/>
                    </a:prstClr>
                  </a:outerShdw>
                </a:effectLst>
              </a:rPr>
              <a:t>for Christian service?</a:t>
            </a:r>
          </a:p>
        </p:txBody>
      </p:sp>
      <p:sp>
        <p:nvSpPr>
          <p:cNvPr id="141" name="Shape 141"/>
          <p:cNvSpPr/>
          <p:nvPr/>
        </p:nvSpPr>
        <p:spPr>
          <a:xfrm>
            <a:off x="1092200" y="2987908"/>
            <a:ext cx="11106374" cy="34111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3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	  “There is no fear in love; but perfect love casts out fear, because fear involves torment. But he who fears has not been made perfect in love. We love Him because He first loved us” </a:t>
            </a:r>
          </a:p>
          <a:p>
            <a:pPr algn="r">
              <a:defRPr sz="4300"/>
            </a:pPr>
            <a:r>
              <a:rPr lang="en-US" sz="4000" dirty="0">
                <a:effectLst>
                  <a:outerShdw blurRad="50800" dist="38100" dir="2700000" algn="tl" rotWithShape="0">
                    <a:prstClr val="black">
                      <a:alpha val="40000"/>
                    </a:prstClr>
                  </a:outerShdw>
                </a:effectLst>
              </a:rPr>
              <a:t>(</a:t>
            </a:r>
            <a:r>
              <a:rPr lang="en-US" sz="4000" i="1" dirty="0">
                <a:effectLst>
                  <a:outerShdw blurRad="50800" dist="38100" dir="2700000" algn="tl" rotWithShape="0">
                    <a:prstClr val="black">
                      <a:alpha val="40000"/>
                    </a:prstClr>
                  </a:outerShdw>
                </a:effectLst>
              </a:rPr>
              <a:t>1 John 4:18-19</a:t>
            </a:r>
            <a:r>
              <a:rPr lang="en-US" sz="4000" dirty="0">
                <a:effectLst>
                  <a:outerShdw blurRad="50800" dist="38100" dir="2700000" algn="tl" rotWithShape="0">
                    <a:prstClr val="black">
                      <a:alpha val="40000"/>
                    </a:prstClr>
                  </a:outerShdw>
                </a:effectLst>
              </a:rPr>
              <a:t>). </a:t>
            </a:r>
            <a:endParaRPr sz="4000" dirty="0">
              <a:effectLst>
                <a:outerShdw blurRad="50800" dist="38100" dir="2700000" algn="tl" rotWithShape="0">
                  <a:prstClr val="black">
                    <a:alpha val="40000"/>
                  </a:prstClr>
                </a:outerShdw>
              </a:effectLst>
            </a:endParaRPr>
          </a:p>
        </p:txBody>
      </p:sp>
      <p:sp>
        <p:nvSpPr>
          <p:cNvPr id="142" name="Shape 142"/>
          <p:cNvSpPr/>
          <p:nvPr/>
        </p:nvSpPr>
        <p:spPr>
          <a:xfrm>
            <a:off x="760558" y="6740286"/>
            <a:ext cx="11769658" cy="29649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sz="4000" dirty="0">
                <a:effectLst>
                  <a:outerShdw blurRad="50800" dist="38100" dir="2700000" algn="tl" rotWithShape="0">
                    <a:prstClr val="black">
                      <a:alpha val="40000"/>
                    </a:prstClr>
                  </a:outerShdw>
                </a:effectLst>
              </a:rPr>
              <a:t> </a:t>
            </a:r>
            <a:r>
              <a:rPr lang="en-US" sz="4000" dirty="0">
                <a:effectLst>
                  <a:outerShdw blurRad="50800" dist="38100" dir="2700000" algn="tl" rotWithShape="0">
                    <a:prstClr val="black">
                      <a:alpha val="40000"/>
                    </a:prstClr>
                  </a:outerShdw>
                </a:effectLst>
              </a:rPr>
              <a:t>	</a:t>
            </a:r>
            <a:r>
              <a:rPr lang="en-US" sz="4800" i="1" dirty="0">
                <a:effectLst>
                  <a:outerShdw blurRad="50800" dist="38100" dir="2700000" algn="tl" rotWithShape="0">
                    <a:prstClr val="black">
                      <a:alpha val="40000"/>
                    </a:prstClr>
                  </a:outerShdw>
                </a:effectLst>
              </a:rPr>
              <a:t>The New Testament Christian, </a:t>
            </a:r>
          </a:p>
          <a:p>
            <a:pPr lvl="0"/>
            <a:r>
              <a:rPr lang="en-US" sz="4800" i="1" dirty="0">
                <a:effectLst>
                  <a:outerShdw blurRad="50800" dist="38100" dir="2700000" algn="tl" rotWithShape="0">
                    <a:prstClr val="black">
                      <a:alpha val="40000"/>
                    </a:prstClr>
                  </a:outerShdw>
                </a:effectLst>
              </a:rPr>
              <a:t>compelled by love, is not crippled by fear, </a:t>
            </a:r>
          </a:p>
          <a:p>
            <a:pPr lvl="0"/>
            <a:r>
              <a:rPr lang="en-US" sz="4800" i="1" dirty="0">
                <a:effectLst>
                  <a:outerShdw blurRad="50800" dist="38100" dir="2700000" algn="tl" rotWithShape="0">
                    <a:prstClr val="black">
                      <a:alpha val="40000"/>
                    </a:prstClr>
                  </a:outerShdw>
                </a:effectLst>
              </a:rPr>
              <a:t>but is comforted in hope!</a:t>
            </a:r>
          </a:p>
          <a:p>
            <a:pPr algn="l">
              <a:defRPr sz="4200"/>
            </a:pPr>
            <a:endParaRPr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17511756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iterate type="lt">
                                    <p:tmAbs val="0"/>
                                  </p:iterate>
                                  <p:childTnLst>
                                    <p:set>
                                      <p:cBhvr>
                                        <p:cTn id="6" fill="hold"/>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fmla="#ppt_w*sin(2.5*pi*$)">
                                          <p:val>
                                            <p:fltVal val="0"/>
                                          </p:val>
                                        </p:tav>
                                        <p:tav tm="100000">
                                          <p:val>
                                            <p:fltVal val="1"/>
                                          </p:val>
                                        </p:tav>
                                      </p:tavLst>
                                    </p:anim>
                                    <p:anim calcmode="lin" valueType="num">
                                      <p:cBhvr>
                                        <p:cTn id="8" dur="500" fill="hold"/>
                                        <p:tgtEl>
                                          <p:spTgt spid="1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iterate type="lt">
                                    <p:tmAbs val="0"/>
                                  </p:iterate>
                                  <p:childTnLst>
                                    <p:set>
                                      <p:cBhvr>
                                        <p:cTn id="12" fill="hold"/>
                                        <p:tgtEl>
                                          <p:spTgt spid="142"/>
                                        </p:tgtEl>
                                        <p:attrNameLst>
                                          <p:attrName>style.visibility</p:attrName>
                                        </p:attrNameLst>
                                      </p:cBhvr>
                                      <p:to>
                                        <p:strVal val="visible"/>
                                      </p:to>
                                    </p:set>
                                    <p:anim calcmode="lin" valueType="num">
                                      <p:cBhvr>
                                        <p:cTn id="13" dur="500" fill="hold"/>
                                        <p:tgtEl>
                                          <p:spTgt spid="142"/>
                                        </p:tgtEl>
                                        <p:attrNameLst>
                                          <p:attrName>ppt_w</p:attrName>
                                        </p:attrNameLst>
                                      </p:cBhvr>
                                      <p:tavLst>
                                        <p:tav tm="0" fmla="#ppt_w*sin(2.5*pi*$)">
                                          <p:val>
                                            <p:fltVal val="0"/>
                                          </p:val>
                                        </p:tav>
                                        <p:tav tm="100000">
                                          <p:val>
                                            <p:fltVal val="1"/>
                                          </p:val>
                                        </p:tav>
                                      </p:tavLst>
                                    </p:anim>
                                    <p:anim calcmode="lin" valueType="num">
                                      <p:cBhvr>
                                        <p:cTn id="14" dur="500" fill="hold"/>
                                        <p:tgtEl>
                                          <p:spTgt spid="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Shape 148"/>
          <p:cNvSpPr/>
          <p:nvPr/>
        </p:nvSpPr>
        <p:spPr>
          <a:xfrm>
            <a:off x="-242609" y="-631324"/>
            <a:ext cx="13490018" cy="11016250"/>
          </a:xfrm>
          <a:prstGeom prst="rect">
            <a:avLst/>
          </a:prstGeom>
          <a:solidFill>
            <a:srgbClr val="000000"/>
          </a:solidFill>
          <a:ln w="25400">
            <a:solidFill>
              <a:srgbClr val="2F1A14"/>
            </a:solidFill>
            <a:miter lim="400000"/>
          </a:ln>
          <a:effectLst>
            <a:outerShdw blurRad="50800" dist="25400" rotWithShape="0">
              <a:srgbClr val="000000">
                <a:alpha val="25000"/>
              </a:srgbClr>
            </a:outerShdw>
          </a:effectLst>
        </p:spPr>
        <p:txBody>
          <a:bodyPr lIns="50800" tIns="50800" rIns="50800" bIns="50800" anchor="ctr"/>
          <a:lstStyle/>
          <a:p>
            <a:pPr>
              <a:defRPr sz="3000">
                <a:effectLst>
                  <a:outerShdw blurRad="76200" dist="12700" dir="5400000" rotWithShape="0">
                    <a:srgbClr val="000000">
                      <a:alpha val="50000"/>
                    </a:srgbClr>
                  </a:outerShdw>
                </a:effectLst>
                <a:latin typeface="Papyrus"/>
                <a:ea typeface="Papyrus"/>
                <a:cs typeface="Papyrus"/>
                <a:sym typeface="Papyrus"/>
              </a:defRPr>
            </a:pPr>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8"/>
          <p:cNvSpPr txBox="1">
            <a:spLocks/>
          </p:cNvSpPr>
          <p:nvPr/>
        </p:nvSpPr>
        <p:spPr>
          <a:xfrm>
            <a:off x="1638300" y="7451675"/>
            <a:ext cx="10464800" cy="1524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455675" rtl="0" latinLnBrk="0">
              <a:lnSpc>
                <a:spcPct val="100000"/>
              </a:lnSpc>
              <a:spcBef>
                <a:spcPts val="0"/>
              </a:spcBef>
              <a:spcAft>
                <a:spcPts val="0"/>
              </a:spcAft>
              <a:buClrTx/>
              <a:buSzTx/>
              <a:buFontTx/>
              <a:buNone/>
              <a:tabLst/>
              <a:defRPr sz="6240" b="0" i="0" u="none" strike="noStrike" cap="none" spc="0" baseline="0">
                <a:ln>
                  <a:noFill/>
                </a:ln>
                <a:solidFill>
                  <a:srgbClr val="FFFFFF"/>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z="9600" spc="300" dirty="0">
                <a:solidFill>
                  <a:srgbClr val="FF3300"/>
                </a:solidFill>
                <a:effectLst>
                  <a:glow rad="101600">
                    <a:srgbClr val="FFFF99"/>
                  </a:glow>
                  <a:outerShdw blurRad="50800" dist="38100" dir="2700000" algn="tl" rotWithShape="0">
                    <a:prstClr val="black">
                      <a:alpha val="40000"/>
                    </a:prstClr>
                  </a:outerShdw>
                </a:effectLst>
                <a:latin typeface="Chiller" panose="04020404031007020602" pitchFamily="82" charset="0"/>
              </a:rPr>
              <a:t>Do You Believe in Hell?</a:t>
            </a:r>
          </a:p>
        </p:txBody>
      </p:sp>
      <p:pic>
        <p:nvPicPr>
          <p:cNvPr id="90" name="new_testament.jpg"/>
          <p:cNvPicPr>
            <a:picLocks noChangeAspect="1"/>
          </p:cNvPicPr>
          <p:nvPr/>
        </p:nvPicPr>
        <p:blipFill>
          <a:blip r:embed="rId2">
            <a:extLst/>
          </a:blip>
          <a:stretch>
            <a:fillRect/>
          </a:stretch>
        </p:blipFill>
        <p:spPr>
          <a:xfrm>
            <a:off x="1638300" y="685800"/>
            <a:ext cx="9728200" cy="6451062"/>
          </a:xfrm>
          <a:prstGeom prst="rect">
            <a:avLst/>
          </a:prstGeom>
          <a:ln w="25400">
            <a:solidFill>
              <a:srgbClr val="FFFFFF"/>
            </a:solidFill>
            <a:miter lim="400000"/>
          </a:ln>
        </p:spPr>
      </p:pic>
      <p:pic>
        <p:nvPicPr>
          <p:cNvPr id="1026" name="Picture 2" descr="http://www.divinerevelations.info/documents/carmelo_brenes_christian_that_wound_up_in_hell/boiling_o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85536"/>
            <a:ext cx="10942264" cy="7310651"/>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5" name="Shape 88"/>
          <p:cNvSpPr txBox="1">
            <a:spLocks/>
          </p:cNvSpPr>
          <p:nvPr/>
        </p:nvSpPr>
        <p:spPr>
          <a:xfrm>
            <a:off x="449979" y="6923356"/>
            <a:ext cx="12399370" cy="1524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455675" rtl="0" latinLnBrk="0">
              <a:lnSpc>
                <a:spcPct val="100000"/>
              </a:lnSpc>
              <a:spcBef>
                <a:spcPts val="0"/>
              </a:spcBef>
              <a:spcAft>
                <a:spcPts val="0"/>
              </a:spcAft>
              <a:buClrTx/>
              <a:buSzTx/>
              <a:buFontTx/>
              <a:buNone/>
              <a:tabLst/>
              <a:defRPr sz="6240" b="0" i="0" u="none" strike="noStrike" cap="none" spc="0" baseline="0">
                <a:ln>
                  <a:noFill/>
                </a:ln>
                <a:solidFill>
                  <a:srgbClr val="FFFFFF"/>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hangingPunct="1"/>
            <a:r>
              <a:rPr lang="en-US" sz="6600" spc="3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Do You Believe the Bible?</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1270000" y="685800"/>
            <a:ext cx="10464800" cy="2438400"/>
          </a:xfrm>
          <a:prstGeom prst="rect">
            <a:avLst/>
          </a:prstGeom>
        </p:spPr>
        <p:txBody>
          <a:bodyPr>
            <a:normAutofit fontScale="90000"/>
          </a:bodyPr>
          <a:lstStyle>
            <a:lvl1pPr defTabSz="560831">
              <a:defRPr sz="7679"/>
            </a:lvl1pPr>
          </a:lstStyle>
          <a:p>
            <a:r>
              <a:rPr dirty="0">
                <a:effectLst>
                  <a:outerShdw blurRad="50800" dist="38100" dir="2700000" algn="tl" rotWithShape="0">
                    <a:prstClr val="black">
                      <a:alpha val="40000"/>
                    </a:prstClr>
                  </a:outerShdw>
                </a:effectLst>
              </a:rPr>
              <a:t>Belief </a:t>
            </a:r>
            <a:r>
              <a:rPr lang="en-US" dirty="0">
                <a:effectLst>
                  <a:outerShdw blurRad="50800" dist="38100" dir="2700000" algn="tl" rotWithShape="0">
                    <a:prstClr val="black">
                      <a:alpha val="40000"/>
                    </a:prstClr>
                  </a:outerShdw>
                </a:effectLst>
              </a:rPr>
              <a:t>i</a:t>
            </a:r>
            <a:r>
              <a:rPr dirty="0">
                <a:effectLst>
                  <a:outerShdw blurRad="50800" dist="38100" dir="2700000" algn="tl" rotWithShape="0">
                    <a:prstClr val="black">
                      <a:alpha val="40000"/>
                    </a:prstClr>
                  </a:outerShdw>
                </a:effectLst>
              </a:rPr>
              <a:t>n Hell Among Americans</a:t>
            </a:r>
          </a:p>
        </p:txBody>
      </p:sp>
      <p:sp>
        <p:nvSpPr>
          <p:cNvPr id="93" name="Shape 93"/>
          <p:cNvSpPr/>
          <p:nvPr/>
        </p:nvSpPr>
        <p:spPr>
          <a:xfrm>
            <a:off x="501558" y="3276600"/>
            <a:ext cx="12001684" cy="52732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200"/>
            </a:lvl1pPr>
          </a:lstStyle>
          <a:p>
            <a:r>
              <a:rPr dirty="0">
                <a:effectLst>
                  <a:outerShdw blurRad="50800" dist="38100" dir="2700000" algn="tl" rotWithShape="0">
                    <a:prstClr val="black">
                      <a:alpha val="40000"/>
                    </a:prstClr>
                  </a:outerShdw>
                </a:effectLst>
              </a:rPr>
              <a:t>Wall Street journal, online) NEW YORK</a:t>
            </a:r>
            <a:endParaRPr lang="en-US" dirty="0">
              <a:effectLst>
                <a:outerShdw blurRad="50800" dist="38100" dir="2700000" algn="tl" rotWithShape="0">
                  <a:prstClr val="black">
                    <a:alpha val="40000"/>
                  </a:prstClr>
                </a:outerShdw>
              </a:effectLst>
            </a:endParaRPr>
          </a:p>
          <a:p>
            <a:r>
              <a:rPr dirty="0">
                <a:effectLst>
                  <a:outerShdw blurRad="50800" dist="38100" dir="2700000" algn="tl" rotWithShape="0">
                    <a:prstClr val="black">
                      <a:alpha val="40000"/>
                    </a:prstClr>
                  </a:outerShdw>
                </a:effectLst>
              </a:rPr>
              <a:t>May 29, 2013 /PRNewswire/</a:t>
            </a:r>
            <a:r>
              <a:rPr lang="en-US" dirty="0">
                <a:effectLst>
                  <a:outerShdw blurRad="50800" dist="38100" dir="2700000" algn="tl" rotWithShape="0">
                    <a:prstClr val="black">
                      <a:alpha val="40000"/>
                    </a:prstClr>
                  </a:outerShdw>
                </a:effectLst>
              </a:rPr>
              <a:t>:</a:t>
            </a:r>
          </a:p>
          <a:p>
            <a:r>
              <a:rPr lang="en-US" dirty="0">
                <a:effectLst>
                  <a:outerShdw blurRad="50800" dist="38100" dir="2700000" algn="tl" rotWithShape="0">
                    <a:prstClr val="black">
                      <a:alpha val="40000"/>
                    </a:prstClr>
                  </a:outerShdw>
                </a:effectLst>
              </a:rPr>
              <a:t>“A</a:t>
            </a:r>
            <a:r>
              <a:rPr dirty="0">
                <a:effectLst>
                  <a:outerShdw blurRad="50800" dist="38100" dir="2700000" algn="tl" rotWithShape="0">
                    <a:prstClr val="black">
                      <a:alpha val="40000"/>
                    </a:prstClr>
                  </a:outerShdw>
                </a:effectLst>
              </a:rPr>
              <a:t>gainst a backdrop of horrific crimes and devastating natural disasters, 56% of Americans surveyed believe in the devil, 53% believe in hell and 43% believe in hell as </a:t>
            </a:r>
            <a:r>
              <a:rPr lang="en-US"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a place of suffering and punishment where people go after they die,</a:t>
            </a:r>
            <a:r>
              <a:rPr lang="en-US"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according to a recent poll of 1,218 Americans conducted over Memorial Day Weekend</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696092" y="3241271"/>
            <a:ext cx="11612615" cy="4626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200"/>
            </a:lvl1pPr>
          </a:lstStyle>
          <a:p>
            <a:pPr algn="l"/>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The new survey shows that while a majority of Americans still believe in hell..., the number is declining. A 2008 Pew Forum on Religion &amp; Public Life / US Religious Landscape Survey showed that 59% of Americans believed in hell in 2008, and an earlier Pew study reported that 71% believed in hell as of 2001.</a:t>
            </a:r>
          </a:p>
        </p:txBody>
      </p:sp>
      <p:sp>
        <p:nvSpPr>
          <p:cNvPr id="96" name="Shape 96"/>
          <p:cNvSpPr/>
          <p:nvPr/>
        </p:nvSpPr>
        <p:spPr>
          <a:xfrm>
            <a:off x="1298812" y="843024"/>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sz="8000"/>
            </a:lvl1pPr>
          </a:lstStyle>
          <a:p>
            <a:r>
              <a:rPr dirty="0">
                <a:effectLst>
                  <a:outerShdw blurRad="50800" dist="38100" dir="2700000" algn="tl" rotWithShape="0">
                    <a:prstClr val="black">
                      <a:alpha val="40000"/>
                    </a:prstClr>
                  </a:outerShdw>
                </a:effectLst>
              </a:rPr>
              <a:t>Belief In Hell Declining </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r>
              <a:rPr dirty="0">
                <a:effectLst>
                  <a:outerShdw blurRad="50800" dist="38100" dir="2700000" algn="tl" rotWithShape="0">
                    <a:prstClr val="black">
                      <a:alpha val="40000"/>
                    </a:prstClr>
                  </a:outerShdw>
                </a:effectLst>
              </a:rPr>
              <a:t>Why </a:t>
            </a:r>
            <a:r>
              <a:rPr lang="en-US" dirty="0">
                <a:effectLst>
                  <a:outerShdw blurRad="50800" dist="38100" dir="2700000" algn="tl" rotWithShape="0">
                    <a:prstClr val="black">
                      <a:alpha val="40000"/>
                    </a:prstClr>
                  </a:outerShdw>
                </a:effectLst>
              </a:rPr>
              <a:t>t</a:t>
            </a:r>
            <a:r>
              <a:rPr dirty="0">
                <a:effectLst>
                  <a:outerShdw blurRad="50800" dist="38100" dir="2700000" algn="tl" rotWithShape="0">
                    <a:prstClr val="black">
                      <a:alpha val="40000"/>
                    </a:prstClr>
                  </a:outerShdw>
                </a:effectLst>
              </a:rPr>
              <a:t>he Decline?</a:t>
            </a:r>
          </a:p>
        </p:txBody>
      </p:sp>
      <p:sp>
        <p:nvSpPr>
          <p:cNvPr id="99" name="Shape 99"/>
          <p:cNvSpPr/>
          <p:nvPr/>
        </p:nvSpPr>
        <p:spPr>
          <a:xfrm>
            <a:off x="863600" y="2297598"/>
            <a:ext cx="11506200" cy="302647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dirty="0">
                <a:effectLst>
                  <a:outerShdw blurRad="50800" dist="38100" dir="2700000" algn="tl" rotWithShape="0">
                    <a:prstClr val="black">
                      <a:alpha val="40000"/>
                    </a:prstClr>
                  </a:outerShdw>
                </a:effectLst>
              </a:rPr>
              <a:t>	“I</a:t>
            </a:r>
            <a:r>
              <a:rPr dirty="0">
                <a:effectLst>
                  <a:outerShdw blurRad="50800" dist="38100" dir="2700000" algn="tl" rotWithShape="0">
                    <a:prstClr val="black">
                      <a:alpha val="40000"/>
                    </a:prstClr>
                  </a:outerShdw>
                </a:effectLst>
              </a:rPr>
              <a:t>n a pluralistic, post-modern world, students are </a:t>
            </a:r>
            <a:endParaRPr lang="en-US" dirty="0">
              <a:effectLst>
                <a:outerShdw blurRad="50800" dist="38100" dir="2700000" algn="tl" rotWithShape="0">
                  <a:prstClr val="black">
                    <a:alpha val="40000"/>
                  </a:prstClr>
                </a:outerShdw>
              </a:effectLst>
            </a:endParaRPr>
          </a:p>
          <a:p>
            <a:pPr algn="l"/>
            <a:r>
              <a:rPr dirty="0">
                <a:effectLst>
                  <a:outerShdw blurRad="50800" dist="38100" dir="2700000" algn="tl" rotWithShape="0">
                    <a:prstClr val="black">
                      <a:alpha val="40000"/>
                    </a:prstClr>
                  </a:outerShdw>
                </a:effectLst>
              </a:rPr>
              <a:t>having a more difficult time with (the idea of) people going to hell</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forever because they did</a:t>
            </a:r>
            <a:r>
              <a:rPr lang="en-US" dirty="0">
                <a:effectLst>
                  <a:outerShdw blurRad="50800" dist="38100" dir="2700000" algn="tl" rotWithShape="0">
                    <a:prstClr val="black">
                      <a:alpha val="40000"/>
                    </a:prstClr>
                  </a:outerShdw>
                </a:effectLst>
              </a:rPr>
              <a:t>n’</a:t>
            </a:r>
            <a:r>
              <a:rPr dirty="0">
                <a:effectLst>
                  <a:outerShdw blurRad="50800" dist="38100" dir="2700000" algn="tl" rotWithShape="0">
                    <a:prstClr val="black">
                      <a:alpha val="40000"/>
                    </a:prstClr>
                  </a:outerShdw>
                </a:effectLst>
              </a:rPr>
              <a:t>t believe the right thing</a:t>
            </a:r>
            <a:r>
              <a:rPr lang="en-US" dirty="0">
                <a:effectLst>
                  <a:outerShdw blurRad="50800" dist="38100" dir="2700000" algn="tl" rotWithShape="0">
                    <a:prstClr val="black">
                      <a:alpha val="40000"/>
                    </a:prstClr>
                  </a:outerShdw>
                </a:effectLst>
              </a:rPr>
              <a:t> ...”</a:t>
            </a:r>
            <a:endParaRPr dirty="0">
              <a:effectLst>
                <a:outerShdw blurRad="50800" dist="38100" dir="2700000" algn="tl" rotWithShape="0">
                  <a:prstClr val="black">
                    <a:alpha val="40000"/>
                  </a:prstClr>
                </a:outerShdw>
              </a:effectLst>
            </a:endParaRPr>
          </a:p>
          <a:p>
            <a:pPr algn="r"/>
            <a:r>
              <a:rPr dirty="0">
                <a:effectLst>
                  <a:outerShdw blurRad="50800" dist="38100" dir="2700000" algn="tl" rotWithShape="0">
                    <a:prstClr val="black">
                      <a:alpha val="40000"/>
                    </a:prstClr>
                  </a:outerShdw>
                </a:effectLst>
              </a:rPr>
              <a:t>Mike </a:t>
            </a:r>
            <a:r>
              <a:rPr dirty="0" err="1">
                <a:effectLst>
                  <a:outerShdw blurRad="50800" dist="38100" dir="2700000" algn="tl" rotWithShape="0">
                    <a:prstClr val="black">
                      <a:alpha val="40000"/>
                    </a:prstClr>
                  </a:outerShdw>
                </a:effectLst>
              </a:rPr>
              <a:t>Wittmer</a:t>
            </a:r>
            <a:r>
              <a:rPr dirty="0">
                <a:effectLst>
                  <a:outerShdw blurRad="50800" dist="38100" dir="2700000" algn="tl" rotWithShape="0">
                    <a:prstClr val="black">
                      <a:alpha val="40000"/>
                    </a:prstClr>
                  </a:outerShdw>
                </a:effectLst>
              </a:rPr>
              <a:t>, prof</a:t>
            </a:r>
            <a:r>
              <a:rPr lang="en-US" dirty="0">
                <a:effectLst>
                  <a:outerShdw blurRad="50800" dist="38100" dir="2700000" algn="tl" rotWithShape="0">
                    <a:prstClr val="black">
                      <a:alpha val="40000"/>
                    </a:prstClr>
                  </a:outerShdw>
                </a:effectLst>
              </a:rPr>
              <a:t>essor </a:t>
            </a:r>
            <a:r>
              <a:rPr dirty="0">
                <a:effectLst>
                  <a:outerShdw blurRad="50800" dist="38100" dir="2700000" algn="tl" rotWithShape="0">
                    <a:prstClr val="black">
                      <a:alpha val="40000"/>
                    </a:prstClr>
                  </a:outerShdw>
                </a:effectLst>
              </a:rPr>
              <a:t>of systematic theology</a:t>
            </a:r>
          </a:p>
        </p:txBody>
      </p:sp>
      <p:sp>
        <p:nvSpPr>
          <p:cNvPr id="100" name="Shape 100"/>
          <p:cNvSpPr/>
          <p:nvPr/>
        </p:nvSpPr>
        <p:spPr>
          <a:xfrm>
            <a:off x="853743" y="5522518"/>
            <a:ext cx="10360208" cy="185691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r>
              <a:rPr lang="en-US" dirty="0">
                <a:effectLst>
                  <a:outerShdw blurRad="50800" dist="38100" dir="2700000" algn="tl" rotWithShape="0">
                    <a:prstClr val="black">
                      <a:alpha val="40000"/>
                    </a:prstClr>
                  </a:outerShdw>
                </a:effectLst>
              </a:rPr>
              <a:t>	“A</a:t>
            </a:r>
            <a:r>
              <a:rPr dirty="0">
                <a:effectLst>
                  <a:outerShdw blurRad="50800" dist="38100" dir="2700000" algn="tl" rotWithShape="0">
                    <a:prstClr val="black">
                      <a:alpha val="40000"/>
                    </a:prstClr>
                  </a:outerShdw>
                </a:effectLst>
              </a:rPr>
              <a:t>merican</a:t>
            </a:r>
            <a:r>
              <a:rPr lang="en-US" dirty="0">
                <a:effectLst>
                  <a:outerShdw blurRad="50800" dist="38100" dir="2700000" algn="tl" rotWithShape="0">
                    <a:prstClr val="black">
                      <a:alpha val="40000"/>
                    </a:prstClr>
                  </a:outerShdw>
                </a:effectLst>
              </a:rPr>
              <a:t>s’</a:t>
            </a:r>
            <a:r>
              <a:rPr dirty="0">
                <a:effectLst>
                  <a:outerShdw blurRad="50800" dist="38100" dir="2700000" algn="tl" rotWithShape="0">
                    <a:prstClr val="black">
                      <a:alpha val="40000"/>
                    </a:prstClr>
                  </a:outerShdw>
                </a:effectLst>
              </a:rPr>
              <a:t> optimism and tolerance for diversity</a:t>
            </a:r>
          </a:p>
          <a:p>
            <a:pPr algn="l"/>
            <a:r>
              <a:rPr dirty="0">
                <a:effectLst>
                  <a:outerShdw blurRad="50800" dist="38100" dir="2700000" algn="tl" rotWithShape="0">
                    <a:prstClr val="black">
                      <a:alpha val="40000"/>
                    </a:prstClr>
                  </a:outerShdw>
                </a:effectLst>
              </a:rPr>
              <a:t>complements a growing view of God as benevolent,</a:t>
            </a:r>
          </a:p>
          <a:p>
            <a:pPr algn="l"/>
            <a:r>
              <a:rPr dirty="0">
                <a:effectLst>
                  <a:outerShdw blurRad="50800" dist="38100" dir="2700000" algn="tl" rotWithShape="0">
                    <a:prstClr val="black">
                      <a:alpha val="40000"/>
                    </a:prstClr>
                  </a:outerShdw>
                </a:effectLst>
              </a:rPr>
              <a:t>not judgmental, other experts say</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
        <p:nvSpPr>
          <p:cNvPr id="101" name="Shape 101"/>
          <p:cNvSpPr/>
          <p:nvPr/>
        </p:nvSpPr>
        <p:spPr>
          <a:xfrm>
            <a:off x="2921000" y="7466529"/>
            <a:ext cx="9220200" cy="12721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r>
              <a:rPr dirty="0">
                <a:effectLst>
                  <a:outerShdw blurRad="50800" dist="38100" dir="2700000" algn="tl" rotWithShape="0">
                    <a:prstClr val="black">
                      <a:alpha val="40000"/>
                    </a:prstClr>
                  </a:outerShdw>
                </a:effectLst>
              </a:rPr>
              <a:t>Source: </a:t>
            </a:r>
            <a:r>
              <a:rPr u="sng" dirty="0">
                <a:effectLst>
                  <a:outerShdw blurRad="50800" dist="38100" dir="2700000" algn="tl" rotWithShape="0">
                    <a:prstClr val="black">
                      <a:alpha val="40000"/>
                    </a:prstClr>
                  </a:outerShdw>
                </a:effectLst>
              </a:rPr>
              <a:t>Pew Forum: Belief in hell dips, but </a:t>
            </a:r>
            <a:r>
              <a:rPr u="sng" dirty="0" smtClean="0">
                <a:effectLst>
                  <a:outerShdw blurRad="50800" dist="38100" dir="2700000" algn="tl" rotWithShape="0">
                    <a:prstClr val="black">
                      <a:alpha val="40000"/>
                    </a:prstClr>
                  </a:outerShdw>
                </a:effectLst>
              </a:rPr>
              <a:t>some </a:t>
            </a:r>
            <a:r>
              <a:rPr u="sng" dirty="0">
                <a:effectLst>
                  <a:outerShdw blurRad="50800" dist="38100" dir="2700000" algn="tl" rotWithShape="0">
                    <a:prstClr val="black">
                      <a:alpha val="40000"/>
                    </a:prstClr>
                  </a:outerShdw>
                </a:effectLst>
              </a:rPr>
              <a:t>say the</a:t>
            </a:r>
            <a:r>
              <a:rPr lang="en-US" u="sng" dirty="0">
                <a:effectLst>
                  <a:outerShdw blurRad="50800" dist="38100" dir="2700000" algn="tl" rotWithShape="0">
                    <a:prstClr val="black">
                      <a:alpha val="40000"/>
                    </a:prstClr>
                  </a:outerShdw>
                </a:effectLst>
              </a:rPr>
              <a:t>y’</a:t>
            </a:r>
            <a:r>
              <a:rPr u="sng" dirty="0">
                <a:effectLst>
                  <a:outerShdw blurRad="50800" dist="38100" dir="2700000" algn="tl" rotWithShape="0">
                    <a:prstClr val="black">
                      <a:alpha val="40000"/>
                    </a:prstClr>
                  </a:outerShdw>
                </a:effectLst>
              </a:rPr>
              <a:t>ve already been there</a:t>
            </a:r>
            <a:r>
              <a:rPr dirty="0">
                <a:effectLst>
                  <a:outerShdw blurRad="50800" dist="38100" dir="2700000" algn="tl" rotWithShape="0">
                    <a:prstClr val="black">
                      <a:alpha val="40000"/>
                    </a:prst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711199" y="1860550"/>
            <a:ext cx="11658601" cy="656590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“I</a:t>
            </a:r>
            <a:r>
              <a:rPr dirty="0">
                <a:effectLst>
                  <a:outerShdw blurRad="50800" dist="38100" dir="2700000" algn="tl" rotWithShape="0">
                    <a:prstClr val="black">
                      <a:alpha val="40000"/>
                    </a:prstClr>
                  </a:outerShdw>
                </a:effectLst>
              </a:rPr>
              <a:t>f your right eye causes you to sin, pluck it out and cast it from you; for it is more profitable for you that one of your members perish, than for your whole body to be cast into hell.   </a:t>
            </a:r>
          </a:p>
          <a:p>
            <a:pPr algn="l">
              <a:defRPr sz="4200"/>
            </a:pPr>
            <a:r>
              <a:rPr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And if your right hand causes you to sin, cut it off and cast it from you; for it is more profitable for you that one of your members perish, than for your whole body to be cast into hel</a:t>
            </a:r>
            <a:r>
              <a:rPr lang="en-US" dirty="0">
                <a:effectLst>
                  <a:outerShdw blurRad="50800" dist="38100" dir="2700000" algn="tl" rotWithShape="0">
                    <a:prstClr val="black">
                      <a:alpha val="40000"/>
                    </a:prstClr>
                  </a:outerShdw>
                </a:effectLst>
              </a:rPr>
              <a:t>l”</a:t>
            </a:r>
            <a:endParaRPr dirty="0">
              <a:effectLst>
                <a:outerShdw blurRad="50800" dist="38100" dir="2700000" algn="tl" rotWithShape="0">
                  <a:prstClr val="black">
                    <a:alpha val="40000"/>
                  </a:prstClr>
                </a:outerShdw>
              </a:effectLst>
            </a:endParaRPr>
          </a:p>
          <a:p>
            <a:pPr algn="r">
              <a:defRPr sz="4200"/>
            </a:pPr>
            <a:r>
              <a:rPr dirty="0">
                <a:effectLst>
                  <a:outerShdw blurRad="50800" dist="38100" dir="2700000" algn="tl" rotWithShape="0">
                    <a:prstClr val="black">
                      <a:alpha val="40000"/>
                    </a:prstClr>
                  </a:outerShdw>
                </a:effectLst>
              </a:rPr>
              <a:t>                                             </a:t>
            </a:r>
            <a:r>
              <a:rPr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t>
            </a:r>
            <a:r>
              <a:rPr i="1" dirty="0">
                <a:effectLst>
                  <a:outerShdw blurRad="50800" dist="38100" dir="2700000" algn="tl" rotWithShape="0">
                    <a:prstClr val="black">
                      <a:alpha val="40000"/>
                    </a:prstClr>
                  </a:outerShdw>
                </a:effectLst>
              </a:rPr>
              <a:t>Matthew 5:29-30</a:t>
            </a:r>
            <a:r>
              <a:rPr lang="en-US" i="1"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a:t>
            </a:r>
          </a:p>
          <a:p>
            <a:pPr algn="l">
              <a:defRPr sz="4200"/>
            </a:pP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1701800" y="1194294"/>
            <a:ext cx="12875604" cy="1579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800"/>
            </a:pPr>
            <a:r>
              <a:rPr dirty="0">
                <a:effectLst>
                  <a:outerShdw blurRad="50800" dist="38100" dir="2700000" algn="tl" rotWithShape="0">
                    <a:prstClr val="black">
                      <a:alpha val="40000"/>
                    </a:prstClr>
                  </a:outerShdw>
                </a:effectLst>
              </a:rPr>
              <a:t>Luke 16:19-31: </a:t>
            </a:r>
            <a:endParaRPr lang="en-US" dirty="0">
              <a:effectLst>
                <a:outerShdw blurRad="50800" dist="38100" dir="2700000" algn="tl" rotWithShape="0">
                  <a:prstClr val="black">
                    <a:alpha val="40000"/>
                  </a:prstClr>
                </a:outerShdw>
              </a:effectLst>
            </a:endParaRPr>
          </a:p>
          <a:p>
            <a:pPr>
              <a:defRPr sz="4800"/>
            </a:pPr>
            <a:r>
              <a:rPr dirty="0">
                <a:effectLst>
                  <a:outerShdw blurRad="50800" dist="38100" dir="2700000" algn="tl" rotWithShape="0">
                    <a:prstClr val="black">
                      <a:alpha val="40000"/>
                    </a:prstClr>
                  </a:outerShdw>
                </a:effectLst>
              </a:rPr>
              <a:t>A Picture of the Place</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Called Hell</a:t>
            </a:r>
          </a:p>
        </p:txBody>
      </p:sp>
      <p:sp>
        <p:nvSpPr>
          <p:cNvPr id="106" name="Shape 106"/>
          <p:cNvSpPr/>
          <p:nvPr/>
        </p:nvSpPr>
        <p:spPr>
          <a:xfrm>
            <a:off x="4456112" y="4059325"/>
            <a:ext cx="7391401"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200"/>
            </a:pPr>
            <a:r>
              <a:rPr lang="en-US" dirty="0">
                <a:effectLst>
                  <a:outerShdw blurRad="50800" dist="38100" dir="2700000" algn="tl" rotWithShape="0">
                    <a:prstClr val="black">
                      <a:alpha val="40000"/>
                    </a:prstClr>
                  </a:outerShdw>
                </a:effectLst>
              </a:rPr>
              <a:t>“</a:t>
            </a:r>
            <a:r>
              <a:rPr lang="en-US" dirty="0" err="1">
                <a:effectLst>
                  <a:outerShdw blurRad="50800" dist="38100" dir="2700000" algn="tl" rotWithShape="0">
                    <a:prstClr val="black">
                      <a:alpha val="40000"/>
                    </a:prstClr>
                  </a:outerShdw>
                </a:effectLst>
              </a:rPr>
              <a:t>G</a:t>
            </a:r>
            <a:r>
              <a:rPr dirty="0" err="1">
                <a:effectLst>
                  <a:outerShdw blurRad="50800" dist="38100" dir="2700000" algn="tl" rotWithShape="0">
                    <a:prstClr val="black">
                      <a:alpha val="40000"/>
                    </a:prstClr>
                  </a:outerShdw>
                </a:effectLst>
              </a:rPr>
              <a:t>ehenn</a:t>
            </a:r>
            <a:r>
              <a:rPr lang="en-US" dirty="0" err="1">
                <a:effectLst>
                  <a:outerShdw blurRad="50800" dist="38100" dir="2700000" algn="tl" rotWithShape="0">
                    <a:prstClr val="black">
                      <a:alpha val="40000"/>
                    </a:prstClr>
                  </a:outerShdw>
                </a:effectLst>
              </a:rPr>
              <a:t>a</a:t>
            </a:r>
            <a:r>
              <a:rPr lang="en-US" dirty="0">
                <a:effectLst>
                  <a:outerShdw blurRad="50800" dist="38100" dir="2700000" algn="tl" rotWithShape="0">
                    <a:prstClr val="black">
                      <a:alpha val="40000"/>
                    </a:prstClr>
                  </a:outerShdw>
                </a:effectLst>
              </a:rPr>
              <a:t>”</a:t>
            </a:r>
            <a:r>
              <a:rPr dirty="0">
                <a:effectLst>
                  <a:outerShdw blurRad="50800" dist="38100" dir="2700000" algn="tl" rotWithShape="0">
                    <a:prstClr val="black">
                      <a:alpha val="40000"/>
                    </a:prstClr>
                  </a:outerShdw>
                </a:effectLst>
              </a:rPr>
              <a:t> = the final </a:t>
            </a:r>
            <a:r>
              <a:rPr dirty="0" smtClean="0">
                <a:effectLst>
                  <a:outerShdw blurRad="50800" dist="38100" dir="2700000" algn="tl" rotWithShape="0">
                    <a:prstClr val="black">
                      <a:alpha val="40000"/>
                    </a:prstClr>
                  </a:outerShdw>
                </a:effectLst>
              </a:rPr>
              <a:t>destination</a:t>
            </a:r>
            <a:r>
              <a:rPr lang="en-US" dirty="0" smtClean="0">
                <a:effectLst>
                  <a:outerShdw blurRad="50800" dist="38100" dir="2700000" algn="tl" rotWithShape="0">
                    <a:prstClr val="black">
                      <a:alpha val="40000"/>
                    </a:prstClr>
                  </a:outerShdw>
                </a:effectLst>
              </a:rPr>
              <a:t> </a:t>
            </a:r>
            <a:r>
              <a:rPr dirty="0" smtClean="0">
                <a:effectLst>
                  <a:outerShdw blurRad="50800" dist="38100" dir="2700000" algn="tl" rotWithShape="0">
                    <a:prstClr val="black">
                      <a:alpha val="40000"/>
                    </a:prstClr>
                  </a:outerShdw>
                </a:effectLst>
              </a:rPr>
              <a:t>of </a:t>
            </a:r>
            <a:r>
              <a:rPr dirty="0">
                <a:effectLst>
                  <a:outerShdw blurRad="50800" dist="38100" dir="2700000" algn="tl" rotWithShape="0">
                    <a:prstClr val="black">
                      <a:alpha val="40000"/>
                    </a:prstClr>
                  </a:outerShdw>
                </a:effectLst>
              </a:rPr>
              <a:t>the</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wicked.</a:t>
            </a:r>
          </a:p>
        </p:txBody>
      </p:sp>
      <p:sp>
        <p:nvSpPr>
          <p:cNvPr id="107" name="Shape 107"/>
          <p:cNvSpPr/>
          <p:nvPr/>
        </p:nvSpPr>
        <p:spPr>
          <a:xfrm>
            <a:off x="1473200" y="6553200"/>
            <a:ext cx="12293600"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4200"/>
            </a:pP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2 Peter 2:4 </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Tartaru</a:t>
            </a:r>
            <a:r>
              <a:rPr lang="en-US" dirty="0">
                <a:effectLst>
                  <a:outerShdw blurRad="50800" dist="38100" dir="2700000" algn="tl" rotWithShape="0">
                    <a:prstClr val="black">
                      <a:alpha val="40000"/>
                    </a:prstClr>
                  </a:outerShdw>
                </a:effectLst>
              </a:rPr>
              <a:t>s”</a:t>
            </a:r>
            <a:r>
              <a:rPr dirty="0">
                <a:effectLst>
                  <a:outerShdw blurRad="50800" dist="38100" dir="2700000" algn="tl" rotWithShape="0">
                    <a:prstClr val="black">
                      <a:alpha val="40000"/>
                    </a:prstClr>
                  </a:outerShdw>
                </a:effectLst>
              </a:rPr>
              <a:t> = the realm of</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Hades </a:t>
            </a:r>
            <a:endParaRPr lang="en-US" dirty="0">
              <a:effectLst>
                <a:outerShdw blurRad="50800" dist="38100" dir="2700000" algn="tl" rotWithShape="0">
                  <a:prstClr val="black">
                    <a:alpha val="40000"/>
                  </a:prstClr>
                </a:outerShdw>
              </a:effectLst>
            </a:endParaRPr>
          </a:p>
          <a:p>
            <a:pPr algn="l">
              <a:defRPr sz="4200"/>
            </a:pPr>
            <a:r>
              <a:rPr dirty="0">
                <a:effectLst>
                  <a:outerShdw blurRad="50800" dist="38100" dir="2700000" algn="tl" rotWithShape="0">
                    <a:prstClr val="black">
                      <a:alpha val="40000"/>
                    </a:prstClr>
                  </a:outerShdw>
                </a:effectLst>
              </a:rPr>
              <a:t>where the wicked await the final</a:t>
            </a:r>
            <a:r>
              <a:rPr lang="en-US" dirty="0">
                <a:effectLst>
                  <a:outerShdw blurRad="50800" dist="38100" dir="2700000" algn="tl" rotWithShape="0">
                    <a:prstClr val="black">
                      <a:alpha val="40000"/>
                    </a:prstClr>
                  </a:outerShdw>
                </a:effectLst>
              </a:rPr>
              <a:t> </a:t>
            </a:r>
            <a:r>
              <a:rPr dirty="0">
                <a:effectLst>
                  <a:outerShdw blurRad="50800" dist="38100" dir="2700000" algn="tl" rotWithShape="0">
                    <a:prstClr val="black">
                      <a:alpha val="40000"/>
                    </a:prstClr>
                  </a:outerShdw>
                </a:effectLst>
              </a:rPr>
              <a:t>judgment.</a:t>
            </a:r>
          </a:p>
        </p:txBody>
      </p:sp>
      <p:pic>
        <p:nvPicPr>
          <p:cNvPr id="2050" name="Picture 2" descr="https://brucegerencser.net/wp-content/uploads/2015/03/rich-man-and-laza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6400" y="356449"/>
            <a:ext cx="3539607" cy="4835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 calcmode="lin" valueType="num">
                                      <p:cBhvr>
                                        <p:cTn id="9" dur="5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0" nodeType="clickEffect">
                                  <p:stCondLst>
                                    <p:cond delay="0"/>
                                  </p:stCondLst>
                                  <p:iterate>
                                    <p:tmAbs val="0"/>
                                  </p:iterate>
                                  <p:childTnLst>
                                    <p:set>
                                      <p:cBhvr>
                                        <p:cTn id="14" fill="hold"/>
                                        <p:tgtEl>
                                          <p:spTgt spid="107"/>
                                        </p:tgtEl>
                                        <p:attrNameLst>
                                          <p:attrName>style.visibility</p:attrName>
                                        </p:attrNameLst>
                                      </p:cBhvr>
                                      <p:to>
                                        <p:strVal val="visible"/>
                                      </p:to>
                                    </p:set>
                                    <p:anim calcmode="lin" valueType="num">
                                      <p:cBhvr>
                                        <p:cTn id="15" dur="500" fill="hold"/>
                                        <p:tgtEl>
                                          <p:spTgt spid="107"/>
                                        </p:tgtEl>
                                        <p:attrNameLst>
                                          <p:attrName>ppt_w</p:attrName>
                                        </p:attrNameLst>
                                      </p:cBhvr>
                                      <p:tavLst>
                                        <p:tav tm="0">
                                          <p:val>
                                            <p:fltVal val="0"/>
                                          </p:val>
                                        </p:tav>
                                        <p:tav tm="100000">
                                          <p:val>
                                            <p:strVal val="#ppt_w"/>
                                          </p:val>
                                        </p:tav>
                                      </p:tavLst>
                                    </p:anim>
                                    <p:anim calcmode="lin" valueType="num">
                                      <p:cBhvr>
                                        <p:cTn id="16" dur="500" fill="hold"/>
                                        <p:tgtEl>
                                          <p:spTgt spid="107"/>
                                        </p:tgtEl>
                                        <p:attrNameLst>
                                          <p:attrName>ppt_h</p:attrName>
                                        </p:attrNameLst>
                                      </p:cBhvr>
                                      <p:tavLst>
                                        <p:tav tm="0">
                                          <p:val>
                                            <p:fltVal val="0"/>
                                          </p:val>
                                        </p:tav>
                                        <p:tav tm="100000">
                                          <p:val>
                                            <p:strVal val="#ppt_h"/>
                                          </p:val>
                                        </p:tav>
                                      </p:tavLst>
                                    </p:anim>
                                    <p:anim calcmode="lin" valueType="num">
                                      <p:cBhvr>
                                        <p:cTn id="17" dur="5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advAuto="0"/>
      <p:bldP spid="10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1092200" y="1549400"/>
            <a:ext cx="4904358" cy="990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atin typeface="Helvetica"/>
                <a:ea typeface="Helvetica"/>
                <a:cs typeface="Helvetica"/>
                <a:sym typeface="Helvetica"/>
              </a:defRPr>
            </a:lvl1pPr>
          </a:lstStyle>
          <a:p>
            <a:r>
              <a:rPr dirty="0">
                <a:effectLst>
                  <a:outerShdw blurRad="50800" dist="38100" dir="2700000" algn="tl" rotWithShape="0">
                    <a:prstClr val="black">
                      <a:alpha val="40000"/>
                    </a:prstClr>
                  </a:outerShdw>
                </a:effectLst>
              </a:rPr>
              <a:t>Hell is a place:</a:t>
            </a:r>
          </a:p>
        </p:txBody>
      </p:sp>
      <p:sp>
        <p:nvSpPr>
          <p:cNvPr id="110" name="Shape 110"/>
          <p:cNvSpPr/>
          <p:nvPr/>
        </p:nvSpPr>
        <p:spPr>
          <a:xfrm>
            <a:off x="1659728" y="3270870"/>
            <a:ext cx="9685344" cy="17030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200"/>
            </a:pPr>
            <a:r>
              <a:rPr dirty="0">
                <a:effectLst>
                  <a:outerShdw blurRad="50800" dist="38100" dir="2700000" algn="tl" rotWithShape="0">
                    <a:prstClr val="black">
                      <a:alpha val="40000"/>
                    </a:prstClr>
                  </a:outerShdw>
                </a:effectLst>
              </a:rPr>
              <a:t>Where Perception Is Uninterrupted</a:t>
            </a:r>
          </a:p>
          <a:p>
            <a:pPr>
              <a:defRPr sz="5200"/>
            </a:pPr>
            <a:r>
              <a:rPr dirty="0">
                <a:effectLst>
                  <a:outerShdw blurRad="50800" dist="38100" dir="2700000" algn="tl" rotWithShape="0">
                    <a:prstClr val="black">
                      <a:alpha val="40000"/>
                    </a:prstClr>
                  </a:outerShdw>
                </a:effectLst>
              </a:rPr>
              <a:t>Luke 16:22-23</a:t>
            </a:r>
          </a:p>
        </p:txBody>
      </p:sp>
      <p:sp>
        <p:nvSpPr>
          <p:cNvPr id="111" name="Shape 111"/>
          <p:cNvSpPr/>
          <p:nvPr/>
        </p:nvSpPr>
        <p:spPr>
          <a:xfrm>
            <a:off x="1226917" y="5687277"/>
            <a:ext cx="10550965" cy="20415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200"/>
            </a:pPr>
            <a:r>
              <a:rPr dirty="0">
                <a:effectLst>
                  <a:outerShdw blurRad="50800" dist="38100" dir="2700000" algn="tl" rotWithShape="0">
                    <a:prstClr val="black">
                      <a:alpha val="40000"/>
                    </a:prstClr>
                  </a:outerShdw>
                </a:effectLst>
              </a:rPr>
              <a:t>The Lord gave insight into the extent of the</a:t>
            </a:r>
          </a:p>
          <a:p>
            <a:pPr>
              <a:defRPr sz="4200"/>
            </a:pPr>
            <a:r>
              <a:rPr dirty="0">
                <a:effectLst>
                  <a:outerShdw blurRad="50800" dist="38100" dir="2700000" algn="tl" rotWithShape="0">
                    <a:prstClr val="black">
                      <a:alpha val="40000"/>
                    </a:prstClr>
                  </a:outerShdw>
                </a:effectLst>
              </a:rPr>
              <a:t>uninterrupted perception in the Hadean realm </a:t>
            </a:r>
          </a:p>
          <a:p>
            <a:pPr>
              <a:defRPr sz="4200"/>
            </a:pPr>
            <a:r>
              <a:rPr dirty="0">
                <a:effectLst>
                  <a:outerShdw blurRad="50800" dist="38100" dir="2700000" algn="tl" rotWithShape="0">
                    <a:prstClr val="black">
                      <a:alpha val="40000"/>
                    </a:prstClr>
                  </a:outerShdw>
                </a:effectLst>
              </a:rPr>
              <a:t>(verses 24 &amp; 25)</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11"/>
                                        </p:tgtEl>
                                        <p:attrNameLst>
                                          <p:attrName>style.visibility</p:attrName>
                                        </p:attrNameLst>
                                      </p:cBhvr>
                                      <p:to>
                                        <p:strVal val="visible"/>
                                      </p:to>
                                    </p:set>
                                    <p:anim calcmode="lin" valueType="num">
                                      <p:cBhvr>
                                        <p:cTn id="7" dur="500" fill="hold"/>
                                        <p:tgtEl>
                                          <p:spTgt spid="111"/>
                                        </p:tgtEl>
                                        <p:attrNameLst>
                                          <p:attrName>ppt_x</p:attrName>
                                        </p:attrNameLst>
                                      </p:cBhvr>
                                      <p:tavLst>
                                        <p:tav tm="0">
                                          <p:val>
                                            <p:strVal val="0-#ppt_w/2"/>
                                          </p:val>
                                        </p:tav>
                                        <p:tav tm="100000">
                                          <p:val>
                                            <p:strVal val="#ppt_x"/>
                                          </p:val>
                                        </p:tav>
                                      </p:tavLst>
                                    </p:anim>
                                    <p:anim calcmode="lin" valueType="num">
                                      <p:cBhvr>
                                        <p:cTn id="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1168400" y="800100"/>
            <a:ext cx="4904358" cy="990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atin typeface="Helvetica"/>
                <a:ea typeface="Helvetica"/>
                <a:cs typeface="Helvetica"/>
                <a:sym typeface="Helvetica"/>
              </a:defRPr>
            </a:lvl1pPr>
          </a:lstStyle>
          <a:p>
            <a:r>
              <a:rPr dirty="0"/>
              <a:t>Hell is a place:</a:t>
            </a:r>
          </a:p>
        </p:txBody>
      </p:sp>
      <p:sp>
        <p:nvSpPr>
          <p:cNvPr id="114" name="Shape 114"/>
          <p:cNvSpPr/>
          <p:nvPr/>
        </p:nvSpPr>
        <p:spPr>
          <a:xfrm>
            <a:off x="1698294" y="2263245"/>
            <a:ext cx="9608211" cy="167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a:lvl1pPr>
          </a:lstStyle>
          <a:p>
            <a:r>
              <a:rPr dirty="0"/>
              <a:t>Where Punishment Is Unending</a:t>
            </a:r>
          </a:p>
        </p:txBody>
      </p:sp>
      <p:sp>
        <p:nvSpPr>
          <p:cNvPr id="115" name="Shape 115"/>
          <p:cNvSpPr/>
          <p:nvPr/>
        </p:nvSpPr>
        <p:spPr>
          <a:xfrm>
            <a:off x="4310583" y="3959874"/>
            <a:ext cx="4383634" cy="736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200"/>
            </a:lvl1pPr>
          </a:lstStyle>
          <a:p>
            <a:r>
              <a:t>Matthew 25:31-46</a:t>
            </a:r>
          </a:p>
        </p:txBody>
      </p:sp>
      <p:sp>
        <p:nvSpPr>
          <p:cNvPr id="116" name="Shape 116"/>
          <p:cNvSpPr/>
          <p:nvPr/>
        </p:nvSpPr>
        <p:spPr>
          <a:xfrm>
            <a:off x="1736267" y="4924177"/>
            <a:ext cx="10212732" cy="333424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200"/>
            </a:pPr>
            <a:r>
              <a:rPr dirty="0"/>
              <a:t>The word</a:t>
            </a:r>
            <a:r>
              <a:rPr lang="en-US" dirty="0"/>
              <a:t>s “</a:t>
            </a:r>
            <a:r>
              <a:rPr dirty="0"/>
              <a:t>everlastin</a:t>
            </a:r>
            <a:r>
              <a:rPr lang="en-US" dirty="0"/>
              <a:t>g”</a:t>
            </a:r>
            <a:r>
              <a:rPr dirty="0"/>
              <a:t> an</a:t>
            </a:r>
            <a:r>
              <a:rPr lang="en-US" dirty="0"/>
              <a:t>d “</a:t>
            </a:r>
            <a:r>
              <a:rPr dirty="0"/>
              <a:t>eterna</a:t>
            </a:r>
            <a:r>
              <a:rPr lang="en-US" dirty="0"/>
              <a:t>l”</a:t>
            </a:r>
            <a:r>
              <a:rPr dirty="0"/>
              <a:t> are </a:t>
            </a:r>
          </a:p>
          <a:p>
            <a:pPr>
              <a:defRPr sz="4200"/>
            </a:pPr>
            <a:r>
              <a:rPr dirty="0"/>
              <a:t>identical in meaning, both translated from the</a:t>
            </a:r>
          </a:p>
          <a:p>
            <a:pPr>
              <a:defRPr sz="4200"/>
            </a:pPr>
            <a:r>
              <a:rPr dirty="0"/>
              <a:t>same word in the original. Therefore, the</a:t>
            </a:r>
          </a:p>
          <a:p>
            <a:pPr>
              <a:defRPr sz="4200"/>
            </a:pPr>
            <a:r>
              <a:rPr dirty="0"/>
              <a:t>durations o</a:t>
            </a:r>
            <a:r>
              <a:rPr lang="en-US" dirty="0"/>
              <a:t>f “e</a:t>
            </a:r>
            <a:r>
              <a:rPr dirty="0"/>
              <a:t>verlasting punishmen</a:t>
            </a:r>
            <a:r>
              <a:rPr lang="en-US" dirty="0"/>
              <a:t>t”</a:t>
            </a:r>
            <a:r>
              <a:rPr dirty="0"/>
              <a:t> and</a:t>
            </a:r>
          </a:p>
          <a:p>
            <a:pPr>
              <a:defRPr sz="4200"/>
            </a:pPr>
            <a:r>
              <a:rPr lang="en-US" dirty="0"/>
              <a:t>“e</a:t>
            </a:r>
            <a:r>
              <a:rPr dirty="0"/>
              <a:t>ternal life</a:t>
            </a:r>
            <a:r>
              <a:rPr lang="en-US" dirty="0"/>
              <a:t>”</a:t>
            </a:r>
            <a:r>
              <a:rPr dirty="0"/>
              <a:t> are the same!</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Abs val="0"/>
                                  </p:iterate>
                                  <p:childTnLst>
                                    <p:set>
                                      <p:cBhvr>
                                        <p:cTn id="6" fill="hold"/>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fmla="#ppt_w*sin(2.5*pi*$)">
                                          <p:val>
                                            <p:fltVal val="0"/>
                                          </p:val>
                                        </p:tav>
                                        <p:tav tm="100000">
                                          <p:val>
                                            <p:fltVal val="1"/>
                                          </p:val>
                                        </p:tav>
                                      </p:tavLst>
                                    </p:anim>
                                    <p:anim calcmode="lin" valueType="num">
                                      <p:cBhvr>
                                        <p:cTn id="8" dur="500" fill="hold"/>
                                        <p:tgtEl>
                                          <p:spTgt spid="1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16"/>
                                        </p:tgtEl>
                                        <p:attrNameLst>
                                          <p:attrName>style.visibility</p:attrName>
                                        </p:attrNameLst>
                                      </p:cBhvr>
                                      <p:to>
                                        <p:strVal val="visible"/>
                                      </p:to>
                                    </p:set>
                                    <p:anim calcmode="lin" valueType="num">
                                      <p:cBhvr>
                                        <p:cTn id="13" dur="500" fill="hold"/>
                                        <p:tgtEl>
                                          <p:spTgt spid="116"/>
                                        </p:tgtEl>
                                        <p:attrNameLst>
                                          <p:attrName>ppt_x</p:attrName>
                                        </p:attrNameLst>
                                      </p:cBhvr>
                                      <p:tavLst>
                                        <p:tav tm="0">
                                          <p:val>
                                            <p:strVal val="0-#ppt_w/2"/>
                                          </p:val>
                                        </p:tav>
                                        <p:tav tm="100000">
                                          <p:val>
                                            <p:strVal val="#ppt_x"/>
                                          </p:val>
                                        </p:tav>
                                      </p:tavLst>
                                    </p:anim>
                                    <p:anim calcmode="lin" valueType="num">
                                      <p:cBhvr>
                                        <p:cTn id="14"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advAuto="0"/>
      <p:bldP spid="116" grpId="0" animBg="1" advAuto="0"/>
    </p:bldLst>
  </p:timing>
</p:sld>
</file>

<file path=ppt/theme/theme1.xml><?xml version="1.0" encoding="utf-8"?>
<a:theme xmlns:a="http://schemas.openxmlformats.org/drawingml/2006/main" name="Gradient">
  <a:themeElements>
    <a:clrScheme name="Gradient">
      <a:dk1>
        <a:srgbClr val="6700FF"/>
      </a:dk1>
      <a:lt1>
        <a:srgbClr val="FFFFFF"/>
      </a:lt1>
      <a:dk2>
        <a:srgbClr val="42464D"/>
      </a:dk2>
      <a:lt2>
        <a:srgbClr val="D4D6D9"/>
      </a:lt2>
      <a:accent1>
        <a:srgbClr val="094EB3"/>
      </a:accent1>
      <a:accent2>
        <a:srgbClr val="1B8D14"/>
      </a:accent2>
      <a:accent3>
        <a:srgbClr val="00979C"/>
      </a:accent3>
      <a:accent4>
        <a:srgbClr val="442EB4"/>
      </a:accent4>
      <a:accent5>
        <a:srgbClr val="830B13"/>
      </a:accent5>
      <a:accent6>
        <a:srgbClr val="AD6D1E"/>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atOff val="1742"/>
              </a:schemeClr>
            </a:gs>
            <a:gs pos="100000">
              <a:schemeClr val="accent1">
                <a:hueOff val="282042"/>
                <a:satOff val="-7088"/>
                <a:lumOff val="-9420"/>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42464D"/>
      </a:dk2>
      <a:lt2>
        <a:srgbClr val="D4D6D9"/>
      </a:lt2>
      <a:accent1>
        <a:srgbClr val="094EB3"/>
      </a:accent1>
      <a:accent2>
        <a:srgbClr val="1B8D14"/>
      </a:accent2>
      <a:accent3>
        <a:srgbClr val="00979C"/>
      </a:accent3>
      <a:accent4>
        <a:srgbClr val="442EB4"/>
      </a:accent4>
      <a:accent5>
        <a:srgbClr val="830B13"/>
      </a:accent5>
      <a:accent6>
        <a:srgbClr val="AD6D1E"/>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satOff val="1742"/>
              </a:schemeClr>
            </a:gs>
            <a:gs pos="100000">
              <a:schemeClr val="accent1">
                <a:hueOff val="282042"/>
                <a:satOff val="-7088"/>
                <a:lumOff val="-9420"/>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634</Words>
  <Application>Microsoft Office PowerPoint</Application>
  <PresentationFormat>Custom</PresentationFormat>
  <Paragraphs>81</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Chiller</vt:lpstr>
      <vt:lpstr>Helvetica</vt:lpstr>
      <vt:lpstr>Helvetica Light</vt:lpstr>
      <vt:lpstr>Helvetica Neue</vt:lpstr>
      <vt:lpstr>Papyrus</vt:lpstr>
      <vt:lpstr>Gradient</vt:lpstr>
      <vt:lpstr>PowerPoint Presentation</vt:lpstr>
      <vt:lpstr>PowerPoint Presentation</vt:lpstr>
      <vt:lpstr>Belief in Hell Among Americans</vt:lpstr>
      <vt:lpstr>PowerPoint Presentation</vt:lpstr>
      <vt:lpstr>Why the Decline?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Dearman</dc:creator>
  <cp:lastModifiedBy>Amanda Dixon</cp:lastModifiedBy>
  <cp:revision>16</cp:revision>
  <dcterms:modified xsi:type="dcterms:W3CDTF">2017-04-05T19:28:25Z</dcterms:modified>
</cp:coreProperties>
</file>