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9"/>
  </p:notesMasterIdLst>
  <p:sldIdLst>
    <p:sldId id="348" r:id="rId2"/>
    <p:sldId id="555" r:id="rId3"/>
    <p:sldId id="551" r:id="rId4"/>
    <p:sldId id="602" r:id="rId5"/>
    <p:sldId id="679" r:id="rId6"/>
    <p:sldId id="700" r:id="rId7"/>
    <p:sldId id="701" r:id="rId8"/>
    <p:sldId id="703" r:id="rId9"/>
    <p:sldId id="654" r:id="rId10"/>
    <p:sldId id="651" r:id="rId11"/>
    <p:sldId id="668" r:id="rId12"/>
    <p:sldId id="673" r:id="rId13"/>
    <p:sldId id="674" r:id="rId14"/>
    <p:sldId id="675" r:id="rId15"/>
    <p:sldId id="676" r:id="rId16"/>
    <p:sldId id="677" r:id="rId17"/>
    <p:sldId id="669" r:id="rId18"/>
    <p:sldId id="678" r:id="rId19"/>
    <p:sldId id="680" r:id="rId20"/>
    <p:sldId id="684" r:id="rId21"/>
    <p:sldId id="688" r:id="rId22"/>
    <p:sldId id="691" r:id="rId23"/>
    <p:sldId id="690" r:id="rId24"/>
    <p:sldId id="685" r:id="rId25"/>
    <p:sldId id="692" r:id="rId26"/>
    <p:sldId id="695" r:id="rId27"/>
    <p:sldId id="655" r:id="rId28"/>
    <p:sldId id="708" r:id="rId29"/>
    <p:sldId id="709" r:id="rId30"/>
    <p:sldId id="710" r:id="rId31"/>
    <p:sldId id="711" r:id="rId32"/>
    <p:sldId id="712" r:id="rId33"/>
    <p:sldId id="713" r:id="rId34"/>
    <p:sldId id="704" r:id="rId35"/>
    <p:sldId id="705" r:id="rId36"/>
    <p:sldId id="706" r:id="rId37"/>
    <p:sldId id="707"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3399"/>
    <a:srgbClr val="3333CC"/>
    <a:srgbClr val="FF3300"/>
    <a:srgbClr val="996633"/>
    <a:srgbClr val="996600"/>
    <a:srgbClr val="0000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4653" autoAdjust="0"/>
  </p:normalViewPr>
  <p:slideViewPr>
    <p:cSldViewPr>
      <p:cViewPr>
        <p:scale>
          <a:sx n="50" d="100"/>
          <a:sy n="50" d="100"/>
        </p:scale>
        <p:origin x="-924"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C9D0584-B3A0-4200-BE8C-EAF101DC02C7}" type="datetimeFigureOut">
              <a:rPr lang="en-US"/>
              <a:pPr>
                <a:defRPr/>
              </a:pPr>
              <a:t>5/29/2016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132078A-4FE0-4735-BF8E-5E16E68D2298}" type="slidenum">
              <a:rPr lang="en-US"/>
              <a:pPr>
                <a:defRPr/>
              </a:pPr>
              <a:t>‹#›</a:t>
            </a:fld>
            <a:endParaRPr lang="en-US"/>
          </a:p>
        </p:txBody>
      </p:sp>
    </p:spTree>
    <p:extLst>
      <p:ext uri="{BB962C8B-B14F-4D97-AF65-F5344CB8AC3E}">
        <p14:creationId xmlns:p14="http://schemas.microsoft.com/office/powerpoint/2010/main" val="2800251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25ECA-5749-4FF4-89B2-75CE6870636B}"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25ECA-5749-4FF4-89B2-75CE6870636B}"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132078A-4FE0-4735-BF8E-5E16E68D229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B76CC2-E413-4D4C-87B1-2ED9E7E3145F}" type="slidenum">
              <a:rPr lang="en-US" smtClean="0"/>
              <a:pPr/>
              <a:t>34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4BF42E-C047-4174-B11D-EF1627EEC088}" type="slidenum">
              <a:rPr lang="en-US" smtClean="0"/>
              <a:pPr/>
              <a:t>35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11B050-AFF4-4754-BC67-A48E0D3DC5C9}" type="slidenum">
              <a:rPr lang="en-US" smtClean="0"/>
              <a:pPr/>
              <a:t>36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256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027400-BDE1-450B-9AC9-C72F40CB26CC}"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1312AE-F59E-4934-AF07-75EDB415C98A}"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BD4E5C-91DF-4E43-9593-102CDB9F2517}"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4FE0D4-3F20-44F0-ACD5-190AE815D21F}" type="slidenum">
              <a:rPr lang="en-US"/>
              <a:pPr>
                <a:defRPr/>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3C40D10-6CC5-4DEE-ADAD-CC883C708F5B}"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0E71DF-DC6C-4599-A9CF-F33C98B8FC60}"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12F615-FF0A-42C3-A2D8-9966EF6A9052}"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3AE97A-15AD-4E12-8E95-30F02FF782BA}"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B939DEE-8A8F-4405-9417-8CBBED112438}"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9BCD271-9BB3-4B07-B9A7-78C810C24964}"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6C4BBF-F620-444F-A034-2C0ABF9A913E}"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B7129C-DBF7-4B25-8A31-B3610DBE8997}"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15F54C-1406-4E0E-A6C3-74326FA91CE6}"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2838152D-ABFF-4675-92EC-D1AE21C8284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ransition spd="med"/>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effectLst>
                  <a:outerShdw blurRad="38100" dist="38100" dir="2700000" algn="tl">
                    <a:srgbClr val="000000">
                      <a:alpha val="43137"/>
                    </a:srgbClr>
                  </a:outerShdw>
                </a:effectLst>
                <a:latin typeface="Arial Black" pitchFamily="34" charset="0"/>
              </a:rPr>
              <a:t>Welcome</a:t>
            </a:r>
            <a:endParaRPr lang="en-US" dirty="0">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fontScale="92500" lnSpcReduction="10000"/>
          </a:bodyPr>
          <a:lstStyle/>
          <a:p>
            <a:pPr>
              <a:defRPr/>
            </a:pPr>
            <a:r>
              <a:rPr lang="en-US" sz="8000" dirty="0" smtClean="0">
                <a:solidFill>
                  <a:schemeClr val="tx2"/>
                </a:solidFill>
                <a:effectLst>
                  <a:outerShdw blurRad="38100" dist="38100" dir="2700000" algn="tl">
                    <a:srgbClr val="000000">
                      <a:alpha val="43137"/>
                    </a:srgbClr>
                  </a:outerShdw>
                </a:effectLst>
                <a:latin typeface="Arial Black" pitchFamily="34" charset="0"/>
              </a:rPr>
              <a:t>To The Services</a:t>
            </a:r>
          </a:p>
          <a:p>
            <a:pPr>
              <a:defRPr/>
            </a:pPr>
            <a:r>
              <a:rPr lang="en-US" sz="9400" dirty="0" smtClean="0">
                <a:solidFill>
                  <a:schemeClr val="tx2"/>
                </a:solidFill>
                <a:effectLst>
                  <a:outerShdw blurRad="38100" dist="38100" dir="2700000" algn="tl">
                    <a:srgbClr val="000000">
                      <a:alpha val="43137"/>
                    </a:srgbClr>
                  </a:outerShdw>
                </a:effectLst>
                <a:latin typeface="Arial Black" pitchFamily="34" charset="0"/>
              </a:rPr>
              <a:t>Of The </a:t>
            </a:r>
            <a:r>
              <a:rPr lang="en-US" sz="8500" dirty="0" smtClean="0">
                <a:solidFill>
                  <a:schemeClr val="tx2"/>
                </a:solidFill>
                <a:effectLst>
                  <a:outerShdw blurRad="38100" dist="38100" dir="2700000" algn="tl">
                    <a:srgbClr val="000000">
                      <a:alpha val="43137"/>
                    </a:srgbClr>
                  </a:outerShdw>
                </a:effectLst>
                <a:latin typeface="Arial Black" pitchFamily="34" charset="0"/>
              </a:rPr>
              <a:t>                                                                                                                                 </a:t>
            </a:r>
            <a:endParaRPr lang="en-US" sz="5800" dirty="0" smtClean="0">
              <a:solidFill>
                <a:schemeClr val="tx2"/>
              </a:solidFill>
              <a:effectLst>
                <a:outerShdw blurRad="38100" dist="38100" dir="2700000" algn="tl">
                  <a:srgbClr val="000000">
                    <a:alpha val="43137"/>
                  </a:srgbClr>
                </a:outerShdw>
              </a:effectLst>
              <a:latin typeface="Arial Black" pitchFamily="34" charset="0"/>
            </a:endParaRPr>
          </a:p>
          <a:p>
            <a:pPr>
              <a:defRPr/>
            </a:pPr>
            <a:r>
              <a:rPr lang="en-US" sz="5800" dirty="0" smtClean="0">
                <a:solidFill>
                  <a:schemeClr val="tx2"/>
                </a:solidFill>
                <a:effectLst>
                  <a:outerShdw blurRad="38100" dist="38100" dir="2700000" algn="tl">
                    <a:srgbClr val="000000">
                      <a:alpha val="43137"/>
                    </a:srgbClr>
                  </a:outerShdw>
                </a:effectLst>
                <a:latin typeface="Arial Black" pitchFamily="34" charset="0"/>
              </a:rPr>
              <a:t>Dunlap church of Christ                                                                                                                                                                                                                                                                                                                                                                                                                                                                                                                                                                                                                      </a:t>
            </a:r>
            <a:r>
              <a:rPr lang="en-US" sz="5200" dirty="0" smtClean="0">
                <a:solidFill>
                  <a:schemeClr val="tx2"/>
                </a:solidFill>
                <a:effectLst>
                  <a:outerShdw blurRad="38100" dist="38100" dir="2700000" algn="tl">
                    <a:srgbClr val="000000">
                      <a:alpha val="43137"/>
                    </a:srgbClr>
                  </a:outerShdw>
                </a:effectLst>
                <a:latin typeface="Arial Black" pitchFamily="34" charset="0"/>
              </a:rPr>
              <a:t>                       </a:t>
            </a:r>
            <a:endParaRPr lang="en-US" sz="5200" dirty="0">
              <a:solidFill>
                <a:schemeClr val="tx2"/>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228600" y="5791200"/>
            <a:ext cx="9677400" cy="708025"/>
          </a:xfrm>
          <a:prstGeom prst="rect">
            <a:avLst/>
          </a:prstGeom>
          <a:noFill/>
        </p:spPr>
        <p:txBody>
          <a:bodyPr>
            <a:spAutoFit/>
          </a:bodyPr>
          <a:lstStyle/>
          <a:p>
            <a:pPr algn="ctr">
              <a:defRPr/>
            </a:pPr>
            <a:r>
              <a:rPr lang="en-US" sz="4000" dirty="0">
                <a:solidFill>
                  <a:srgbClr val="FFFF00"/>
                </a:solidFill>
                <a:effectLst>
                  <a:outerShdw blurRad="38100" dist="38100" dir="2700000" algn="tl">
                    <a:srgbClr val="000000">
                      <a:alpha val="43137"/>
                    </a:srgbClr>
                  </a:outerShdw>
                </a:effectLst>
              </a:rPr>
              <a:t>We Are So Glad You Are Here!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2200602"/>
          </a:xfrm>
          <a:prstGeom prst="rect">
            <a:avLst/>
          </a:prstGeom>
          <a:noFill/>
        </p:spPr>
        <p:txBody>
          <a:bodyPr wrap="square" rtlCol="0">
            <a:spAutoFit/>
          </a:bodyPr>
          <a:lstStyle/>
          <a:p>
            <a:pPr algn="ctr"/>
            <a:endParaRPr lang="en-US" sz="4800" dirty="0" smtClean="0">
              <a:solidFill>
                <a:srgbClr val="FF0000"/>
              </a:solidFill>
              <a:effectLst>
                <a:outerShdw blurRad="38100" dist="38100" dir="2700000" algn="tl">
                  <a:srgbClr val="000000">
                    <a:alpha val="43137"/>
                  </a:srgbClr>
                </a:outerShdw>
              </a:effectLst>
            </a:endParaRPr>
          </a:p>
          <a:p>
            <a:pPr algn="ctr"/>
            <a:r>
              <a:rPr lang="en-US" sz="4100" dirty="0" smtClean="0">
                <a:solidFill>
                  <a:srgbClr val="FF0000"/>
                </a:solidFill>
                <a:effectLst>
                  <a:outerShdw blurRad="38100" dist="38100" dir="2700000" algn="tl">
                    <a:srgbClr val="000000">
                      <a:alpha val="43137"/>
                    </a:srgbClr>
                  </a:outerShdw>
                </a:effectLst>
              </a:rPr>
              <a:t>“The Worthlessness </a:t>
            </a:r>
            <a:r>
              <a:rPr lang="en-US" sz="4800" dirty="0" smtClean="0">
                <a:solidFill>
                  <a:srgbClr val="FF0000"/>
                </a:solidFill>
                <a:effectLst>
                  <a:outerShdw blurRad="38100" dist="38100" dir="2700000" algn="tl">
                    <a:srgbClr val="000000">
                      <a:alpha val="43137"/>
                    </a:srgbClr>
                  </a:outerShdw>
                </a:effectLst>
              </a:rPr>
              <a:t>Of Christianity”?</a:t>
            </a:r>
            <a:endParaRPr lang="en-US" sz="4800" dirty="0">
              <a:solidFill>
                <a:srgbClr val="FF0000"/>
              </a:solidFill>
              <a:effectLst>
                <a:outerShdw blurRad="38100" dist="38100" dir="2700000" algn="tl">
                  <a:srgbClr val="000000">
                    <a:alpha val="43137"/>
                  </a:srgbClr>
                </a:outerShdw>
              </a:effectLst>
            </a:endParaRPr>
          </a:p>
        </p:txBody>
      </p:sp>
      <p:sp>
        <p:nvSpPr>
          <p:cNvPr id="14" name="Oval 13"/>
          <p:cNvSpPr/>
          <p:nvPr/>
        </p:nvSpPr>
        <p:spPr bwMode="auto">
          <a:xfrm>
            <a:off x="-19050" y="19050"/>
            <a:ext cx="9144000" cy="6858000"/>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7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What </a:t>
            </a:r>
            <a:r>
              <a:rPr kumimoji="0" lang="en-US" sz="6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Sermons Are We Preaching By Our Lives?</a:t>
            </a:r>
            <a:endParaRPr kumimoji="0" lang="en-US" sz="7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xit" presetSubtype="0" fill="hold" grpId="0" nodeType="clickEffect">
                                  <p:stCondLst>
                                    <p:cond delay="0"/>
                                  </p:stCondLst>
                                  <p:childTnLst>
                                    <p:anim calcmode="lin" valueType="num">
                                      <p:cBhvr>
                                        <p:cTn id="6" dur="1000"/>
                                        <p:tgtEl>
                                          <p:spTgt spid="14"/>
                                        </p:tgtEl>
                                        <p:attrNameLst>
                                          <p:attrName>ppt_w</p:attrName>
                                        </p:attrNameLst>
                                      </p:cBhvr>
                                      <p:tavLst>
                                        <p:tav tm="0">
                                          <p:val>
                                            <p:strVal val="ppt_w"/>
                                          </p:val>
                                        </p:tav>
                                        <p:tav tm="100000">
                                          <p:val>
                                            <p:fltVal val="0"/>
                                          </p:val>
                                        </p:tav>
                                      </p:tavLst>
                                    </p:anim>
                                    <p:anim calcmode="lin" valueType="num">
                                      <p:cBhvr>
                                        <p:cTn id="7" dur="1000"/>
                                        <p:tgtEl>
                                          <p:spTgt spid="14"/>
                                        </p:tgtEl>
                                        <p:attrNameLst>
                                          <p:attrName>ppt_h</p:attrName>
                                        </p:attrNameLst>
                                      </p:cBhvr>
                                      <p:tavLst>
                                        <p:tav tm="0">
                                          <p:val>
                                            <p:strVal val="ppt_h"/>
                                          </p:val>
                                        </p:tav>
                                        <p:tav tm="100000">
                                          <p:val>
                                            <p:fltVal val="0"/>
                                          </p:val>
                                        </p:tav>
                                      </p:tavLst>
                                    </p:anim>
                                    <p:anim calcmode="lin" valueType="num">
                                      <p:cBhvr>
                                        <p:cTn id="8" dur="1000"/>
                                        <p:tgtEl>
                                          <p:spTgt spid="14"/>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p:tgtEl>
                                          <p:spTgt spid="14"/>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dur="1" fill="hold">
                                          <p:stCondLst>
                                            <p:cond delay="999"/>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1905001"/>
            <a:ext cx="5943600" cy="2971800"/>
          </a:xfrm>
          <a:prstGeom prst="rect">
            <a:avLst/>
          </a:prstGeom>
          <a:noFill/>
        </p:spPr>
        <p:txBody>
          <a:bodyPr wrap="square" rtlCol="0">
            <a:normAutofit fontScale="92500" lnSpcReduction="20000"/>
          </a:bodyPr>
          <a:lstStyle/>
          <a:p>
            <a:pPr indent="0" algn="ctr">
              <a:lnSpc>
                <a:spcPct val="110000"/>
              </a:lnSpc>
              <a:spcBef>
                <a:spcPts val="0"/>
              </a:spcBef>
            </a:pPr>
            <a:r>
              <a:rPr lang="en-US" sz="5400" dirty="0" smtClean="0">
                <a:solidFill>
                  <a:srgbClr val="002060"/>
                </a:solidFill>
                <a:effectLst>
                  <a:outerShdw blurRad="38100" dist="38100" dir="2700000" algn="tl">
                    <a:srgbClr val="000000">
                      <a:alpha val="43137"/>
                    </a:srgbClr>
                  </a:outerShdw>
                </a:effectLst>
              </a:rPr>
              <a:t>Spend Your </a:t>
            </a:r>
            <a:r>
              <a:rPr lang="en-US" sz="4800" dirty="0" smtClean="0">
                <a:solidFill>
                  <a:srgbClr val="002060"/>
                </a:solidFill>
                <a:effectLst>
                  <a:outerShdw blurRad="38100" dist="38100" dir="2700000" algn="tl">
                    <a:srgbClr val="000000">
                      <a:alpha val="43137"/>
                    </a:srgbClr>
                  </a:outerShdw>
                </a:effectLst>
              </a:rPr>
              <a:t>Money On Your </a:t>
            </a:r>
            <a:r>
              <a:rPr lang="en-US" sz="6000" dirty="0" smtClean="0">
                <a:solidFill>
                  <a:srgbClr val="002060"/>
                </a:solidFill>
                <a:effectLst>
                  <a:outerShdw blurRad="38100" dist="38100" dir="2700000" algn="tl">
                    <a:srgbClr val="000000">
                      <a:alpha val="43137"/>
                    </a:srgbClr>
                  </a:outerShdw>
                </a:effectLst>
              </a:rPr>
              <a:t>Pleasures:</a:t>
            </a:r>
            <a:endParaRPr lang="en-US" sz="4800" dirty="0" smtClean="0">
              <a:solidFill>
                <a:srgbClr val="002060"/>
              </a:solidFill>
              <a:effectLst>
                <a:outerShdw blurRad="38100" dist="38100" dir="2700000" algn="tl">
                  <a:srgbClr val="000000">
                    <a:alpha val="43137"/>
                  </a:srgbClr>
                </a:outerShdw>
              </a:effectLst>
            </a:endParaRPr>
          </a:p>
          <a:p>
            <a:pPr indent="0" algn="ctr">
              <a:lnSpc>
                <a:spcPct val="110000"/>
              </a:lnSpc>
              <a:spcBef>
                <a:spcPts val="0"/>
              </a:spcBef>
            </a:pPr>
            <a:r>
              <a:rPr lang="en-US" sz="6000" u="sng" dirty="0" smtClean="0">
                <a:solidFill>
                  <a:srgbClr val="002060"/>
                </a:solidFill>
                <a:effectLst>
                  <a:outerShdw blurRad="38100" dist="38100" dir="2700000" algn="tl">
                    <a:srgbClr val="000000">
                      <a:alpha val="43137"/>
                    </a:srgbClr>
                  </a:outerShdw>
                </a:effectLst>
              </a:rPr>
              <a:t>Don’t Give!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 calcmode="lin" valueType="num">
                                      <p:cBhvr>
                                        <p:cTn id="12"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209800"/>
            <a:ext cx="5943600" cy="2308324"/>
          </a:xfrm>
          <a:prstGeom prst="rect">
            <a:avLst/>
          </a:prstGeom>
          <a:noFill/>
        </p:spPr>
        <p:txBody>
          <a:bodyPr wrap="square" rtlCol="0">
            <a:spAutoFit/>
          </a:bodyPr>
          <a:lstStyle/>
          <a:p>
            <a:pPr indent="0" algn="ctr">
              <a:spcBef>
                <a:spcPts val="0"/>
              </a:spcBef>
            </a:pPr>
            <a:r>
              <a:rPr lang="en-US" sz="4800" dirty="0" smtClean="0">
                <a:solidFill>
                  <a:srgbClr val="FF0000"/>
                </a:solidFill>
                <a:effectLst>
                  <a:outerShdw blurRad="38100" dist="38100" dir="2700000" algn="tl">
                    <a:srgbClr val="000000">
                      <a:alpha val="43137"/>
                    </a:srgbClr>
                  </a:outerShdw>
                </a:effectLst>
              </a:rPr>
              <a:t>Sleeping Late Is More Important Than Bible Class</a:t>
            </a:r>
            <a:endParaRPr lang="en-US" sz="4800" dirty="0">
              <a:solidFill>
                <a:srgbClr val="FF00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2769989"/>
          </a:xfrm>
          <a:prstGeom prst="rect">
            <a:avLst/>
          </a:prstGeom>
          <a:noFill/>
        </p:spPr>
        <p:txBody>
          <a:bodyPr wrap="square" rtlCol="0">
            <a:spAutoFit/>
          </a:bodyPr>
          <a:lstStyle/>
          <a:p>
            <a:pPr indent="0" algn="ctr">
              <a:spcBef>
                <a:spcPts val="0"/>
              </a:spcBef>
            </a:pPr>
            <a:r>
              <a:rPr lang="en-US" sz="5800" dirty="0" smtClean="0">
                <a:solidFill>
                  <a:srgbClr val="002060"/>
                </a:solidFill>
              </a:rPr>
              <a:t>Ignore The Elders And Do As You Please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up)">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3477875"/>
          </a:xfrm>
          <a:prstGeom prst="rect">
            <a:avLst/>
          </a:prstGeom>
          <a:noFill/>
        </p:spPr>
        <p:txBody>
          <a:bodyPr wrap="square" rtlCol="0">
            <a:spAutoFit/>
          </a:bodyPr>
          <a:lstStyle/>
          <a:p>
            <a:pPr indent="0" algn="ctr">
              <a:spcBef>
                <a:spcPts val="0"/>
              </a:spcBef>
            </a:pPr>
            <a:r>
              <a:rPr lang="en-US" sz="4400" dirty="0" smtClean="0">
                <a:solidFill>
                  <a:srgbClr val="FF3300"/>
                </a:solidFill>
              </a:rPr>
              <a:t>I Would Not Give Two Cents For The Opportunity To Eat The Lord’s Supper</a:t>
            </a:r>
          </a:p>
          <a:p>
            <a:pPr indent="0">
              <a:spcBef>
                <a:spcPts val="0"/>
              </a:spcBef>
            </a:pPr>
            <a:endParaRPr lang="en-US" sz="4400" dirty="0">
              <a:solidFill>
                <a:srgbClr val="FF33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2800767"/>
          </a:xfrm>
          <a:prstGeom prst="rect">
            <a:avLst/>
          </a:prstGeom>
          <a:noFill/>
        </p:spPr>
        <p:txBody>
          <a:bodyPr wrap="square" rtlCol="0">
            <a:spAutoFit/>
          </a:bodyPr>
          <a:lstStyle/>
          <a:p>
            <a:pPr indent="0" algn="ctr">
              <a:spcBef>
                <a:spcPts val="0"/>
              </a:spcBef>
            </a:pPr>
            <a:r>
              <a:rPr lang="en-US" sz="4400" dirty="0" smtClean="0">
                <a:solidFill>
                  <a:srgbClr val="002060"/>
                </a:solidFill>
              </a:rPr>
              <a:t>A Little Smoking, Drinking, Dancing, And Cussing Never Hurt Anybody</a:t>
            </a:r>
            <a:endParaRPr lang="en-US" sz="4400"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76400" y="1905000"/>
            <a:ext cx="5867400" cy="3139321"/>
          </a:xfrm>
          <a:prstGeom prst="rect">
            <a:avLst/>
          </a:prstGeom>
          <a:noFill/>
        </p:spPr>
        <p:txBody>
          <a:bodyPr wrap="square" rtlCol="0">
            <a:normAutofit fontScale="92500" lnSpcReduction="10000"/>
          </a:bodyPr>
          <a:lstStyle/>
          <a:p>
            <a:pPr indent="0" algn="ctr">
              <a:spcBef>
                <a:spcPts val="0"/>
              </a:spcBef>
            </a:pPr>
            <a:r>
              <a:rPr lang="en-US" sz="6000" dirty="0" smtClean="0">
                <a:solidFill>
                  <a:srgbClr val="FF0000"/>
                </a:solidFill>
                <a:effectLst>
                  <a:outerShdw blurRad="38100" dist="38100" dir="2700000" algn="tl">
                    <a:srgbClr val="000000">
                      <a:alpha val="43137"/>
                    </a:srgbClr>
                  </a:outerShdw>
                </a:effectLst>
              </a:rPr>
              <a:t>Better To Be </a:t>
            </a:r>
            <a:r>
              <a:rPr lang="en-US" sz="5400" dirty="0" smtClean="0">
                <a:solidFill>
                  <a:srgbClr val="FF0000"/>
                </a:solidFill>
                <a:effectLst>
                  <a:outerShdw blurRad="38100" dist="38100" dir="2700000" algn="tl">
                    <a:srgbClr val="000000">
                      <a:alpha val="43137"/>
                    </a:srgbClr>
                  </a:outerShdw>
                </a:effectLst>
              </a:rPr>
              <a:t>Rich &amp; Wicked </a:t>
            </a:r>
            <a:r>
              <a:rPr lang="en-US" sz="6500" dirty="0" smtClean="0">
                <a:solidFill>
                  <a:srgbClr val="FF0000"/>
                </a:solidFill>
                <a:effectLst>
                  <a:outerShdw blurRad="38100" dist="38100" dir="2700000" algn="tl">
                    <a:srgbClr val="000000">
                      <a:alpha val="43137"/>
                    </a:srgbClr>
                  </a:outerShdw>
                </a:effectLst>
              </a:rPr>
              <a:t>Than Poor</a:t>
            </a:r>
            <a:r>
              <a:rPr lang="en-US" sz="5800" dirty="0" smtClean="0">
                <a:solidFill>
                  <a:srgbClr val="FF0000"/>
                </a:solidFill>
                <a:effectLst>
                  <a:outerShdw blurRad="38100" dist="38100" dir="2700000" algn="tl">
                    <a:srgbClr val="000000">
                      <a:alpha val="43137"/>
                    </a:srgbClr>
                  </a:outerShdw>
                </a:effectLst>
              </a:rPr>
              <a:t>  And Righteous</a:t>
            </a:r>
            <a:endParaRPr lang="en-US" sz="5400" dirty="0">
              <a:solidFill>
                <a:srgbClr val="FF00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up)">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524000" y="1905000"/>
            <a:ext cx="6096000" cy="3048000"/>
          </a:xfrm>
          <a:prstGeom prst="rect">
            <a:avLst/>
          </a:prstGeom>
          <a:noFill/>
        </p:spPr>
        <p:txBody>
          <a:bodyPr wrap="square" rtlCol="0">
            <a:normAutofit lnSpcReduction="10000"/>
          </a:bodyPr>
          <a:lstStyle/>
          <a:p>
            <a:pPr algn="ctr"/>
            <a:r>
              <a:rPr lang="en-US" sz="6600" dirty="0" smtClean="0">
                <a:solidFill>
                  <a:srgbClr val="333399"/>
                </a:solidFill>
                <a:effectLst>
                  <a:outerShdw blurRad="38100" dist="38100" dir="2700000" algn="tl">
                    <a:srgbClr val="000000">
                      <a:alpha val="43137"/>
                    </a:srgbClr>
                  </a:outerShdw>
                </a:effectLst>
              </a:rPr>
              <a:t>The Uselessness Of Prayer</a:t>
            </a:r>
            <a:endParaRPr lang="en-US" sz="6600" dirty="0">
              <a:solidFill>
                <a:srgbClr val="333399"/>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228600" y="1600199"/>
            <a:ext cx="8610600" cy="4800601"/>
          </a:xfrm>
          <a:prstGeom prst="rect">
            <a:avLst/>
          </a:prstGeom>
          <a:noFill/>
        </p:spPr>
        <p:txBody>
          <a:bodyPr wrap="square" rtlCol="0">
            <a:normAutofit/>
          </a:bodyPr>
          <a:lstStyle/>
          <a:p>
            <a:pPr indent="0" algn="just">
              <a:spcBef>
                <a:spcPts val="0"/>
              </a:spcBef>
              <a:buClr>
                <a:srgbClr val="FFFF00"/>
              </a:buClr>
              <a:buSzPct val="110000"/>
              <a:buFont typeface="Wingdings 2" pitchFamily="18" charset="2"/>
              <a:buChar char="C"/>
            </a:pPr>
            <a:r>
              <a:rPr lang="en-US" sz="6000" b="1" dirty="0" smtClean="0">
                <a:effectLst>
                  <a:outerShdw blurRad="38100" dist="38100" dir="2700000" algn="tl">
                    <a:srgbClr val="000000">
                      <a:alpha val="43137"/>
                    </a:srgbClr>
                  </a:outerShdw>
                </a:effectLst>
                <a:latin typeface="Arial Narrow" panose="020B0606020202030204" pitchFamily="34" charset="0"/>
              </a:rPr>
              <a:t>Those sermons </a:t>
            </a:r>
            <a:r>
              <a:rPr lang="en-US" sz="6000" b="1" dirty="0" smtClean="0">
                <a:effectLst>
                  <a:outerShdw blurRad="38100" dist="38100" dir="2700000" algn="tl">
                    <a:srgbClr val="000000">
                      <a:alpha val="43137"/>
                    </a:srgbClr>
                  </a:outerShdw>
                </a:effectLst>
                <a:latin typeface="Arial Narrow" panose="020B0606020202030204" pitchFamily="34" charset="0"/>
              </a:rPr>
              <a:t>really </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are </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preached</a:t>
            </a:r>
            <a:r>
              <a:rPr lang="en-US" sz="6000" b="1" dirty="0" smtClean="0">
                <a:effectLst>
                  <a:outerShdw blurRad="38100" dist="38100" dir="2700000" algn="tl">
                    <a:srgbClr val="000000">
                      <a:alpha val="43137"/>
                    </a:srgbClr>
                  </a:outerShdw>
                </a:effectLst>
                <a:latin typeface="Arial Narrow" panose="020B0606020202030204" pitchFamily="34" charset="0"/>
              </a:rPr>
              <a:t>. </a:t>
            </a:r>
          </a:p>
          <a:p>
            <a:pPr indent="0" algn="just">
              <a:spcBef>
                <a:spcPts val="0"/>
              </a:spcBef>
              <a:buClr>
                <a:srgbClr val="FFFF00"/>
              </a:buClr>
              <a:buSzPct val="110000"/>
              <a:buFont typeface="Wingdings 2" pitchFamily="18" charset="2"/>
              <a:buChar char="C"/>
            </a:pPr>
            <a:r>
              <a:rPr lang="en-US" sz="6000" b="1" dirty="0" smtClean="0">
                <a:effectLst>
                  <a:outerShdw blurRad="38100" dist="38100" dir="2700000" algn="tl">
                    <a:srgbClr val="000000">
                      <a:alpha val="43137"/>
                    </a:srgbClr>
                  </a:outerShdw>
                </a:effectLst>
                <a:latin typeface="Arial Narrow" panose="020B0606020202030204" pitchFamily="34" charset="0"/>
              </a:rPr>
              <a:t>They are </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preached often</a:t>
            </a:r>
            <a:r>
              <a:rPr lang="en-US" sz="6000" b="1" dirty="0">
                <a:effectLst>
                  <a:outerShdw blurRad="38100" dist="38100" dir="2700000" algn="tl">
                    <a:srgbClr val="000000">
                      <a:alpha val="43137"/>
                    </a:srgbClr>
                  </a:outerShdw>
                </a:effectLst>
                <a:latin typeface="Arial Narrow" panose="020B0606020202030204" pitchFamily="34" charset="0"/>
              </a:rPr>
              <a:t>.</a:t>
            </a:r>
            <a:r>
              <a:rPr lang="en-US" sz="6000" b="1" dirty="0" smtClean="0">
                <a:effectLst>
                  <a:outerShdw blurRad="38100" dist="38100" dir="2700000" algn="tl">
                    <a:srgbClr val="000000">
                      <a:alpha val="43137"/>
                    </a:srgbClr>
                  </a:outerShdw>
                </a:effectLst>
                <a:latin typeface="Arial Narrow" panose="020B0606020202030204" pitchFamily="34" charset="0"/>
              </a:rPr>
              <a:t> </a:t>
            </a:r>
          </a:p>
          <a:p>
            <a:pPr indent="0" algn="just">
              <a:spcBef>
                <a:spcPts val="0"/>
              </a:spcBef>
              <a:buClr>
                <a:srgbClr val="FFFF00"/>
              </a:buClr>
              <a:buSzPct val="110000"/>
              <a:buFont typeface="Wingdings 2" pitchFamily="18" charset="2"/>
              <a:buChar char="C"/>
            </a:pPr>
            <a:r>
              <a:rPr lang="en-US" sz="6000" b="1" dirty="0" smtClean="0">
                <a:effectLst>
                  <a:outerShdw blurRad="38100" dist="38100" dir="2700000" algn="tl">
                    <a:srgbClr val="000000">
                      <a:alpha val="43137"/>
                    </a:srgbClr>
                  </a:outerShdw>
                </a:effectLst>
                <a:latin typeface="Arial Narrow" panose="020B0606020202030204" pitchFamily="34" charset="0"/>
              </a:rPr>
              <a:t>Some of them are even </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preached daily</a:t>
            </a:r>
            <a:r>
              <a:rPr lang="en-US" sz="6000" b="1" dirty="0" smtClean="0">
                <a:effectLst>
                  <a:outerShdw blurRad="38100" dist="38100" dir="2700000" algn="tl">
                    <a:srgbClr val="000000">
                      <a:alpha val="43137"/>
                    </a:srgbClr>
                  </a:outerShdw>
                </a:effectLst>
                <a:latin typeface="Arial Narrow" panose="020B0606020202030204" pitchFamily="34" charset="0"/>
              </a:rPr>
              <a:t>!   </a:t>
            </a:r>
            <a:endParaRPr lang="en-US" sz="6000" dirty="0" smtClean="0">
              <a:effectLst>
                <a:outerShdw blurRad="38100" dist="38100" dir="2700000" algn="tl">
                  <a:srgbClr val="000000">
                    <a:alpha val="43137"/>
                  </a:srgbClr>
                </a:outerShdw>
              </a:effectLst>
              <a:latin typeface="Arial Narrow" panose="020B0606020202030204" pitchFamily="34" charset="0"/>
            </a:endParaRPr>
          </a:p>
        </p:txBody>
      </p:sp>
      <p:sp>
        <p:nvSpPr>
          <p:cNvPr id="5" name="TextBox 4"/>
          <p:cNvSpPr txBox="1"/>
          <p:nvPr/>
        </p:nvSpPr>
        <p:spPr>
          <a:xfrm>
            <a:off x="228600" y="228601"/>
            <a:ext cx="8458200" cy="1323439"/>
          </a:xfrm>
          <a:prstGeom prst="rect">
            <a:avLst/>
          </a:prstGeom>
          <a:solidFill>
            <a:schemeClr val="tx2"/>
          </a:solidFill>
        </p:spPr>
        <p:txBody>
          <a:bodyPr wrap="square" rtlCol="0">
            <a:spAutoFit/>
          </a:bodyPr>
          <a:lstStyle/>
          <a:p>
            <a:pPr algn="ctr"/>
            <a:r>
              <a:rPr lang="en-US" sz="8000" b="1" dirty="0" smtClean="0">
                <a:solidFill>
                  <a:srgbClr val="002060"/>
                </a:solidFill>
                <a:effectLst>
                  <a:outerShdw blurRad="38100" dist="38100" dir="2700000" algn="tl">
                    <a:srgbClr val="000000">
                      <a:alpha val="43137"/>
                    </a:srgbClr>
                  </a:outerShdw>
                </a:effectLst>
                <a:latin typeface="Arial Narrow" panose="020B0606020202030204" pitchFamily="34" charset="0"/>
              </a:rPr>
              <a:t>In Fact,</a:t>
            </a:r>
            <a:endParaRPr lang="en-US" sz="8000" b="1" dirty="0">
              <a:solidFill>
                <a:srgbClr val="002060"/>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47801"/>
            <a:ext cx="8686800" cy="5410200"/>
          </a:xfrm>
          <a:prstGeom prst="rect">
            <a:avLst/>
          </a:prstGeom>
          <a:noFill/>
        </p:spPr>
        <p:txBody>
          <a:bodyPr wrap="square" rtlCol="0">
            <a:normAutofit/>
          </a:bodyPr>
          <a:lstStyle/>
          <a:p>
            <a:pPr indent="0" algn="just">
              <a:spcBef>
                <a:spcPts val="0"/>
              </a:spcBef>
              <a:buClr>
                <a:srgbClr val="FFFF00"/>
              </a:buClr>
              <a:buSzPct val="110000"/>
              <a:buFont typeface="Wingdings 2" pitchFamily="18" charset="2"/>
              <a:buChar char="C"/>
            </a:pPr>
            <a:r>
              <a:rPr lang="en-US" sz="5400" b="1" dirty="0" smtClean="0">
                <a:effectLst>
                  <a:outerShdw blurRad="38100" dist="38100" dir="2700000" algn="tl">
                    <a:srgbClr val="000000">
                      <a:alpha val="43137"/>
                    </a:srgbClr>
                  </a:outerShdw>
                </a:effectLst>
                <a:latin typeface="Arial Narrow" panose="020B0606020202030204" pitchFamily="34" charset="0"/>
              </a:rPr>
              <a:t>Give the benefit of the doubt, as this could be the result of a lack of knowledge.</a:t>
            </a:r>
          </a:p>
          <a:p>
            <a:pPr indent="0" algn="just">
              <a:spcBef>
                <a:spcPts val="0"/>
              </a:spcBef>
              <a:buClr>
                <a:srgbClr val="FFFF00"/>
              </a:buClr>
              <a:buSzPct val="110000"/>
              <a:buFont typeface="Wingdings 2" pitchFamily="18" charset="2"/>
              <a:buChar char="C"/>
            </a:pPr>
            <a:r>
              <a:rPr lang="en-US" sz="5400" b="1" dirty="0" smtClean="0">
                <a:effectLst>
                  <a:outerShdw blurRad="38100" dist="38100" dir="2700000" algn="tl">
                    <a:srgbClr val="000000">
                      <a:alpha val="43137"/>
                    </a:srgbClr>
                  </a:outerShdw>
                </a:effectLst>
                <a:latin typeface="Arial Narrow" panose="020B0606020202030204" pitchFamily="34" charset="0"/>
              </a:rPr>
              <a:t>It may be possible that knowing better will result in doing better.</a:t>
            </a:r>
            <a:endParaRPr lang="en-US" sz="6000" dirty="0" smtClean="0">
              <a:effectLst>
                <a:outerShdw blurRad="38100" dist="38100" dir="2700000" algn="tl">
                  <a:srgbClr val="000000">
                    <a:alpha val="43137"/>
                  </a:srgbClr>
                </a:outerShdw>
              </a:effectLst>
              <a:latin typeface="Arial Narrow" panose="020B0606020202030204" pitchFamily="34" charset="0"/>
            </a:endParaRPr>
          </a:p>
        </p:txBody>
      </p:sp>
      <p:sp>
        <p:nvSpPr>
          <p:cNvPr id="5" name="TextBox 4"/>
          <p:cNvSpPr txBox="1"/>
          <p:nvPr/>
        </p:nvSpPr>
        <p:spPr>
          <a:xfrm>
            <a:off x="304800" y="228600"/>
            <a:ext cx="8610600" cy="1323439"/>
          </a:xfrm>
          <a:prstGeom prst="rect">
            <a:avLst/>
          </a:prstGeom>
          <a:solidFill>
            <a:schemeClr val="tx2"/>
          </a:solidFill>
        </p:spPr>
        <p:txBody>
          <a:bodyPr wrap="square" rtlCol="0">
            <a:spAutoFit/>
          </a:bodyPr>
          <a:lstStyle/>
          <a:p>
            <a:pPr algn="ctr"/>
            <a:r>
              <a:rPr lang="en-US" sz="8000" b="1" dirty="0" smtClean="0">
                <a:solidFill>
                  <a:srgbClr val="002060"/>
                </a:solidFill>
                <a:effectLst>
                  <a:outerShdw blurRad="38100" dist="38100" dir="2700000" algn="tl">
                    <a:srgbClr val="000000">
                      <a:alpha val="43137"/>
                    </a:srgbClr>
                  </a:outerShdw>
                </a:effectLst>
                <a:latin typeface="Arial Narrow" panose="020B0606020202030204" pitchFamily="34" charset="0"/>
              </a:rPr>
              <a:t>Our Procedure</a:t>
            </a:r>
            <a:endParaRPr lang="en-US" sz="8000" b="1" dirty="0">
              <a:solidFill>
                <a:srgbClr val="002060"/>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300" fill="hold">
                                          <p:stCondLst>
                                            <p:cond delay="0"/>
                                          </p:stCondLst>
                                        </p:cTn>
                                        <p:tgtEl>
                                          <p:spTgt spid="4">
                                            <p:txEl>
                                              <p:pRg st="0" end="0"/>
                                            </p:txEl>
                                          </p:spTgt>
                                        </p:tgtEl>
                                        <p:attrNameLst>
                                          <p:attrName>ppt_x</p:attrName>
                                        </p:attrNameLst>
                                      </p:cBhvr>
                                    </p:anim>
                                    <p:anim from="0" to="-1.0" calcmode="lin" valueType="num">
                                      <p:cBhvr>
                                        <p:cTn id="8" dur="100" decel="50000" autoRev="1" fill="hold">
                                          <p:stCondLst>
                                            <p:cond delay="300"/>
                                          </p:stCondLst>
                                        </p:cTn>
                                        <p:tgtEl>
                                          <p:spTgt spid="4">
                                            <p:txEl>
                                              <p:pRg st="0" end="0"/>
                                            </p:txEl>
                                          </p:spTgt>
                                        </p:tgtEl>
                                        <p:attrNameLst>
                                          <p:attrName>xshear</p:attrName>
                                        </p:attrNameLst>
                                      </p:cBhvr>
                                    </p:anim>
                                    <p:animScale>
                                      <p:cBhvr>
                                        <p:cTn id="9" dur="100" decel="100000" autoRev="1" fill="hold">
                                          <p:stCondLst>
                                            <p:cond delay="300"/>
                                          </p:stCondLst>
                                        </p:cTn>
                                        <p:tgtEl>
                                          <p:spTgt spid="4">
                                            <p:txEl>
                                              <p:pRg st="0" end="0"/>
                                            </p:txEl>
                                          </p:spTgt>
                                        </p:tgtEl>
                                      </p:cBhvr>
                                      <p:from x="100000" y="100000"/>
                                      <p:to x="80000" y="100000"/>
                                    </p:animScale>
                                    <p:anim by="(#ppt_h/3+#ppt_w*0.1)" calcmode="lin" valueType="num">
                                      <p:cBhvr additive="sum">
                                        <p:cTn id="10" dur="100" decel="100000" autoRev="1" fill="hold">
                                          <p:stCondLst>
                                            <p:cond delay="3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from="(-#ppt_w/2)" to="(#ppt_x)" calcmode="lin" valueType="num">
                                      <p:cBhvr>
                                        <p:cTn id="15" dur="300" fill="hold">
                                          <p:stCondLst>
                                            <p:cond delay="0"/>
                                          </p:stCondLst>
                                        </p:cTn>
                                        <p:tgtEl>
                                          <p:spTgt spid="4">
                                            <p:txEl>
                                              <p:pRg st="1" end="1"/>
                                            </p:txEl>
                                          </p:spTgt>
                                        </p:tgtEl>
                                        <p:attrNameLst>
                                          <p:attrName>ppt_x</p:attrName>
                                        </p:attrNameLst>
                                      </p:cBhvr>
                                    </p:anim>
                                    <p:anim from="0" to="-1.0" calcmode="lin" valueType="num">
                                      <p:cBhvr>
                                        <p:cTn id="16" dur="100" decel="50000" autoRev="1" fill="hold">
                                          <p:stCondLst>
                                            <p:cond delay="300"/>
                                          </p:stCondLst>
                                        </p:cTn>
                                        <p:tgtEl>
                                          <p:spTgt spid="4">
                                            <p:txEl>
                                              <p:pRg st="1" end="1"/>
                                            </p:txEl>
                                          </p:spTgt>
                                        </p:tgtEl>
                                        <p:attrNameLst>
                                          <p:attrName>xshear</p:attrName>
                                        </p:attrNameLst>
                                      </p:cBhvr>
                                    </p:anim>
                                    <p:animScale>
                                      <p:cBhvr>
                                        <p:cTn id="17" dur="100" decel="100000" autoRev="1" fill="hold">
                                          <p:stCondLst>
                                            <p:cond delay="300"/>
                                          </p:stCondLst>
                                        </p:cTn>
                                        <p:tgtEl>
                                          <p:spTgt spid="4">
                                            <p:txEl>
                                              <p:pRg st="1" end="1"/>
                                            </p:txEl>
                                          </p:spTgt>
                                        </p:tgtEl>
                                      </p:cBhvr>
                                      <p:from x="100000" y="100000"/>
                                      <p:to x="80000" y="100000"/>
                                    </p:animScale>
                                    <p:anim by="(#ppt_h/3+#ppt_w*0.1)" calcmode="lin" valueType="num">
                                      <p:cBhvr additive="sum">
                                        <p:cTn id="18" dur="100" decel="100000" autoRev="1" fill="hold">
                                          <p:stCondLst>
                                            <p:cond delay="300"/>
                                          </p:stCondLst>
                                        </p:cTn>
                                        <p:tgtEl>
                                          <p:spTgt spid="4">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effectLst>
                  <a:outerShdw blurRad="38100" dist="38100" dir="2700000" algn="tl">
                    <a:srgbClr val="000000">
                      <a:alpha val="43137"/>
                    </a:srgbClr>
                  </a:outerShdw>
                </a:effectLst>
                <a:latin typeface="Arial Black" pitchFamily="34" charset="0"/>
              </a:rPr>
              <a:t>Welcome</a:t>
            </a:r>
            <a:endParaRPr lang="en-US" dirty="0">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fontScale="92500" lnSpcReduction="10000"/>
          </a:bodyPr>
          <a:lstStyle/>
          <a:p>
            <a:pPr>
              <a:defRPr/>
            </a:pPr>
            <a:r>
              <a:rPr lang="en-US" sz="8000" dirty="0" smtClean="0">
                <a:solidFill>
                  <a:schemeClr val="tx2"/>
                </a:solidFill>
                <a:effectLst>
                  <a:outerShdw blurRad="38100" dist="38100" dir="2700000" algn="tl">
                    <a:srgbClr val="000000">
                      <a:alpha val="43137"/>
                    </a:srgbClr>
                  </a:outerShdw>
                </a:effectLst>
                <a:latin typeface="Arial Black" pitchFamily="34" charset="0"/>
              </a:rPr>
              <a:t>To The Services</a:t>
            </a:r>
          </a:p>
          <a:p>
            <a:pPr>
              <a:defRPr/>
            </a:pPr>
            <a:r>
              <a:rPr lang="en-US" sz="9400" dirty="0" smtClean="0">
                <a:solidFill>
                  <a:schemeClr val="tx2"/>
                </a:solidFill>
                <a:effectLst>
                  <a:outerShdw blurRad="38100" dist="38100" dir="2700000" algn="tl">
                    <a:srgbClr val="000000">
                      <a:alpha val="43137"/>
                    </a:srgbClr>
                  </a:outerShdw>
                </a:effectLst>
                <a:latin typeface="Arial Black" pitchFamily="34" charset="0"/>
              </a:rPr>
              <a:t>Of </a:t>
            </a:r>
            <a:r>
              <a:rPr lang="en-US" sz="9500" dirty="0" smtClean="0">
                <a:solidFill>
                  <a:schemeClr val="tx2"/>
                </a:solidFill>
                <a:effectLst>
                  <a:outerShdw blurRad="38100" dist="38100" dir="2700000" algn="tl">
                    <a:srgbClr val="000000">
                      <a:alpha val="43137"/>
                    </a:srgbClr>
                  </a:outerShdw>
                </a:effectLst>
                <a:latin typeface="Arial Black" pitchFamily="34" charset="0"/>
              </a:rPr>
              <a:t>The</a:t>
            </a:r>
            <a:r>
              <a:rPr lang="en-US" sz="7100" dirty="0" smtClean="0">
                <a:solidFill>
                  <a:schemeClr val="tx2"/>
                </a:solidFill>
                <a:effectLst>
                  <a:outerShdw blurRad="38100" dist="38100" dir="2700000" algn="tl">
                    <a:srgbClr val="000000">
                      <a:alpha val="43137"/>
                    </a:srgbClr>
                  </a:outerShdw>
                </a:effectLst>
                <a:latin typeface="Arial Black" pitchFamily="34" charset="0"/>
              </a:rPr>
              <a:t>                                                </a:t>
            </a:r>
            <a:endParaRPr lang="en-US" sz="4800" dirty="0" smtClean="0">
              <a:solidFill>
                <a:schemeClr val="tx2"/>
              </a:solidFill>
              <a:effectLst>
                <a:outerShdw blurRad="38100" dist="38100" dir="2700000" algn="tl">
                  <a:srgbClr val="000000">
                    <a:alpha val="43137"/>
                  </a:srgbClr>
                </a:outerShdw>
              </a:effectLst>
              <a:latin typeface="Arial Black" pitchFamily="34" charset="0"/>
            </a:endParaRPr>
          </a:p>
          <a:p>
            <a:pPr>
              <a:defRPr/>
            </a:pPr>
            <a:r>
              <a:rPr lang="en-US" sz="5800" dirty="0" smtClean="0">
                <a:solidFill>
                  <a:schemeClr val="tx2"/>
                </a:solidFill>
                <a:effectLst>
                  <a:outerShdw blurRad="38100" dist="38100" dir="2700000" algn="tl">
                    <a:srgbClr val="000000">
                      <a:alpha val="43137"/>
                    </a:srgbClr>
                  </a:outerShdw>
                </a:effectLst>
                <a:latin typeface="Arial Black" pitchFamily="34" charset="0"/>
              </a:rPr>
              <a:t>Dunlap church of Christ                                                                                                                                                                                                                                                                                                                                                                                                                                                                                                                                                                                                                                             </a:t>
            </a:r>
            <a:endParaRPr lang="en-US" sz="5800" dirty="0">
              <a:solidFill>
                <a:schemeClr val="tx2"/>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228600" y="5791200"/>
            <a:ext cx="9677400" cy="708025"/>
          </a:xfrm>
          <a:prstGeom prst="rect">
            <a:avLst/>
          </a:prstGeom>
          <a:noFill/>
        </p:spPr>
        <p:txBody>
          <a:bodyPr>
            <a:spAutoFit/>
          </a:bodyPr>
          <a:lstStyle/>
          <a:p>
            <a:pPr algn="ctr">
              <a:defRPr/>
            </a:pPr>
            <a:r>
              <a:rPr lang="en-US" sz="4000" dirty="0" smtClean="0">
                <a:solidFill>
                  <a:srgbClr val="FFFF00"/>
                </a:solidFill>
                <a:effectLst>
                  <a:outerShdw blurRad="38100" dist="38100" dir="2700000" algn="tl">
                    <a:srgbClr val="000000">
                      <a:alpha val="43137"/>
                    </a:srgbClr>
                  </a:outerShdw>
                </a:effectLst>
              </a:rPr>
              <a:t>Questions? Just Let Us Know!</a:t>
            </a:r>
            <a:endParaRPr lang="en-US" sz="4000" dirty="0">
              <a:solidFill>
                <a:srgbClr val="FFFF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a:solidFill>
            <a:schemeClr val="tx1"/>
          </a:solidFill>
        </p:spPr>
        <p:txBody>
          <a:bodyPr/>
          <a:lstStyle/>
          <a:p>
            <a:r>
              <a:rPr lang="en-US" sz="6300" b="1" dirty="0" smtClean="0">
                <a:solidFill>
                  <a:srgbClr val="002060"/>
                </a:solidFill>
                <a:latin typeface="Arial Narrow" panose="020B0606020202030204" pitchFamily="34" charset="0"/>
              </a:rPr>
              <a:t>Essential Divine Instruction</a:t>
            </a:r>
            <a:endParaRPr lang="en-US" sz="63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228600" y="1219200"/>
            <a:ext cx="9372600" cy="4495800"/>
          </a:xfrm>
        </p:spPr>
        <p:txBody>
          <a:bodyPr/>
          <a:lstStyle/>
          <a:p>
            <a:pPr indent="0">
              <a:spcBef>
                <a:spcPts val="0"/>
              </a:spcBef>
              <a:buClr>
                <a:srgbClr val="FFFF00"/>
              </a:buClr>
              <a:buSzPct val="109000"/>
              <a:buFont typeface="Wingdings 2" pitchFamily="18" charset="2"/>
              <a:buChar char="C"/>
            </a:pPr>
            <a:r>
              <a:rPr lang="en-US" sz="7200" b="1" dirty="0" smtClean="0">
                <a:solidFill>
                  <a:srgbClr val="FFFF00"/>
                </a:solidFill>
                <a:latin typeface="Arial Narrow" panose="020B0606020202030204" pitchFamily="34" charset="0"/>
              </a:rPr>
              <a:t>Jeremiah 6:16</a:t>
            </a:r>
          </a:p>
          <a:p>
            <a:pPr indent="0">
              <a:spcBef>
                <a:spcPts val="0"/>
              </a:spcBef>
              <a:buClr>
                <a:srgbClr val="FFFF00"/>
              </a:buClr>
              <a:buSzPct val="109000"/>
              <a:buFont typeface="Wingdings 2" pitchFamily="18" charset="2"/>
              <a:buChar char="C"/>
            </a:pPr>
            <a:r>
              <a:rPr lang="en-US" sz="7200" b="1" dirty="0" smtClean="0">
                <a:solidFill>
                  <a:srgbClr val="FFFF00"/>
                </a:solidFill>
                <a:latin typeface="Arial Narrow" panose="020B0606020202030204" pitchFamily="34" charset="0"/>
              </a:rPr>
              <a:t>Jeremiah 10:23</a:t>
            </a:r>
          </a:p>
          <a:p>
            <a:pPr indent="0">
              <a:spcBef>
                <a:spcPts val="0"/>
              </a:spcBef>
              <a:buClr>
                <a:srgbClr val="FFFF00"/>
              </a:buClr>
              <a:buSzPct val="109000"/>
              <a:buFont typeface="Wingdings 2" pitchFamily="18" charset="2"/>
              <a:buChar char="C"/>
            </a:pPr>
            <a:r>
              <a:rPr lang="en-US" sz="7200" b="1" dirty="0" smtClean="0">
                <a:solidFill>
                  <a:srgbClr val="FFFF00"/>
                </a:solidFill>
                <a:latin typeface="Arial Narrow" panose="020B0606020202030204" pitchFamily="34" charset="0"/>
              </a:rPr>
              <a:t>Proverbs 14:12</a:t>
            </a:r>
          </a:p>
          <a:p>
            <a:pPr indent="0">
              <a:spcBef>
                <a:spcPts val="0"/>
              </a:spcBef>
              <a:buClr>
                <a:srgbClr val="FFFF00"/>
              </a:buClr>
              <a:buSzPct val="109000"/>
              <a:buFont typeface="Wingdings 2" pitchFamily="18" charset="2"/>
              <a:buChar char="C"/>
            </a:pPr>
            <a:r>
              <a:rPr lang="en-US" sz="7200" b="1" dirty="0" smtClean="0">
                <a:solidFill>
                  <a:srgbClr val="FFFF00"/>
                </a:solidFill>
                <a:latin typeface="Arial Narrow" panose="020B0606020202030204" pitchFamily="34" charset="0"/>
              </a:rPr>
              <a:t>John 12:48</a:t>
            </a:r>
          </a:p>
          <a:p>
            <a:pPr indent="0">
              <a:spcBef>
                <a:spcPts val="0"/>
              </a:spcBef>
              <a:buClr>
                <a:srgbClr val="FFFF00"/>
              </a:buClr>
              <a:buSzPct val="109000"/>
              <a:buFont typeface="Wingdings 2" pitchFamily="18" charset="2"/>
              <a:buChar char="C"/>
            </a:pPr>
            <a:r>
              <a:rPr lang="en-US" sz="7200" b="1" dirty="0" smtClean="0">
                <a:solidFill>
                  <a:srgbClr val="FFFF00"/>
                </a:solidFill>
                <a:latin typeface="Arial Narrow" panose="020B0606020202030204" pitchFamily="34" charset="0"/>
              </a:rPr>
              <a:t>Hebrews 5:10-12</a:t>
            </a:r>
          </a:p>
          <a:p>
            <a:pPr>
              <a:buClr>
                <a:srgbClr val="FFFF00"/>
              </a:buClr>
              <a:buSzPct val="109000"/>
              <a:buFont typeface="Wingdings 2" pitchFamily="18" charset="2"/>
              <a:buChar char="C"/>
            </a:pPr>
            <a:endParaRPr lang="en-US" dirty="0">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a:solidFill>
            <a:schemeClr val="tx1"/>
          </a:solidFill>
        </p:spPr>
        <p:txBody>
          <a:bodyPr/>
          <a:lstStyle/>
          <a:p>
            <a:r>
              <a:rPr lang="en-US" sz="8000" b="1" dirty="0" smtClean="0">
                <a:solidFill>
                  <a:srgbClr val="002060"/>
                </a:solidFill>
                <a:latin typeface="Arial Narrow" panose="020B0606020202030204" pitchFamily="34" charset="0"/>
              </a:rPr>
              <a:t>Acts 20:20,26,27</a:t>
            </a:r>
            <a:endParaRPr lang="en-US" sz="6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0" y="1447800"/>
            <a:ext cx="8763000" cy="5105400"/>
          </a:xfrm>
        </p:spPr>
        <p:txBody>
          <a:bodyPr>
            <a:noAutofit/>
          </a:bodyPr>
          <a:lstStyle/>
          <a:p>
            <a:pPr indent="0" algn="just">
              <a:spcBef>
                <a:spcPts val="0"/>
              </a:spcBef>
              <a:buClr>
                <a:srgbClr val="FFFF00"/>
              </a:buClr>
              <a:buSzPct val="109000"/>
              <a:buFont typeface="Wingdings 2" pitchFamily="18" charset="2"/>
              <a:buChar char="C"/>
            </a:pPr>
            <a:r>
              <a:rPr lang="en-US" sz="5700" b="1" dirty="0" smtClean="0">
                <a:effectLst>
                  <a:outerShdw blurRad="38100" dist="38100" dir="2700000" algn="tl">
                    <a:srgbClr val="000000">
                      <a:alpha val="43137"/>
                    </a:srgbClr>
                  </a:outerShdw>
                </a:effectLst>
                <a:latin typeface="Arial Narrow" panose="020B0606020202030204" pitchFamily="34" charset="0"/>
              </a:rPr>
              <a:t>Kept back nothing that was profitable to them.</a:t>
            </a:r>
          </a:p>
          <a:p>
            <a:pPr indent="0" algn="just">
              <a:spcBef>
                <a:spcPts val="0"/>
              </a:spcBef>
              <a:buClr>
                <a:srgbClr val="FFFF00"/>
              </a:buClr>
              <a:buSzPct val="109000"/>
              <a:buFont typeface="Wingdings 2" pitchFamily="18" charset="2"/>
              <a:buChar char="C"/>
            </a:pPr>
            <a:r>
              <a:rPr lang="en-US" sz="5700" b="1" dirty="0" smtClean="0">
                <a:effectLst>
                  <a:outerShdw blurRad="38100" dist="38100" dir="2700000" algn="tl">
                    <a:srgbClr val="000000">
                      <a:alpha val="43137"/>
                    </a:srgbClr>
                  </a:outerShdw>
                </a:effectLst>
                <a:latin typeface="Arial Narrow" panose="020B0606020202030204" pitchFamily="34" charset="0"/>
              </a:rPr>
              <a:t>Was pure from the blood </a:t>
            </a:r>
            <a:r>
              <a:rPr lang="en-US" sz="6000" b="1" dirty="0" smtClean="0">
                <a:effectLst>
                  <a:outerShdw blurRad="38100" dist="38100" dir="2700000" algn="tl">
                    <a:srgbClr val="000000">
                      <a:alpha val="43137"/>
                    </a:srgbClr>
                  </a:outerShdw>
                </a:effectLst>
                <a:latin typeface="Arial Narrow" panose="020B0606020202030204" pitchFamily="34" charset="0"/>
              </a:rPr>
              <a:t>of all.</a:t>
            </a:r>
          </a:p>
          <a:p>
            <a:pPr indent="0" algn="just">
              <a:spcBef>
                <a:spcPts val="0"/>
              </a:spcBef>
              <a:buClr>
                <a:srgbClr val="FFFF00"/>
              </a:buClr>
              <a:buSzPct val="109000"/>
              <a:buFont typeface="Wingdings 2" pitchFamily="18" charset="2"/>
              <a:buChar char="C"/>
            </a:pPr>
            <a:r>
              <a:rPr lang="en-US" sz="5400" b="1" dirty="0" smtClean="0">
                <a:effectLst>
                  <a:outerShdw blurRad="38100" dist="38100" dir="2700000" algn="tl">
                    <a:srgbClr val="000000">
                      <a:alpha val="43137"/>
                    </a:srgbClr>
                  </a:outerShdw>
                </a:effectLst>
                <a:latin typeface="Arial Narrow" panose="020B0606020202030204" pitchFamily="34" charset="0"/>
              </a:rPr>
              <a:t>Had not shunned to declare</a:t>
            </a:r>
            <a:r>
              <a:rPr lang="en-US" sz="5600" b="1" dirty="0" smtClean="0">
                <a:effectLst>
                  <a:outerShdw blurRad="38100" dist="38100" dir="2700000" algn="tl">
                    <a:srgbClr val="000000">
                      <a:alpha val="43137"/>
                    </a:srgbClr>
                  </a:outerShdw>
                </a:effectLst>
                <a:latin typeface="Arial Narrow" panose="020B0606020202030204" pitchFamily="34" charset="0"/>
              </a:rPr>
              <a:t> all the counsel of God.</a:t>
            </a:r>
            <a:endParaRPr lang="en-US" sz="5600" b="1" dirty="0">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915400" cy="4419600"/>
          </a:xfrm>
        </p:spPr>
        <p:txBody>
          <a:bodyPr/>
          <a:lstStyle/>
          <a:p>
            <a:pPr indent="0" algn="just">
              <a:spcBef>
                <a:spcPts val="0"/>
              </a:spcBef>
              <a:buClr>
                <a:srgbClr val="FFFF00"/>
              </a:buClr>
              <a:buSzPct val="110000"/>
              <a:buFont typeface="Wingdings 2" pitchFamily="18" charset="2"/>
              <a:buChar char="C"/>
            </a:pPr>
            <a:r>
              <a:rPr lang="en-US" sz="7200" b="1" dirty="0" smtClean="0">
                <a:latin typeface="Arial Narrow" panose="020B0606020202030204" pitchFamily="34" charset="0"/>
              </a:rPr>
              <a:t>The Information, Not Taking Anything For Granted</a:t>
            </a:r>
          </a:p>
          <a:p>
            <a:pPr indent="0">
              <a:spcBef>
                <a:spcPts val="0"/>
              </a:spcBef>
              <a:buClr>
                <a:srgbClr val="FFFF00"/>
              </a:buClr>
              <a:buSzPct val="110000"/>
              <a:buFont typeface="Wingdings 2" pitchFamily="18" charset="2"/>
              <a:buChar char="C"/>
            </a:pPr>
            <a:r>
              <a:rPr lang="en-US" sz="7200" b="1" dirty="0" smtClean="0">
                <a:latin typeface="Arial Narrow" panose="020B0606020202030204" pitchFamily="34" charset="0"/>
              </a:rPr>
              <a:t>The Motivation</a:t>
            </a:r>
          </a:p>
          <a:p>
            <a:pPr indent="0">
              <a:spcBef>
                <a:spcPts val="0"/>
              </a:spcBef>
              <a:buClr>
                <a:srgbClr val="FFFF00"/>
              </a:buClr>
              <a:buSzPct val="110000"/>
              <a:buFont typeface="Wingdings 2" pitchFamily="18" charset="2"/>
              <a:buChar char="C"/>
            </a:pPr>
            <a:r>
              <a:rPr lang="en-US" sz="7200" b="1" dirty="0" smtClean="0">
                <a:latin typeface="Arial Narrow" panose="020B0606020202030204" pitchFamily="34" charset="0"/>
              </a:rPr>
              <a:t>The Encouragement</a:t>
            </a:r>
            <a:endParaRPr lang="en-US" sz="7200" b="1" dirty="0">
              <a:latin typeface="Arial Narrow" panose="020B0606020202030204" pitchFamily="34" charset="0"/>
            </a:endParaRPr>
          </a:p>
        </p:txBody>
      </p:sp>
      <p:sp>
        <p:nvSpPr>
          <p:cNvPr id="4" name="Title 3"/>
          <p:cNvSpPr>
            <a:spLocks noGrp="1"/>
          </p:cNvSpPr>
          <p:nvPr>
            <p:ph type="title"/>
          </p:nvPr>
        </p:nvSpPr>
        <p:spPr>
          <a:xfrm>
            <a:off x="457200" y="152400"/>
            <a:ext cx="8229600" cy="1143000"/>
          </a:xfrm>
          <a:solidFill>
            <a:schemeClr val="tx1"/>
          </a:solidFill>
        </p:spPr>
        <p:txBody>
          <a:bodyPr/>
          <a:lstStyle/>
          <a:p>
            <a:r>
              <a:rPr lang="en-US" sz="8000" b="1" dirty="0" smtClean="0">
                <a:solidFill>
                  <a:srgbClr val="002060"/>
                </a:solidFill>
                <a:latin typeface="Arial Narrow" panose="020B0606020202030204" pitchFamily="34" charset="0"/>
              </a:rPr>
              <a:t>We Will Provide…</a:t>
            </a:r>
            <a:endParaRPr lang="en-US" sz="8000" b="1" dirty="0">
              <a:solidFill>
                <a:srgbClr val="002060"/>
              </a:solidFill>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550" y="3505200"/>
            <a:ext cx="8915400" cy="2895600"/>
          </a:xfrm>
        </p:spPr>
        <p:txBody>
          <a:bodyPr/>
          <a:lstStyle/>
          <a:p>
            <a:pPr>
              <a:buClr>
                <a:srgbClr val="FFFF00"/>
              </a:buClr>
              <a:buSzPct val="110000"/>
              <a:buFont typeface="Wingdings 2" pitchFamily="18" charset="2"/>
              <a:buChar char="C"/>
            </a:pPr>
            <a:r>
              <a:rPr lang="en-US" sz="13800" b="1" dirty="0" smtClean="0">
                <a:latin typeface="Arial Narrow" panose="020B0606020202030204" pitchFamily="34" charset="0"/>
              </a:rPr>
              <a:t>The Will</a:t>
            </a:r>
            <a:endParaRPr lang="en-US" sz="13800" b="1" dirty="0">
              <a:latin typeface="Arial Narrow" panose="020B0606020202030204" pitchFamily="34" charset="0"/>
            </a:endParaRPr>
          </a:p>
        </p:txBody>
      </p:sp>
      <p:sp>
        <p:nvSpPr>
          <p:cNvPr id="4" name="Title 3"/>
          <p:cNvSpPr>
            <a:spLocks noGrp="1"/>
          </p:cNvSpPr>
          <p:nvPr>
            <p:ph type="title"/>
          </p:nvPr>
        </p:nvSpPr>
        <p:spPr>
          <a:xfrm>
            <a:off x="228600" y="228600"/>
            <a:ext cx="8686800" cy="3124200"/>
          </a:xfrm>
          <a:solidFill>
            <a:schemeClr val="tx1"/>
          </a:solidFill>
        </p:spPr>
        <p:txBody>
          <a:bodyPr/>
          <a:lstStyle/>
          <a:p>
            <a:r>
              <a:rPr lang="en-US" sz="11500" b="1" dirty="0" smtClean="0">
                <a:solidFill>
                  <a:srgbClr val="002060"/>
                </a:solidFill>
                <a:latin typeface="Arial Narrow" panose="020B0606020202030204" pitchFamily="34" charset="0"/>
              </a:rPr>
              <a:t>Each Of Us </a:t>
            </a:r>
            <a:r>
              <a:rPr lang="en-US" sz="10800" b="1" dirty="0" smtClean="0">
                <a:solidFill>
                  <a:srgbClr val="002060"/>
                </a:solidFill>
                <a:latin typeface="Arial Narrow" panose="020B0606020202030204" pitchFamily="34" charset="0"/>
              </a:rPr>
              <a:t>Must Provide…</a:t>
            </a:r>
            <a:endParaRPr lang="en-US" sz="10800" b="1" dirty="0">
              <a:solidFill>
                <a:srgbClr val="002060"/>
              </a:solidFill>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9144000" cy="5029200"/>
          </a:xfrm>
        </p:spPr>
        <p:txBody>
          <a:bodyPr>
            <a:normAutofit/>
          </a:bodyPr>
          <a:lstStyle/>
          <a:p>
            <a:pPr indent="0" algn="ctr">
              <a:spcBef>
                <a:spcPts val="0"/>
              </a:spcBef>
              <a:buClr>
                <a:srgbClr val="FFFF00"/>
              </a:buClr>
              <a:buSzPct val="110000"/>
              <a:buFont typeface="Wingdings 2" pitchFamily="18" charset="2"/>
              <a:buChar char="C"/>
            </a:pPr>
            <a:r>
              <a:rPr lang="en-US" sz="6600" b="1" dirty="0" smtClean="0">
                <a:latin typeface="Arial Narrow" panose="020B0606020202030204" pitchFamily="34" charset="0"/>
              </a:rPr>
              <a:t>All rational people are, to a greater or lesser degree, concerned with ethical human conduct.</a:t>
            </a:r>
          </a:p>
        </p:txBody>
      </p:sp>
      <p:sp>
        <p:nvSpPr>
          <p:cNvPr id="4" name="Title 3"/>
          <p:cNvSpPr>
            <a:spLocks noGrp="1"/>
          </p:cNvSpPr>
          <p:nvPr>
            <p:ph type="title"/>
          </p:nvPr>
        </p:nvSpPr>
        <p:spPr>
          <a:xfrm>
            <a:off x="228600" y="228600"/>
            <a:ext cx="8763000" cy="1295400"/>
          </a:xfrm>
          <a:solidFill>
            <a:schemeClr val="tx1"/>
          </a:solidFill>
        </p:spPr>
        <p:txBody>
          <a:bodyPr/>
          <a:lstStyle/>
          <a:p>
            <a:r>
              <a:rPr lang="en-US" sz="6800" b="1" dirty="0" smtClean="0">
                <a:solidFill>
                  <a:srgbClr val="002060"/>
                </a:solidFill>
                <a:latin typeface="Arial Narrow" panose="020B0606020202030204" pitchFamily="34" charset="0"/>
              </a:rPr>
              <a:t>Correct Human Conduct</a:t>
            </a:r>
            <a:endParaRPr lang="en-US" sz="6800" b="1" dirty="0">
              <a:solidFill>
                <a:srgbClr val="002060"/>
              </a:solidFill>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91600" cy="5105400"/>
          </a:xfrm>
        </p:spPr>
        <p:txBody>
          <a:bodyPr/>
          <a:lstStyle/>
          <a:p>
            <a:pPr indent="0" algn="just">
              <a:spcBef>
                <a:spcPts val="0"/>
              </a:spcBef>
              <a:buClr>
                <a:srgbClr val="FFFF00"/>
              </a:buClr>
              <a:buSzPct val="110000"/>
              <a:buFont typeface="Wingdings 2" pitchFamily="18" charset="2"/>
              <a:buChar char="C"/>
            </a:pPr>
            <a:r>
              <a:rPr lang="en-US" sz="4100" b="1" dirty="0" smtClean="0">
                <a:latin typeface="Arial Narrow" panose="020B0606020202030204" pitchFamily="34" charset="0"/>
              </a:rPr>
              <a:t>How we act &amp; are acted upon with respect to our fellow man determines the progress &amp; happiness  of mankind, &amp; ultimately contributes to our destiny.</a:t>
            </a:r>
          </a:p>
          <a:p>
            <a:pPr indent="0" algn="ctr">
              <a:spcBef>
                <a:spcPts val="0"/>
              </a:spcBef>
              <a:buClr>
                <a:srgbClr val="FFFF00"/>
              </a:buClr>
              <a:buSzPct val="110000"/>
              <a:buNone/>
            </a:pPr>
            <a:r>
              <a:rPr lang="en-US" sz="4800" b="1" dirty="0" smtClean="0">
                <a:solidFill>
                  <a:srgbClr val="FFFF00"/>
                </a:solidFill>
                <a:latin typeface="Arial Narrow" panose="020B0606020202030204" pitchFamily="34" charset="0"/>
              </a:rPr>
              <a:t>Vital Questions!</a:t>
            </a:r>
          </a:p>
          <a:p>
            <a:pPr marL="914400" indent="-571500" algn="just">
              <a:spcBef>
                <a:spcPts val="0"/>
              </a:spcBef>
              <a:buClr>
                <a:srgbClr val="FFFF00"/>
              </a:buClr>
              <a:buSzPct val="106000"/>
              <a:buFont typeface="Wingdings" panose="05000000000000000000" pitchFamily="2" charset="2"/>
              <a:buChar char="F"/>
            </a:pPr>
            <a:r>
              <a:rPr lang="en-US" sz="4100" b="1" dirty="0" smtClean="0">
                <a:latin typeface="Arial Narrow" panose="020B0606020202030204" pitchFamily="34" charset="0"/>
              </a:rPr>
              <a:t>What is morality?</a:t>
            </a:r>
          </a:p>
          <a:p>
            <a:pPr marL="914400" indent="-571500" algn="just">
              <a:spcBef>
                <a:spcPts val="0"/>
              </a:spcBef>
              <a:buClr>
                <a:srgbClr val="FFFF00"/>
              </a:buClr>
              <a:buSzPct val="106000"/>
              <a:buFont typeface="Wingdings" panose="05000000000000000000" pitchFamily="2" charset="2"/>
              <a:buChar char="F"/>
            </a:pPr>
            <a:r>
              <a:rPr lang="en-US" sz="3800" b="1" dirty="0" smtClean="0">
                <a:latin typeface="Arial Narrow" panose="020B0606020202030204" pitchFamily="34" charset="0"/>
              </a:rPr>
              <a:t>Is an ethical code of conduct necessary for human existence?</a:t>
            </a:r>
          </a:p>
          <a:p>
            <a:pPr marL="914400" indent="-571500" algn="just">
              <a:spcBef>
                <a:spcPts val="0"/>
              </a:spcBef>
              <a:buClr>
                <a:srgbClr val="FFFF00"/>
              </a:buClr>
              <a:buSzPct val="106000"/>
              <a:buFont typeface="Wingdings" panose="05000000000000000000" pitchFamily="2" charset="2"/>
              <a:buChar char="F"/>
            </a:pPr>
            <a:r>
              <a:rPr lang="en-US" sz="4100" b="1" dirty="0" smtClean="0">
                <a:latin typeface="Arial Narrow" panose="020B0606020202030204" pitchFamily="34" charset="0"/>
              </a:rPr>
              <a:t>What is the origin of ethics?</a:t>
            </a:r>
            <a:endParaRPr lang="en-US" sz="4100" b="1" dirty="0">
              <a:latin typeface="Arial Narrow" panose="020B0606020202030204" pitchFamily="34" charset="0"/>
            </a:endParaRPr>
          </a:p>
        </p:txBody>
      </p:sp>
      <p:sp>
        <p:nvSpPr>
          <p:cNvPr id="4" name="Title 3"/>
          <p:cNvSpPr>
            <a:spLocks noGrp="1"/>
          </p:cNvSpPr>
          <p:nvPr>
            <p:ph type="title"/>
          </p:nvPr>
        </p:nvSpPr>
        <p:spPr>
          <a:xfrm>
            <a:off x="228600" y="228600"/>
            <a:ext cx="8686800" cy="838200"/>
          </a:xfrm>
          <a:solidFill>
            <a:schemeClr val="tx1"/>
          </a:solidFill>
        </p:spPr>
        <p:txBody>
          <a:bodyPr/>
          <a:lstStyle/>
          <a:p>
            <a:r>
              <a:rPr lang="en-US" sz="6000" b="1" dirty="0" smtClean="0">
                <a:solidFill>
                  <a:srgbClr val="002060"/>
                </a:solidFill>
                <a:latin typeface="Arial Narrow" panose="020B0606020202030204" pitchFamily="34" charset="0"/>
              </a:rPr>
              <a:t>Why Does It Matter?</a:t>
            </a:r>
            <a:endParaRPr lang="en-US" sz="6000" b="1" dirty="0">
              <a:solidFill>
                <a:srgbClr val="002060"/>
              </a:solidFill>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9067800" cy="5257800"/>
          </a:xfrm>
        </p:spPr>
        <p:txBody>
          <a:bodyPr/>
          <a:lstStyle/>
          <a:p>
            <a:pPr indent="0" algn="just">
              <a:spcBef>
                <a:spcPts val="0"/>
              </a:spcBef>
              <a:buClr>
                <a:srgbClr val="FFFF00"/>
              </a:buClr>
              <a:buSzPct val="110000"/>
              <a:buFont typeface="Wingdings 2" pitchFamily="18" charset="2"/>
              <a:buChar char="C"/>
            </a:pPr>
            <a:r>
              <a:rPr lang="en-US" sz="4800" b="1" dirty="0" smtClean="0">
                <a:latin typeface="Arial Narrow" panose="020B0606020202030204" pitchFamily="34" charset="0"/>
              </a:rPr>
              <a:t>Is Morality Absolute Or Relative?</a:t>
            </a:r>
          </a:p>
          <a:p>
            <a:pPr indent="0" algn="just">
              <a:spcBef>
                <a:spcPts val="0"/>
              </a:spcBef>
              <a:buClr>
                <a:srgbClr val="FFFF00"/>
              </a:buClr>
              <a:buSzPct val="110000"/>
              <a:buFont typeface="Wingdings 2" pitchFamily="18" charset="2"/>
              <a:buChar char="C"/>
            </a:pPr>
            <a:r>
              <a:rPr lang="en-US" sz="4800" b="1" dirty="0" smtClean="0">
                <a:latin typeface="Arial Narrow" panose="020B0606020202030204" pitchFamily="34" charset="0"/>
              </a:rPr>
              <a:t>What Are The  Consequences Of Immoral Behavior?</a:t>
            </a:r>
          </a:p>
          <a:p>
            <a:pPr indent="0" algn="ctr">
              <a:spcBef>
                <a:spcPts val="0"/>
              </a:spcBef>
              <a:buClr>
                <a:srgbClr val="FFFF00"/>
              </a:buClr>
              <a:buSzPct val="110000"/>
              <a:buNone/>
            </a:pPr>
            <a:r>
              <a:rPr lang="en-US" sz="4200" b="1" dirty="0" smtClean="0">
                <a:solidFill>
                  <a:srgbClr val="FFFF00"/>
                </a:solidFill>
                <a:latin typeface="Arial Narrow" panose="020B0606020202030204" pitchFamily="34" charset="0"/>
              </a:rPr>
              <a:t>Morality </a:t>
            </a:r>
            <a:r>
              <a:rPr lang="en-US" sz="4200" b="1" dirty="0" smtClean="0">
                <a:latin typeface="Arial Narrow" panose="020B0606020202030204" pitchFamily="34" charset="0"/>
              </a:rPr>
              <a:t>– that which is in accord with </a:t>
            </a:r>
            <a:r>
              <a:rPr lang="en-US" sz="4000" b="1" dirty="0" smtClean="0">
                <a:latin typeface="Arial Narrow" panose="020B0606020202030204" pitchFamily="34" charset="0"/>
              </a:rPr>
              <a:t>the principles &amp; standards of right conduct</a:t>
            </a:r>
          </a:p>
          <a:p>
            <a:pPr indent="0" algn="ctr">
              <a:spcBef>
                <a:spcPts val="0"/>
              </a:spcBef>
              <a:buClr>
                <a:srgbClr val="FFFF00"/>
              </a:buClr>
              <a:buSzPct val="110000"/>
              <a:buNone/>
            </a:pPr>
            <a:r>
              <a:rPr lang="en-US" sz="4400" b="1" dirty="0" smtClean="0">
                <a:solidFill>
                  <a:srgbClr val="FFFF00"/>
                </a:solidFill>
                <a:latin typeface="Arial Narrow" panose="020B0606020202030204" pitchFamily="34" charset="0"/>
              </a:rPr>
              <a:t>Ethics </a:t>
            </a:r>
            <a:r>
              <a:rPr lang="en-US" sz="4400" b="1" dirty="0" smtClean="0">
                <a:latin typeface="Arial Narrow" panose="020B0606020202030204" pitchFamily="34" charset="0"/>
              </a:rPr>
              <a:t>– the system or code by which attitudes &amp; actions are determined to be either right or wrong</a:t>
            </a:r>
            <a:endParaRPr lang="en-US" sz="4800" b="1" dirty="0" smtClean="0">
              <a:latin typeface="Arial Narrow" panose="020B0606020202030204" pitchFamily="34" charset="0"/>
            </a:endParaRPr>
          </a:p>
        </p:txBody>
      </p:sp>
      <p:sp>
        <p:nvSpPr>
          <p:cNvPr id="4" name="Title 3"/>
          <p:cNvSpPr>
            <a:spLocks noGrp="1"/>
          </p:cNvSpPr>
          <p:nvPr>
            <p:ph type="title"/>
          </p:nvPr>
        </p:nvSpPr>
        <p:spPr>
          <a:xfrm>
            <a:off x="457200" y="152400"/>
            <a:ext cx="8229600" cy="762000"/>
          </a:xfrm>
          <a:solidFill>
            <a:schemeClr val="tx1"/>
          </a:solidFill>
        </p:spPr>
        <p:txBody>
          <a:bodyPr/>
          <a:lstStyle/>
          <a:p>
            <a:r>
              <a:rPr lang="en-US" sz="6600" b="1" dirty="0" smtClean="0">
                <a:solidFill>
                  <a:srgbClr val="002060"/>
                </a:solidFill>
                <a:latin typeface="Arial Narrow" panose="020B0606020202030204" pitchFamily="34" charset="0"/>
              </a:rPr>
              <a:t>More Vital Questions </a:t>
            </a:r>
            <a:endParaRPr lang="en-US" sz="6600" b="1" dirty="0">
              <a:solidFill>
                <a:srgbClr val="002060"/>
              </a:solidFill>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415713"/>
            <a:ext cx="8686800" cy="2123658"/>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latin typeface="Arial Narrow" panose="020B0606020202030204" pitchFamily="34" charset="0"/>
              </a:rPr>
              <a:t>Therefore, morality/ethics insists that there is a differentiation that exists between right &amp; wrong, good &amp; evil.                                                </a:t>
            </a:r>
            <a:endParaRPr lang="en-US" sz="4400" b="1" dirty="0">
              <a:latin typeface="Arial Narrow" panose="020B0606020202030204" pitchFamily="34" charset="0"/>
            </a:endParaRPr>
          </a:p>
        </p:txBody>
      </p:sp>
      <p:sp>
        <p:nvSpPr>
          <p:cNvPr id="3" name="TextBox 2"/>
          <p:cNvSpPr txBox="1"/>
          <p:nvPr/>
        </p:nvSpPr>
        <p:spPr>
          <a:xfrm>
            <a:off x="304800" y="381000"/>
            <a:ext cx="8534400" cy="1015663"/>
          </a:xfrm>
          <a:prstGeom prst="rect">
            <a:avLst/>
          </a:prstGeom>
          <a:solidFill>
            <a:schemeClr val="tx1"/>
          </a:solidFill>
        </p:spPr>
        <p:txBody>
          <a:bodyPr wrap="square" rtlCol="0">
            <a:spAutoFit/>
          </a:bodyPr>
          <a:lstStyle/>
          <a:p>
            <a:pPr algn="ct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It </a:t>
            </a:r>
            <a:r>
              <a:rPr lang="en-US" sz="6000" b="1" dirty="0">
                <a:solidFill>
                  <a:srgbClr val="002060"/>
                </a:solidFill>
                <a:effectLst>
                  <a:outerShdw blurRad="38100" dist="38100" dir="2700000" algn="tl">
                    <a:srgbClr val="000000">
                      <a:alpha val="43137"/>
                    </a:srgbClr>
                  </a:outerShdw>
                </a:effectLst>
                <a:latin typeface="Arial Narrow" panose="020B0606020202030204" pitchFamily="34" charset="0"/>
              </a:rPr>
              <a:t>I</a:t>
            </a: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s </a:t>
            </a:r>
            <a:r>
              <a:rPr lang="en-US" sz="6000" b="1" dirty="0">
                <a:solidFill>
                  <a:srgbClr val="002060"/>
                </a:solidFill>
                <a:effectLst>
                  <a:outerShdw blurRad="38100" dist="38100" dir="2700000" algn="tl">
                    <a:srgbClr val="000000">
                      <a:alpha val="43137"/>
                    </a:srgbClr>
                  </a:outerShdw>
                </a:effectLst>
                <a:latin typeface="Arial Narrow" panose="020B0606020202030204" pitchFamily="34" charset="0"/>
              </a:rPr>
              <a:t>A</a:t>
            </a: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 </a:t>
            </a:r>
            <a:r>
              <a:rPr lang="en-US" sz="6000" b="1" dirty="0">
                <a:solidFill>
                  <a:srgbClr val="002060"/>
                </a:solidFill>
                <a:effectLst>
                  <a:outerShdw blurRad="38100" dist="38100" dir="2700000" algn="tl">
                    <a:srgbClr val="000000">
                      <a:alpha val="43137"/>
                    </a:srgbClr>
                  </a:outerShdw>
                </a:effectLst>
                <a:latin typeface="Arial Narrow" panose="020B0606020202030204" pitchFamily="34" charset="0"/>
              </a:rPr>
              <a:t>M</a:t>
            </a: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atter </a:t>
            </a:r>
            <a:r>
              <a:rPr lang="en-US" sz="6000" b="1" dirty="0">
                <a:solidFill>
                  <a:srgbClr val="002060"/>
                </a:solidFill>
                <a:effectLst>
                  <a:outerShdw blurRad="38100" dist="38100" dir="2700000" algn="tl">
                    <a:srgbClr val="000000">
                      <a:alpha val="43137"/>
                    </a:srgbClr>
                  </a:outerShdw>
                </a:effectLst>
                <a:latin typeface="Arial Narrow" panose="020B0606020202030204" pitchFamily="34" charset="0"/>
              </a:rPr>
              <a:t>O</a:t>
            </a: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f “Ought!”</a:t>
            </a:r>
          </a:p>
        </p:txBody>
      </p:sp>
      <p:sp>
        <p:nvSpPr>
          <p:cNvPr id="4" name="TextBox 3"/>
          <p:cNvSpPr txBox="1"/>
          <p:nvPr/>
        </p:nvSpPr>
        <p:spPr>
          <a:xfrm>
            <a:off x="304800" y="3591581"/>
            <a:ext cx="8534400" cy="1015663"/>
          </a:xfrm>
          <a:prstGeom prst="rect">
            <a:avLst/>
          </a:prstGeom>
          <a:solidFill>
            <a:schemeClr val="tx1"/>
          </a:solidFill>
        </p:spPr>
        <p:txBody>
          <a:bodyPr wrap="square" rtlCol="0">
            <a:spAutoFit/>
          </a:bodyPr>
          <a:lstStyle/>
          <a:p>
            <a:pPr algn="ct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The Implication Necessary</a:t>
            </a:r>
          </a:p>
        </p:txBody>
      </p:sp>
      <p:sp>
        <p:nvSpPr>
          <p:cNvPr id="5" name="TextBox 4"/>
          <p:cNvSpPr txBox="1"/>
          <p:nvPr/>
        </p:nvSpPr>
        <p:spPr>
          <a:xfrm>
            <a:off x="304800" y="4588194"/>
            <a:ext cx="8534400" cy="2215991"/>
          </a:xfrm>
          <a:prstGeom prst="rect">
            <a:avLst/>
          </a:prstGeom>
          <a:noFill/>
        </p:spPr>
        <p:txBody>
          <a:bodyPr wrap="square" rtlCol="0">
            <a:spAutoFit/>
          </a:bodyPr>
          <a:lstStyle/>
          <a:p>
            <a:pPr algn="just"/>
            <a:r>
              <a:rPr lang="en-US" sz="4600" b="1" dirty="0" smtClean="0">
                <a:effectLst>
                  <a:outerShdw blurRad="38100" dist="38100" dir="2700000" algn="tl">
                    <a:srgbClr val="000000">
                      <a:alpha val="43137"/>
                    </a:srgbClr>
                  </a:outerShdw>
                </a:effectLst>
                <a:latin typeface="Arial Narrow" panose="020B0606020202030204" pitchFamily="34" charset="0"/>
              </a:rPr>
              <a:t>An appeal to some standard by which attitudes &amp; character traits can be distinguished.</a:t>
            </a:r>
            <a:endParaRPr lang="en-US" sz="4600" b="1" dirty="0">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lstStyle/>
          <a:p>
            <a:r>
              <a:rPr lang="en-US" sz="6600" b="1" dirty="0" smtClean="0">
                <a:solidFill>
                  <a:srgbClr val="002060"/>
                </a:solidFill>
                <a:latin typeface="Arial Narrow" panose="020B0606020202030204" pitchFamily="34" charset="0"/>
              </a:rPr>
              <a:t>What Standard?</a:t>
            </a:r>
            <a:endParaRPr lang="en-US" sz="6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839200" cy="5791200"/>
          </a:xfrm>
        </p:spPr>
        <p:txBody>
          <a:bodyPr/>
          <a:lstStyle/>
          <a:p>
            <a:pPr>
              <a:spcBef>
                <a:spcPts val="0"/>
              </a:spcBef>
              <a:buClr>
                <a:srgbClr val="FFFF00"/>
              </a:buClr>
              <a:buSzPct val="106000"/>
              <a:buFont typeface="Wingdings" panose="05000000000000000000" pitchFamily="2" charset="2"/>
              <a:buChar char="F"/>
            </a:pPr>
            <a:r>
              <a:rPr lang="en-US" sz="4400" b="1" dirty="0" smtClean="0">
                <a:latin typeface="Arial Narrow" panose="020B0606020202030204" pitchFamily="34" charset="0"/>
              </a:rPr>
              <a:t>Might </a:t>
            </a:r>
            <a:r>
              <a:rPr lang="en-US" sz="4400" b="1" dirty="0">
                <a:latin typeface="Arial Narrow" panose="020B0606020202030204" pitchFamily="34" charset="0"/>
              </a:rPr>
              <a:t>Is </a:t>
            </a:r>
            <a:r>
              <a:rPr lang="en-US" sz="4400" b="1" dirty="0" smtClean="0">
                <a:latin typeface="Arial Narrow" panose="020B0606020202030204" pitchFamily="34" charset="0"/>
              </a:rPr>
              <a:t>Right</a:t>
            </a:r>
          </a:p>
          <a:p>
            <a:pPr>
              <a:spcBef>
                <a:spcPts val="0"/>
              </a:spcBef>
              <a:buClr>
                <a:srgbClr val="FFFF00"/>
              </a:buClr>
              <a:buSzPct val="106000"/>
              <a:buFont typeface="Wingdings" panose="05000000000000000000" pitchFamily="2" charset="2"/>
              <a:buChar char="F"/>
            </a:pPr>
            <a:r>
              <a:rPr lang="en-US" sz="4400" b="1" dirty="0" smtClean="0">
                <a:latin typeface="Arial Narrow" panose="020B0606020202030204" pitchFamily="34" charset="0"/>
              </a:rPr>
              <a:t>Morals </a:t>
            </a:r>
            <a:r>
              <a:rPr lang="en-US" sz="4400" b="1" dirty="0">
                <a:latin typeface="Arial Narrow" panose="020B0606020202030204" pitchFamily="34" charset="0"/>
              </a:rPr>
              <a:t>Are </a:t>
            </a:r>
            <a:r>
              <a:rPr lang="en-US" sz="4400" b="1" dirty="0" smtClean="0">
                <a:latin typeface="Arial Narrow" panose="020B0606020202030204" pitchFamily="34" charset="0"/>
              </a:rPr>
              <a:t>Mores</a:t>
            </a:r>
            <a:endParaRPr lang="en-US" sz="4400" b="1" dirty="0">
              <a:latin typeface="Arial Narrow" panose="020B0606020202030204" pitchFamily="34" charset="0"/>
            </a:endParaRPr>
          </a:p>
          <a:p>
            <a:pPr>
              <a:spcBef>
                <a:spcPts val="0"/>
              </a:spcBef>
              <a:buClr>
                <a:srgbClr val="FFFF00"/>
              </a:buClr>
              <a:buSzPct val="106000"/>
              <a:buFont typeface="Wingdings" panose="05000000000000000000" pitchFamily="2" charset="2"/>
              <a:buChar char="F"/>
            </a:pPr>
            <a:r>
              <a:rPr lang="en-US" sz="4400" b="1" dirty="0">
                <a:latin typeface="Arial Narrow" panose="020B0606020202030204" pitchFamily="34" charset="0"/>
              </a:rPr>
              <a:t>Man Is The </a:t>
            </a:r>
            <a:r>
              <a:rPr lang="en-US" sz="4400" b="1" dirty="0" smtClean="0">
                <a:latin typeface="Arial Narrow" panose="020B0606020202030204" pitchFamily="34" charset="0"/>
              </a:rPr>
              <a:t>Measure </a:t>
            </a:r>
          </a:p>
          <a:p>
            <a:pPr>
              <a:spcBef>
                <a:spcPts val="0"/>
              </a:spcBef>
              <a:buClr>
                <a:srgbClr val="FFFF00"/>
              </a:buClr>
              <a:buSzPct val="106000"/>
              <a:buFont typeface="Wingdings" panose="05000000000000000000" pitchFamily="2" charset="2"/>
              <a:buChar char="F"/>
            </a:pPr>
            <a:r>
              <a:rPr lang="en-US" sz="4400" b="1" dirty="0" smtClean="0">
                <a:latin typeface="Arial Narrow" panose="020B0606020202030204" pitchFamily="34" charset="0"/>
              </a:rPr>
              <a:t>Right </a:t>
            </a:r>
            <a:r>
              <a:rPr lang="en-US" sz="4400" b="1" dirty="0">
                <a:latin typeface="Arial Narrow" panose="020B0606020202030204" pitchFamily="34" charset="0"/>
              </a:rPr>
              <a:t>Is </a:t>
            </a:r>
            <a:r>
              <a:rPr lang="en-US" sz="4400" b="1" dirty="0" smtClean="0">
                <a:latin typeface="Arial Narrow" panose="020B0606020202030204" pitchFamily="34" charset="0"/>
              </a:rPr>
              <a:t>Moderation</a:t>
            </a:r>
          </a:p>
          <a:p>
            <a:pPr>
              <a:spcBef>
                <a:spcPts val="0"/>
              </a:spcBef>
              <a:buClr>
                <a:srgbClr val="FFFF00"/>
              </a:buClr>
              <a:buSzPct val="106000"/>
              <a:buFont typeface="Wingdings" panose="05000000000000000000" pitchFamily="2" charset="2"/>
              <a:buChar char="F"/>
            </a:pPr>
            <a:r>
              <a:rPr lang="en-US" sz="4400" b="1" dirty="0" smtClean="0">
                <a:latin typeface="Arial Narrow" panose="020B0606020202030204" pitchFamily="34" charset="0"/>
              </a:rPr>
              <a:t>Right </a:t>
            </a:r>
            <a:r>
              <a:rPr lang="en-US" sz="4400" b="1" dirty="0">
                <a:latin typeface="Arial Narrow" panose="020B0606020202030204" pitchFamily="34" charset="0"/>
              </a:rPr>
              <a:t>Is What Brings </a:t>
            </a:r>
            <a:r>
              <a:rPr lang="en-US" sz="4400" b="1" dirty="0" smtClean="0">
                <a:latin typeface="Arial Narrow" panose="020B0606020202030204" pitchFamily="34" charset="0"/>
              </a:rPr>
              <a:t>Pleasure</a:t>
            </a:r>
          </a:p>
          <a:p>
            <a:pPr>
              <a:spcBef>
                <a:spcPts val="0"/>
              </a:spcBef>
              <a:buClr>
                <a:srgbClr val="FFFF00"/>
              </a:buClr>
              <a:buSzPct val="106000"/>
              <a:buFont typeface="Wingdings" panose="05000000000000000000" pitchFamily="2" charset="2"/>
              <a:buChar char="F"/>
            </a:pPr>
            <a:r>
              <a:rPr lang="en-US" sz="3600" b="1" dirty="0" smtClean="0">
                <a:latin typeface="Arial Narrow" panose="020B0606020202030204" pitchFamily="34" charset="0"/>
              </a:rPr>
              <a:t>The</a:t>
            </a:r>
            <a:r>
              <a:rPr lang="en-US" sz="3600" b="1" dirty="0">
                <a:latin typeface="Arial Narrow" panose="020B0606020202030204" pitchFamily="34" charset="0"/>
              </a:rPr>
              <a:t> </a:t>
            </a:r>
            <a:r>
              <a:rPr lang="en-US" sz="3600" b="1" dirty="0" smtClean="0">
                <a:latin typeface="Arial Narrow" panose="020B0606020202030204" pitchFamily="34" charset="0"/>
              </a:rPr>
              <a:t>Greatest </a:t>
            </a:r>
            <a:r>
              <a:rPr lang="en-US" sz="3600" b="1" dirty="0">
                <a:latin typeface="Arial Narrow" panose="020B0606020202030204" pitchFamily="34" charset="0"/>
              </a:rPr>
              <a:t>Good For The Greatest </a:t>
            </a:r>
            <a:r>
              <a:rPr lang="en-US" sz="3600" b="1" dirty="0" smtClean="0">
                <a:latin typeface="Arial Narrow" panose="020B0606020202030204" pitchFamily="34" charset="0"/>
              </a:rPr>
              <a:t>Number </a:t>
            </a:r>
          </a:p>
          <a:p>
            <a:pPr>
              <a:spcBef>
                <a:spcPts val="0"/>
              </a:spcBef>
              <a:buClr>
                <a:srgbClr val="FFFF00"/>
              </a:buClr>
              <a:buSzPct val="106000"/>
              <a:buFont typeface="Wingdings" panose="05000000000000000000" pitchFamily="2" charset="2"/>
              <a:buChar char="F"/>
            </a:pPr>
            <a:r>
              <a:rPr lang="en-US" sz="3700" b="1" dirty="0" smtClean="0">
                <a:latin typeface="Arial Narrow" panose="020B0606020202030204" pitchFamily="34" charset="0"/>
              </a:rPr>
              <a:t>Right </a:t>
            </a:r>
            <a:r>
              <a:rPr lang="en-US" sz="3700" b="1" dirty="0">
                <a:latin typeface="Arial Narrow" panose="020B0606020202030204" pitchFamily="34" charset="0"/>
              </a:rPr>
              <a:t>Is What </a:t>
            </a:r>
            <a:r>
              <a:rPr lang="en-US" sz="3700" b="1" dirty="0" smtClean="0">
                <a:latin typeface="Arial Narrow" panose="020B0606020202030204" pitchFamily="34" charset="0"/>
              </a:rPr>
              <a:t>Is Desirable </a:t>
            </a:r>
            <a:r>
              <a:rPr lang="en-US" sz="3700" b="1" dirty="0">
                <a:latin typeface="Arial Narrow" panose="020B0606020202030204" pitchFamily="34" charset="0"/>
              </a:rPr>
              <a:t>For Its Own </a:t>
            </a:r>
            <a:r>
              <a:rPr lang="en-US" sz="3700" b="1" dirty="0" smtClean="0">
                <a:latin typeface="Arial Narrow" panose="020B0606020202030204" pitchFamily="34" charset="0"/>
              </a:rPr>
              <a:t>Sake</a:t>
            </a:r>
          </a:p>
          <a:p>
            <a:pPr>
              <a:spcBef>
                <a:spcPts val="0"/>
              </a:spcBef>
              <a:buClr>
                <a:srgbClr val="FFFF00"/>
              </a:buClr>
              <a:buSzPct val="106000"/>
              <a:buFont typeface="Wingdings" panose="05000000000000000000" pitchFamily="2" charset="2"/>
              <a:buChar char="F"/>
            </a:pPr>
            <a:r>
              <a:rPr lang="en-US" sz="4400" b="1" dirty="0" smtClean="0">
                <a:latin typeface="Arial Narrow" panose="020B0606020202030204" pitchFamily="34" charset="0"/>
              </a:rPr>
              <a:t>Right </a:t>
            </a:r>
            <a:r>
              <a:rPr lang="en-US" sz="4400" b="1" dirty="0">
                <a:latin typeface="Arial Narrow" panose="020B0606020202030204" pitchFamily="34" charset="0"/>
              </a:rPr>
              <a:t>Is </a:t>
            </a:r>
            <a:r>
              <a:rPr lang="en-US" sz="4400" b="1" dirty="0" smtClean="0">
                <a:latin typeface="Arial Narrow" panose="020B0606020202030204" pitchFamily="34" charset="0"/>
              </a:rPr>
              <a:t>Indefinable</a:t>
            </a:r>
            <a:endParaRPr lang="en-US" sz="4400" b="1" dirty="0">
              <a:latin typeface="Arial Narrow" panose="020B0606020202030204" pitchFamily="34" charset="0"/>
            </a:endParaRPr>
          </a:p>
        </p:txBody>
      </p:sp>
      <p:sp>
        <p:nvSpPr>
          <p:cNvPr id="4" name="Rounded Rectangle 3"/>
          <p:cNvSpPr/>
          <p:nvPr/>
        </p:nvSpPr>
        <p:spPr bwMode="auto">
          <a:xfrm>
            <a:off x="228600" y="0"/>
            <a:ext cx="8686800" cy="6705600"/>
          </a:xfrm>
          <a:prstGeom prst="roundRect">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anose="020B0606020202030204" pitchFamily="34" charset="0"/>
              </a:rPr>
              <a:t>All Human</a:t>
            </a:r>
            <a:r>
              <a:rPr kumimoji="0" lang="en-US" sz="8000" b="1" i="0" u="none" strike="noStrike" cap="none" normalizeH="0" dirty="0" smtClean="0">
                <a:ln>
                  <a:noFill/>
                </a:ln>
                <a:solidFill>
                  <a:schemeClr val="tx1"/>
                </a:solidFill>
                <a:effectLst>
                  <a:outerShdw blurRad="38100" dist="38100" dir="2700000" algn="tl">
                    <a:srgbClr val="000000">
                      <a:alpha val="43137"/>
                    </a:srgbClr>
                  </a:outerShdw>
                </a:effectLst>
                <a:latin typeface="Arial Narrow" panose="020B0606020202030204" pitchFamily="34" charset="0"/>
              </a:rPr>
              <a:t> Systems Reduce To Subjectivism Which Is Ultimately Self-Contradictory! </a:t>
            </a:r>
            <a:endParaRPr kumimoji="0" lang="en-US" sz="8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2704935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solidFill>
            <a:schemeClr val="tx1"/>
          </a:solidFill>
        </p:spPr>
        <p:txBody>
          <a:bodyPr/>
          <a:lstStyle/>
          <a:p>
            <a:r>
              <a:rPr lang="en-US" sz="7200" b="1" dirty="0" smtClean="0">
                <a:solidFill>
                  <a:srgbClr val="002060"/>
                </a:solidFill>
                <a:latin typeface="Arial Narrow" panose="020B0606020202030204" pitchFamily="34" charset="0"/>
              </a:rPr>
              <a:t>What Standard?</a:t>
            </a:r>
            <a:endParaRPr lang="en-US" sz="72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219200"/>
            <a:ext cx="8534400" cy="4648200"/>
          </a:xfrm>
        </p:spPr>
        <p:txBody>
          <a:bodyPr/>
          <a:lstStyle/>
          <a:p>
            <a:pPr marL="0" indent="0" algn="ctr">
              <a:buNone/>
            </a:pPr>
            <a:r>
              <a:rPr lang="en-US" sz="5300" b="1" dirty="0" smtClean="0">
                <a:solidFill>
                  <a:srgbClr val="FFFF00"/>
                </a:solidFill>
                <a:latin typeface="Arial Narrow" panose="020B0606020202030204" pitchFamily="34" charset="0"/>
              </a:rPr>
              <a:t>II Timothy 3:16-17; II Peter 1:3</a:t>
            </a:r>
          </a:p>
          <a:p>
            <a:pPr marL="0" indent="0" algn="just">
              <a:buNone/>
            </a:pPr>
            <a:r>
              <a:rPr lang="en-US" sz="4800" b="1" dirty="0" smtClean="0">
                <a:latin typeface="Arial Narrow" panose="020B0606020202030204" pitchFamily="34" charset="0"/>
              </a:rPr>
              <a:t>The </a:t>
            </a:r>
            <a:r>
              <a:rPr lang="en-US" sz="4800" b="1" dirty="0">
                <a:latin typeface="Arial Narrow" panose="020B0606020202030204" pitchFamily="34" charset="0"/>
              </a:rPr>
              <a:t>scriptures </a:t>
            </a:r>
            <a:r>
              <a:rPr lang="en-US" sz="4800" b="1" dirty="0" smtClean="0">
                <a:latin typeface="Arial Narrow" panose="020B0606020202030204" pitchFamily="34" charset="0"/>
              </a:rPr>
              <a:t>constitute the "bottom </a:t>
            </a:r>
            <a:r>
              <a:rPr lang="en-US" sz="4800" b="1" dirty="0">
                <a:latin typeface="Arial Narrow" panose="020B0606020202030204" pitchFamily="34" charset="0"/>
              </a:rPr>
              <a:t>line" of the decision-making process, </a:t>
            </a:r>
            <a:r>
              <a:rPr lang="en-US" sz="4800" b="1" dirty="0" smtClean="0">
                <a:latin typeface="Arial Narrow" panose="020B0606020202030204" pitchFamily="34" charset="0"/>
              </a:rPr>
              <a:t>prevailing over </a:t>
            </a:r>
            <a:r>
              <a:rPr lang="en-US" sz="4800" b="1" dirty="0" smtClean="0">
                <a:latin typeface="Arial Narrow" panose="020B0606020202030204" pitchFamily="34" charset="0"/>
              </a:rPr>
              <a:t>mere human </a:t>
            </a:r>
            <a:r>
              <a:rPr lang="en-US" sz="4800" b="1" dirty="0">
                <a:latin typeface="Arial Narrow" panose="020B0606020202030204" pitchFamily="34" charset="0"/>
              </a:rPr>
              <a:t>reason, church tradition, </a:t>
            </a:r>
            <a:r>
              <a:rPr lang="en-US" sz="4800" b="1" dirty="0" smtClean="0">
                <a:latin typeface="Arial Narrow" panose="020B0606020202030204" pitchFamily="34" charset="0"/>
              </a:rPr>
              <a:t>as well as natural and </a:t>
            </a:r>
            <a:r>
              <a:rPr lang="en-US" sz="4800" b="1" dirty="0">
                <a:latin typeface="Arial Narrow" panose="020B0606020202030204" pitchFamily="34" charset="0"/>
              </a:rPr>
              <a:t>social sciences. </a:t>
            </a:r>
          </a:p>
        </p:txBody>
      </p:sp>
    </p:spTree>
    <p:extLst>
      <p:ext uri="{BB962C8B-B14F-4D97-AF65-F5344CB8AC3E}">
        <p14:creationId xmlns:p14="http://schemas.microsoft.com/office/powerpoint/2010/main" val="30442580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00150"/>
            <a:ext cx="8382000" cy="5486400"/>
          </a:xfrm>
        </p:spPr>
        <p:txBody>
          <a:bodyPr>
            <a:normAutofit fontScale="92500"/>
          </a:bodyPr>
          <a:lstStyle/>
          <a:p>
            <a:pPr marL="0" indent="0" algn="just">
              <a:buNone/>
            </a:pPr>
            <a:r>
              <a:rPr lang="en-US" sz="4500" b="1" dirty="0" smtClean="0">
                <a:latin typeface="Arial Narrow" panose="020B0606020202030204" pitchFamily="34" charset="0"/>
              </a:rPr>
              <a:t>“Simon </a:t>
            </a:r>
            <a:r>
              <a:rPr lang="en-US" sz="4500" b="1" dirty="0">
                <a:latin typeface="Arial Narrow" panose="020B0606020202030204" pitchFamily="34" charset="0"/>
              </a:rPr>
              <a:t>Peter, a servant and an apostle of Jesus Christ, to them that have obtained like precious faith with us through the righteousness of God and </a:t>
            </a:r>
            <a:r>
              <a:rPr lang="en-US" sz="4800" b="1" dirty="0">
                <a:latin typeface="Arial Narrow" panose="020B0606020202030204" pitchFamily="34" charset="0"/>
              </a:rPr>
              <a:t>our </a:t>
            </a:r>
            <a:r>
              <a:rPr lang="en-US" sz="4800" b="1" dirty="0" err="1">
                <a:latin typeface="Arial Narrow" panose="020B0606020202030204" pitchFamily="34" charset="0"/>
              </a:rPr>
              <a:t>Saviour</a:t>
            </a:r>
            <a:r>
              <a:rPr lang="en-US" sz="4800" b="1" dirty="0">
                <a:latin typeface="Arial Narrow" panose="020B0606020202030204" pitchFamily="34" charset="0"/>
              </a:rPr>
              <a:t> Jesus Christ: </a:t>
            </a:r>
            <a:r>
              <a:rPr lang="en-US" sz="4800" b="1" dirty="0" smtClean="0">
                <a:latin typeface="Arial Narrow" panose="020B0606020202030204" pitchFamily="34" charset="0"/>
              </a:rPr>
              <a:t>(2) </a:t>
            </a:r>
            <a:r>
              <a:rPr lang="en-US" sz="4800" b="1" dirty="0">
                <a:latin typeface="Arial Narrow" panose="020B0606020202030204" pitchFamily="34" charset="0"/>
              </a:rPr>
              <a:t>Grace and peace be multiplied unto you through the knowledge of God, and of Jesus our Lord</a:t>
            </a:r>
            <a:r>
              <a:rPr lang="en-US" sz="4800" b="1" dirty="0" smtClean="0">
                <a:latin typeface="Arial Narrow" panose="020B0606020202030204" pitchFamily="34" charset="0"/>
              </a:rPr>
              <a:t>,”</a:t>
            </a:r>
            <a:endParaRPr lang="en-US" sz="4800" b="1" dirty="0">
              <a:latin typeface="Arial Narrow" panose="020B0606020202030204" pitchFamily="34" charset="0"/>
            </a:endParaRPr>
          </a:p>
        </p:txBody>
      </p:sp>
      <p:sp>
        <p:nvSpPr>
          <p:cNvPr id="4" name="Title 1"/>
          <p:cNvSpPr txBox="1">
            <a:spLocks/>
          </p:cNvSpPr>
          <p:nvPr/>
        </p:nvSpPr>
        <p:spPr bwMode="auto">
          <a:xfrm>
            <a:off x="304800" y="228600"/>
            <a:ext cx="8458200" cy="914400"/>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72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Narrow" panose="020B0606020202030204" pitchFamily="34" charset="0"/>
                <a:ea typeface="+mj-ea"/>
                <a:cs typeface="+mj-cs"/>
              </a:rPr>
              <a:t>II Peter 1:1-13</a:t>
            </a:r>
            <a:endParaRPr kumimoji="0" lang="en-US" sz="72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Arial Narrow" panose="020B0606020202030204" pitchFamily="34" charset="0"/>
              <a:ea typeface="+mj-ea"/>
              <a:cs typeface="+mj-cs"/>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solidFill>
            <a:schemeClr val="tx1"/>
          </a:solidFill>
        </p:spPr>
        <p:txBody>
          <a:bodyPr/>
          <a:lstStyle/>
          <a:p>
            <a:r>
              <a:rPr lang="en-US" sz="6000" b="1" dirty="0" smtClean="0">
                <a:solidFill>
                  <a:srgbClr val="002060"/>
                </a:solidFill>
                <a:latin typeface="Arial Narrow" panose="020B0606020202030204" pitchFamily="34" charset="0"/>
              </a:rPr>
              <a:t>With What Result For Us?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304800" y="1295400"/>
            <a:ext cx="8382000" cy="4648200"/>
          </a:xfrm>
        </p:spPr>
        <p:txBody>
          <a:bodyPr/>
          <a:lstStyle/>
          <a:p>
            <a:pPr marL="0" indent="0" algn="just">
              <a:buNone/>
            </a:pPr>
            <a:r>
              <a:rPr lang="en-US" sz="4800" b="1" dirty="0" smtClean="0">
                <a:latin typeface="Arial Narrow" panose="020B0606020202030204" pitchFamily="34" charset="0"/>
              </a:rPr>
              <a:t>We may be accused of “hatred, bigotry, self-righteousness, and a Dark Ages mentality.”</a:t>
            </a:r>
          </a:p>
          <a:p>
            <a:pPr marL="0" indent="0" algn="just">
              <a:buNone/>
            </a:pPr>
            <a:r>
              <a:rPr lang="en-US" sz="4800" b="1" dirty="0" smtClean="0">
                <a:solidFill>
                  <a:srgbClr val="FFFF00"/>
                </a:solidFill>
                <a:latin typeface="Arial Narrow" panose="020B0606020202030204" pitchFamily="34" charset="0"/>
              </a:rPr>
              <a:t>Hebrews 1:9 </a:t>
            </a:r>
            <a:r>
              <a:rPr lang="en-US" sz="4800" b="1" dirty="0" smtClean="0">
                <a:latin typeface="Arial Narrow" panose="020B0606020202030204" pitchFamily="34" charset="0"/>
              </a:rPr>
              <a:t>the Lord “</a:t>
            </a:r>
            <a:r>
              <a:rPr lang="en-US" sz="4800" b="1" dirty="0">
                <a:latin typeface="Arial Narrow" panose="020B0606020202030204" pitchFamily="34" charset="0"/>
              </a:rPr>
              <a:t>loved righteousness, </a:t>
            </a:r>
            <a:r>
              <a:rPr lang="en-US" sz="4800" b="1" dirty="0" smtClean="0">
                <a:latin typeface="Arial Narrow" panose="020B0606020202030204" pitchFamily="34" charset="0"/>
              </a:rPr>
              <a:t>&amp; </a:t>
            </a:r>
            <a:r>
              <a:rPr lang="en-US" sz="4800" b="1" dirty="0">
                <a:latin typeface="Arial Narrow" panose="020B0606020202030204" pitchFamily="34" charset="0"/>
              </a:rPr>
              <a:t>hated </a:t>
            </a:r>
            <a:r>
              <a:rPr lang="en-US" sz="4800" b="1" dirty="0" smtClean="0">
                <a:latin typeface="Arial Narrow" panose="020B0606020202030204" pitchFamily="34" charset="0"/>
              </a:rPr>
              <a:t>iniquity”</a:t>
            </a:r>
          </a:p>
          <a:p>
            <a:pPr marL="0" indent="0" algn="just">
              <a:buNone/>
            </a:pPr>
            <a:r>
              <a:rPr lang="en-US" sz="4800" b="1" dirty="0" smtClean="0">
                <a:solidFill>
                  <a:srgbClr val="FFFF00"/>
                </a:solidFill>
                <a:latin typeface="Arial Narrow" panose="020B0606020202030204" pitchFamily="34" charset="0"/>
              </a:rPr>
              <a:t>Romans 12:9 </a:t>
            </a:r>
            <a:r>
              <a:rPr lang="en-US" sz="4800" b="1" dirty="0" smtClean="0">
                <a:latin typeface="Arial Narrow" panose="020B0606020202030204" pitchFamily="34" charset="0"/>
              </a:rPr>
              <a:t>“</a:t>
            </a:r>
            <a:r>
              <a:rPr lang="en-US" sz="4800" b="1" dirty="0">
                <a:latin typeface="Arial Narrow" panose="020B0606020202030204" pitchFamily="34" charset="0"/>
              </a:rPr>
              <a:t>Abhor that which is evil; cleave to that which is </a:t>
            </a:r>
            <a:r>
              <a:rPr lang="en-US" sz="4800" b="1" dirty="0" smtClean="0">
                <a:latin typeface="Arial Narrow" panose="020B0606020202030204" pitchFamily="34" charset="0"/>
              </a:rPr>
              <a:t>good”</a:t>
            </a:r>
            <a:endParaRPr lang="en-US" sz="4800" b="1" dirty="0">
              <a:latin typeface="Arial Narrow" panose="020B0606020202030204" pitchFamily="34" charset="0"/>
            </a:endParaRPr>
          </a:p>
          <a:p>
            <a:pPr marL="0" indent="0" algn="just">
              <a:buNone/>
            </a:pPr>
            <a:endParaRPr lang="en-US" sz="4800" b="1" dirty="0">
              <a:latin typeface="Arial Narrow" panose="020B0606020202030204" pitchFamily="34" charset="0"/>
            </a:endParaRPr>
          </a:p>
        </p:txBody>
      </p:sp>
    </p:spTree>
    <p:extLst>
      <p:ext uri="{BB962C8B-B14F-4D97-AF65-F5344CB8AC3E}">
        <p14:creationId xmlns:p14="http://schemas.microsoft.com/office/powerpoint/2010/main" val="23270846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229600" cy="990600"/>
          </a:xfrm>
          <a:solidFill>
            <a:schemeClr val="tx1"/>
          </a:solidFill>
        </p:spPr>
        <p:txBody>
          <a:bodyPr/>
          <a:lstStyle/>
          <a:p>
            <a:r>
              <a:rPr lang="en-US" sz="7200" b="1" dirty="0" smtClean="0">
                <a:solidFill>
                  <a:schemeClr val="bg1">
                    <a:lumMod val="90000"/>
                    <a:lumOff val="10000"/>
                  </a:schemeClr>
                </a:solidFill>
                <a:latin typeface="Arial Narrow" panose="020B0606020202030204" pitchFamily="34" charset="0"/>
              </a:rPr>
              <a:t>Leviticus 20:13</a:t>
            </a:r>
            <a:endParaRPr lang="en-US" sz="7200" b="1" dirty="0">
              <a:solidFill>
                <a:schemeClr val="bg1">
                  <a:lumMod val="90000"/>
                  <a:lumOff val="10000"/>
                </a:schemeClr>
              </a:solidFill>
              <a:latin typeface="Arial Narrow" panose="020B0606020202030204" pitchFamily="34" charset="0"/>
            </a:endParaRPr>
          </a:p>
        </p:txBody>
      </p:sp>
      <p:pic>
        <p:nvPicPr>
          <p:cNvPr id="1026" name="Picture 2" descr="http://images.hngn.com/data/images/full/85433/manny-pacquia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400" y="3527524"/>
            <a:ext cx="3530600" cy="2647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029200" y="6088559"/>
            <a:ext cx="4114800" cy="769441"/>
          </a:xfrm>
          <a:prstGeom prst="rect">
            <a:avLst/>
          </a:prstGeom>
          <a:noFill/>
        </p:spPr>
        <p:txBody>
          <a:bodyPr wrap="square" rtlCol="0">
            <a:spAutoFit/>
          </a:bodyPr>
          <a:lstStyle/>
          <a:p>
            <a:pPr algn="ctr"/>
            <a:r>
              <a:rPr lang="en-US" sz="4400" b="1" dirty="0">
                <a:effectLst>
                  <a:outerShdw blurRad="38100" dist="38100" dir="2700000" algn="tl">
                    <a:srgbClr val="000000">
                      <a:alpha val="43137"/>
                    </a:srgbClr>
                  </a:outerShdw>
                </a:effectLst>
                <a:latin typeface="Arial Narrow" panose="020B0606020202030204" pitchFamily="34" charset="0"/>
              </a:rPr>
              <a:t>Manny </a:t>
            </a:r>
            <a:r>
              <a:rPr lang="en-US" sz="4400" b="1" dirty="0" err="1" smtClean="0">
                <a:effectLst>
                  <a:outerShdw blurRad="38100" dist="38100" dir="2700000" algn="tl">
                    <a:srgbClr val="000000">
                      <a:alpha val="43137"/>
                    </a:srgbClr>
                  </a:outerShdw>
                </a:effectLst>
                <a:latin typeface="Arial Narrow" panose="020B0606020202030204" pitchFamily="34" charset="0"/>
              </a:rPr>
              <a:t>Pacquiao</a:t>
            </a:r>
            <a:endParaRPr lang="en-US" sz="4400" dirty="0">
              <a:effectLst>
                <a:outerShdw blurRad="38100" dist="38100" dir="2700000" algn="tl">
                  <a:srgbClr val="000000">
                    <a:alpha val="43137"/>
                  </a:srgbClr>
                </a:outerShdw>
              </a:effectLst>
            </a:endParaRPr>
          </a:p>
        </p:txBody>
      </p:sp>
      <p:sp>
        <p:nvSpPr>
          <p:cNvPr id="4" name="TextBox 3"/>
          <p:cNvSpPr txBox="1"/>
          <p:nvPr/>
        </p:nvSpPr>
        <p:spPr>
          <a:xfrm>
            <a:off x="304800" y="1219200"/>
            <a:ext cx="8458200" cy="2308324"/>
          </a:xfrm>
          <a:prstGeom prst="rect">
            <a:avLst/>
          </a:prstGeom>
          <a:noFill/>
        </p:spPr>
        <p:txBody>
          <a:bodyPr wrap="square" rtlCol="0">
            <a:spAutoFit/>
          </a:bodyPr>
          <a:lstStyle/>
          <a:p>
            <a:pPr algn="just"/>
            <a:r>
              <a:rPr lang="en-US" sz="3600" b="1" dirty="0" smtClean="0">
                <a:effectLst>
                  <a:outerShdw blurRad="38100" dist="38100" dir="2700000" algn="tl">
                    <a:srgbClr val="000000">
                      <a:alpha val="43137"/>
                    </a:srgbClr>
                  </a:outerShdw>
                </a:effectLst>
                <a:latin typeface="Arial Narrow" panose="020B0606020202030204" pitchFamily="34" charset="0"/>
              </a:rPr>
              <a:t>“If </a:t>
            </a:r>
            <a:r>
              <a:rPr lang="en-US" sz="3600" b="1" dirty="0">
                <a:effectLst>
                  <a:outerShdw blurRad="38100" dist="38100" dir="2700000" algn="tl">
                    <a:srgbClr val="000000">
                      <a:alpha val="43137"/>
                    </a:srgbClr>
                  </a:outerShdw>
                </a:effectLst>
                <a:latin typeface="Arial Narrow" panose="020B0606020202030204" pitchFamily="34" charset="0"/>
              </a:rPr>
              <a:t>a man also lie with mankind, as he </a:t>
            </a:r>
            <a:r>
              <a:rPr lang="en-US" sz="3600" b="1" dirty="0" err="1">
                <a:effectLst>
                  <a:outerShdw blurRad="38100" dist="38100" dir="2700000" algn="tl">
                    <a:srgbClr val="000000">
                      <a:alpha val="43137"/>
                    </a:srgbClr>
                  </a:outerShdw>
                </a:effectLst>
                <a:latin typeface="Arial Narrow" panose="020B0606020202030204" pitchFamily="34" charset="0"/>
              </a:rPr>
              <a:t>lieth</a:t>
            </a:r>
            <a:r>
              <a:rPr lang="en-US" sz="3600" b="1" dirty="0">
                <a:effectLst>
                  <a:outerShdw blurRad="38100" dist="38100" dir="2700000" algn="tl">
                    <a:srgbClr val="000000">
                      <a:alpha val="43137"/>
                    </a:srgbClr>
                  </a:outerShdw>
                </a:effectLst>
                <a:latin typeface="Arial Narrow" panose="020B0606020202030204" pitchFamily="34" charset="0"/>
              </a:rPr>
              <a:t> with a woman, both of them have committed an abomination: they shall surely be put to death; their blood </a:t>
            </a:r>
            <a:r>
              <a:rPr lang="en-US" sz="3600" b="1" i="1" dirty="0">
                <a:effectLst>
                  <a:outerShdw blurRad="38100" dist="38100" dir="2700000" algn="tl">
                    <a:srgbClr val="000000">
                      <a:alpha val="43137"/>
                    </a:srgbClr>
                  </a:outerShdw>
                </a:effectLst>
                <a:latin typeface="Arial Narrow" panose="020B0606020202030204" pitchFamily="34" charset="0"/>
              </a:rPr>
              <a:t>shall be</a:t>
            </a:r>
            <a:r>
              <a:rPr lang="en-US" sz="3600" b="1" dirty="0">
                <a:effectLst>
                  <a:outerShdw blurRad="38100" dist="38100" dir="2700000" algn="tl">
                    <a:srgbClr val="000000">
                      <a:alpha val="43137"/>
                    </a:srgbClr>
                  </a:outerShdw>
                </a:effectLst>
                <a:latin typeface="Arial Narrow" panose="020B0606020202030204" pitchFamily="34" charset="0"/>
              </a:rPr>
              <a:t> upon them</a:t>
            </a:r>
            <a:r>
              <a:rPr lang="en-US" sz="3600" b="1" dirty="0" smtClean="0">
                <a:effectLst>
                  <a:outerShdw blurRad="38100" dist="38100" dir="2700000" algn="tl">
                    <a:srgbClr val="000000">
                      <a:alpha val="43137"/>
                    </a:srgbClr>
                  </a:outerShdw>
                </a:effectLst>
                <a:latin typeface="Arial Narrow" panose="020B0606020202030204" pitchFamily="34" charset="0"/>
              </a:rPr>
              <a:t>.”</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
        <p:nvSpPr>
          <p:cNvPr id="5" name="TextBox 4"/>
          <p:cNvSpPr txBox="1"/>
          <p:nvPr/>
        </p:nvSpPr>
        <p:spPr>
          <a:xfrm>
            <a:off x="304800" y="3527524"/>
            <a:ext cx="4191000" cy="3330476"/>
          </a:xfrm>
          <a:prstGeom prst="rect">
            <a:avLst/>
          </a:prstGeom>
          <a:noFill/>
        </p:spPr>
        <p:txBody>
          <a:bodyPr wrap="square" rtlCol="0">
            <a:normAutofit lnSpcReduction="10000"/>
          </a:bodyPr>
          <a:lstStyle/>
          <a:p>
            <a:pPr algn="just"/>
            <a:r>
              <a:rPr lang="en-US" sz="2800" b="1" dirty="0" smtClean="0">
                <a:effectLst>
                  <a:outerShdw blurRad="38100" dist="38100" dir="2700000" algn="tl">
                    <a:srgbClr val="000000">
                      <a:alpha val="43137"/>
                    </a:srgbClr>
                  </a:outerShdw>
                </a:effectLst>
                <a:latin typeface="Arial Narrow" panose="020B0606020202030204" pitchFamily="34" charset="0"/>
              </a:rPr>
              <a:t>“Since in the animal world, they distinguish male from female, if humans approve of male with male relationships as well as female with female relationships then man is worse than animals.”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425550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a:solidFill>
            <a:schemeClr val="tx1"/>
          </a:solidFill>
        </p:spPr>
        <p:txBody>
          <a:bodyPr/>
          <a:lstStyle/>
          <a:p>
            <a:r>
              <a:rPr lang="en-US" sz="8000" b="1" dirty="0" smtClean="0">
                <a:solidFill>
                  <a:schemeClr val="bg1"/>
                </a:solidFill>
                <a:latin typeface="Arial Narrow" panose="020B0606020202030204" pitchFamily="34" charset="0"/>
              </a:rPr>
              <a:t>Consequences?</a:t>
            </a:r>
            <a:endParaRPr lang="en-US" sz="8000" b="1" dirty="0">
              <a:solidFill>
                <a:schemeClr val="bg1"/>
              </a:solidFill>
              <a:latin typeface="Arial Narrow" panose="020B0606020202030204" pitchFamily="34" charset="0"/>
            </a:endParaRPr>
          </a:p>
        </p:txBody>
      </p:sp>
      <p:sp>
        <p:nvSpPr>
          <p:cNvPr id="3" name="Content Placeholder 2"/>
          <p:cNvSpPr>
            <a:spLocks noGrp="1"/>
          </p:cNvSpPr>
          <p:nvPr>
            <p:ph idx="1"/>
          </p:nvPr>
        </p:nvSpPr>
        <p:spPr>
          <a:xfrm>
            <a:off x="-152400" y="1524000"/>
            <a:ext cx="8991600" cy="4495800"/>
          </a:xfrm>
        </p:spPr>
        <p:txBody>
          <a:bodyPr/>
          <a:lstStyle/>
          <a:p>
            <a:pPr indent="0" algn="just">
              <a:spcBef>
                <a:spcPts val="0"/>
              </a:spcBef>
              <a:buClr>
                <a:srgbClr val="FFFF00"/>
              </a:buClr>
              <a:buSzPct val="105000"/>
              <a:buFont typeface="Wingdings" panose="05000000000000000000" pitchFamily="2" charset="2"/>
              <a:buChar char="F"/>
            </a:pPr>
            <a:r>
              <a:rPr lang="en-US" sz="3900" b="1" dirty="0" smtClean="0">
                <a:latin typeface="Arial Narrow" panose="020B0606020202030204" pitchFamily="34" charset="0"/>
              </a:rPr>
              <a:t>ESPN accused Manny and folks like you and me opposed to same-gender relationships of “hatred, bigotry, self-righteousness, and a Dark-Ages mentality.”</a:t>
            </a:r>
          </a:p>
          <a:p>
            <a:pPr indent="0" algn="just">
              <a:spcBef>
                <a:spcPts val="0"/>
              </a:spcBef>
              <a:buClr>
                <a:srgbClr val="FFFF00"/>
              </a:buClr>
              <a:buSzPct val="105000"/>
              <a:buFont typeface="Wingdings" panose="05000000000000000000" pitchFamily="2" charset="2"/>
              <a:buChar char="F"/>
            </a:pPr>
            <a:r>
              <a:rPr lang="en-US" sz="3800" b="1" dirty="0" smtClean="0">
                <a:latin typeface="Arial Narrow" panose="020B0606020202030204" pitchFamily="34" charset="0"/>
              </a:rPr>
              <a:t>This issue has nothing to do with boxing.</a:t>
            </a:r>
          </a:p>
          <a:p>
            <a:pPr indent="0" algn="just">
              <a:spcBef>
                <a:spcPts val="0"/>
              </a:spcBef>
              <a:buClr>
                <a:srgbClr val="FFFF00"/>
              </a:buClr>
              <a:buSzPct val="105000"/>
              <a:buFont typeface="Wingdings" panose="05000000000000000000" pitchFamily="2" charset="2"/>
              <a:buChar char="F"/>
            </a:pPr>
            <a:r>
              <a:rPr lang="en-US" sz="4400" b="1" dirty="0" smtClean="0">
                <a:latin typeface="Arial Narrow" panose="020B0606020202030204" pitchFamily="34" charset="0"/>
              </a:rPr>
              <a:t>Also, it is not about politics.</a:t>
            </a:r>
          </a:p>
          <a:p>
            <a:pPr indent="0" algn="just">
              <a:spcBef>
                <a:spcPts val="0"/>
              </a:spcBef>
              <a:buClr>
                <a:srgbClr val="FFFF00"/>
              </a:buClr>
              <a:buSzPct val="105000"/>
              <a:buFont typeface="Wingdings" panose="05000000000000000000" pitchFamily="2" charset="2"/>
              <a:buChar char="F"/>
            </a:pPr>
            <a:r>
              <a:rPr lang="en-US" sz="4800" b="1" dirty="0" smtClean="0">
                <a:latin typeface="Arial Narrow" panose="020B0606020202030204" pitchFamily="34" charset="0"/>
              </a:rPr>
              <a:t>It is not even about Manny </a:t>
            </a:r>
            <a:r>
              <a:rPr lang="en-US" sz="4800" b="1" dirty="0" err="1" smtClean="0">
                <a:latin typeface="Arial Narrow" panose="020B0606020202030204" pitchFamily="34" charset="0"/>
              </a:rPr>
              <a:t>Pacquiao</a:t>
            </a:r>
            <a:r>
              <a:rPr lang="en-US" sz="4800" b="1" dirty="0" smtClean="0">
                <a:latin typeface="Arial Narrow" panose="020B0606020202030204" pitchFamily="34" charset="0"/>
              </a:rPr>
              <a:t>. </a:t>
            </a:r>
            <a:endParaRPr lang="en-US" sz="4800" b="1" dirty="0">
              <a:latin typeface="Arial Narrow" panose="020B0606020202030204" pitchFamily="34" charset="0"/>
            </a:endParaRPr>
          </a:p>
        </p:txBody>
      </p:sp>
    </p:spTree>
    <p:extLst>
      <p:ext uri="{BB962C8B-B14F-4D97-AF65-F5344CB8AC3E}">
        <p14:creationId xmlns:p14="http://schemas.microsoft.com/office/powerpoint/2010/main" val="18691641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a:solidFill>
            <a:schemeClr val="tx1"/>
          </a:solidFill>
        </p:spPr>
        <p:txBody>
          <a:bodyPr/>
          <a:lstStyle/>
          <a:p>
            <a:r>
              <a:rPr lang="en-US" sz="8000" b="1" dirty="0" smtClean="0">
                <a:solidFill>
                  <a:schemeClr val="bg1"/>
                </a:solidFill>
                <a:latin typeface="Arial Narrow" panose="020B0606020202030204" pitchFamily="34" charset="0"/>
              </a:rPr>
              <a:t>The Facts</a:t>
            </a:r>
            <a:endParaRPr lang="en-US" sz="8000" b="1" dirty="0">
              <a:solidFill>
                <a:schemeClr val="bg1"/>
              </a:solidFill>
              <a:latin typeface="Arial Narrow" panose="020B0606020202030204" pitchFamily="34" charset="0"/>
            </a:endParaRPr>
          </a:p>
        </p:txBody>
      </p:sp>
      <p:sp>
        <p:nvSpPr>
          <p:cNvPr id="3" name="Content Placeholder 2"/>
          <p:cNvSpPr>
            <a:spLocks noGrp="1"/>
          </p:cNvSpPr>
          <p:nvPr>
            <p:ph idx="1"/>
          </p:nvPr>
        </p:nvSpPr>
        <p:spPr>
          <a:xfrm>
            <a:off x="-152400" y="1371600"/>
            <a:ext cx="8991600" cy="4495800"/>
          </a:xfrm>
        </p:spPr>
        <p:txBody>
          <a:bodyPr/>
          <a:lstStyle/>
          <a:p>
            <a:pPr indent="0" algn="just">
              <a:spcBef>
                <a:spcPts val="0"/>
              </a:spcBef>
              <a:buClr>
                <a:srgbClr val="FFFF00"/>
              </a:buClr>
              <a:buSzPct val="105000"/>
              <a:buFont typeface="Wingdings" panose="05000000000000000000" pitchFamily="2" charset="2"/>
              <a:buChar char="F"/>
            </a:pPr>
            <a:r>
              <a:rPr lang="en-US" sz="3900" b="1" dirty="0" smtClean="0">
                <a:latin typeface="Arial Narrow" panose="020B0606020202030204" pitchFamily="34" charset="0"/>
              </a:rPr>
              <a:t>Dark Ages? No, </a:t>
            </a:r>
            <a:r>
              <a:rPr lang="en-US" sz="3900" b="1" dirty="0" smtClean="0">
                <a:solidFill>
                  <a:srgbClr val="FFFF00"/>
                </a:solidFill>
                <a:latin typeface="Arial Narrow" panose="020B0606020202030204" pitchFamily="34" charset="0"/>
              </a:rPr>
              <a:t>Gen. 2:23-24; Heb. 13:4</a:t>
            </a:r>
          </a:p>
          <a:p>
            <a:pPr indent="0" algn="just">
              <a:spcBef>
                <a:spcPts val="0"/>
              </a:spcBef>
              <a:buClr>
                <a:srgbClr val="FFFF00"/>
              </a:buClr>
              <a:buSzPct val="105000"/>
              <a:buFont typeface="Wingdings" panose="05000000000000000000" pitchFamily="2" charset="2"/>
              <a:buChar char="F"/>
            </a:pPr>
            <a:r>
              <a:rPr lang="en-US" sz="3800" b="1" dirty="0" smtClean="0">
                <a:latin typeface="Arial Narrow" panose="020B0606020202030204" pitchFamily="34" charset="0"/>
              </a:rPr>
              <a:t>Because we love the Lord we want to please Him and hold up His standard before the world!</a:t>
            </a:r>
          </a:p>
          <a:p>
            <a:pPr indent="0" algn="just">
              <a:spcBef>
                <a:spcPts val="0"/>
              </a:spcBef>
              <a:buClr>
                <a:srgbClr val="FFFF00"/>
              </a:buClr>
              <a:buSzPct val="105000"/>
              <a:buFont typeface="Wingdings" panose="05000000000000000000" pitchFamily="2" charset="2"/>
              <a:buChar char="F"/>
            </a:pPr>
            <a:r>
              <a:rPr lang="en-US" sz="4000" b="1" dirty="0" smtClean="0">
                <a:latin typeface="Arial Narrow" panose="020B0606020202030204" pitchFamily="34" charset="0"/>
              </a:rPr>
              <a:t>That demands opposing every false way (</a:t>
            </a:r>
            <a:r>
              <a:rPr lang="en-US" sz="4000" b="1" dirty="0" smtClean="0">
                <a:solidFill>
                  <a:srgbClr val="FFFF00"/>
                </a:solidFill>
                <a:latin typeface="Arial Narrow" panose="020B0606020202030204" pitchFamily="34" charset="0"/>
              </a:rPr>
              <a:t>Psalm 119:104</a:t>
            </a:r>
            <a:r>
              <a:rPr lang="en-US" sz="4000" b="1" dirty="0" smtClean="0">
                <a:latin typeface="Arial Narrow" panose="020B0606020202030204" pitchFamily="34" charset="0"/>
              </a:rPr>
              <a:t>)</a:t>
            </a:r>
          </a:p>
          <a:p>
            <a:pPr indent="0" algn="just">
              <a:spcBef>
                <a:spcPts val="0"/>
              </a:spcBef>
              <a:buClr>
                <a:srgbClr val="FFFF00"/>
              </a:buClr>
              <a:buSzPct val="105000"/>
              <a:buFont typeface="Wingdings" panose="05000000000000000000" pitchFamily="2" charset="2"/>
              <a:buChar char="F"/>
            </a:pPr>
            <a:r>
              <a:rPr lang="en-US" sz="4000" b="1" dirty="0" smtClean="0">
                <a:latin typeface="Arial Narrow" panose="020B0606020202030204" pitchFamily="34" charset="0"/>
              </a:rPr>
              <a:t>This includes false worship, false plans of salvation, &amp; contrary to Scripture living!</a:t>
            </a:r>
            <a:endParaRPr lang="en-US" sz="4000" b="1" dirty="0">
              <a:latin typeface="Arial Narrow" panose="020B0606020202030204" pitchFamily="34" charset="0"/>
            </a:endParaRPr>
          </a:p>
        </p:txBody>
      </p:sp>
    </p:spTree>
    <p:extLst>
      <p:ext uri="{BB962C8B-B14F-4D97-AF65-F5344CB8AC3E}">
        <p14:creationId xmlns:p14="http://schemas.microsoft.com/office/powerpoint/2010/main" val="7200775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body" sz="half" idx="1"/>
          </p:nvPr>
        </p:nvSpPr>
        <p:spPr>
          <a:xfrm>
            <a:off x="228600" y="1600200"/>
            <a:ext cx="8763000" cy="4525963"/>
          </a:xfrm>
        </p:spPr>
        <p:txBody>
          <a:bodyPr/>
          <a:lstStyle/>
          <a:p>
            <a:pPr algn="ctr" eaLnBrk="1" hangingPunct="1">
              <a:buClr>
                <a:schemeClr val="tx1"/>
              </a:buClr>
              <a:buFont typeface="Wingdings" pitchFamily="2" charset="2"/>
              <a:buChar char="F"/>
              <a:defRPr/>
            </a:pPr>
            <a:r>
              <a:rPr lang="en-US" sz="2800" dirty="0" smtClean="0">
                <a:latin typeface="Arial Black" pitchFamily="34" charset="0"/>
              </a:rPr>
              <a:t>HEAR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Rom.10:17; Jno.20:30,31</a:t>
            </a:r>
          </a:p>
          <a:p>
            <a:pPr algn="ctr" eaLnBrk="1" hangingPunct="1">
              <a:buClr>
                <a:schemeClr val="tx1"/>
              </a:buClr>
              <a:buFont typeface="Wingdings" pitchFamily="2" charset="2"/>
              <a:buChar char="F"/>
              <a:defRPr/>
            </a:pPr>
            <a:r>
              <a:rPr lang="en-US" sz="2800" dirty="0" smtClean="0">
                <a:latin typeface="Arial Black" pitchFamily="34" charset="0"/>
              </a:rPr>
              <a:t>BELIEVE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John 8:24; Hebrews 11:6</a:t>
            </a:r>
          </a:p>
          <a:p>
            <a:pPr algn="ctr" eaLnBrk="1" hangingPunct="1">
              <a:buClr>
                <a:schemeClr val="tx1"/>
              </a:buClr>
              <a:buFont typeface="Wingdings" pitchFamily="2" charset="2"/>
              <a:buChar char="F"/>
              <a:defRPr/>
            </a:pPr>
            <a:r>
              <a:rPr lang="en-US" sz="2800" dirty="0" smtClean="0">
                <a:latin typeface="Arial Black" pitchFamily="34" charset="0"/>
              </a:rPr>
              <a:t>REPENT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Luke 13:3; Acts 17:30,31</a:t>
            </a:r>
          </a:p>
          <a:p>
            <a:pPr algn="ctr" eaLnBrk="1" hangingPunct="1">
              <a:buClr>
                <a:schemeClr val="tx1"/>
              </a:buClr>
              <a:buFont typeface="Wingdings" pitchFamily="2" charset="2"/>
              <a:buChar char="F"/>
              <a:defRPr/>
            </a:pPr>
            <a:r>
              <a:rPr lang="en-US" sz="2800" dirty="0" smtClean="0">
                <a:latin typeface="Arial Black" pitchFamily="34" charset="0"/>
              </a:rPr>
              <a:t>CONFESS</a:t>
            </a:r>
            <a:r>
              <a:rPr lang="en-US" sz="2800" dirty="0" smtClean="0">
                <a:latin typeface="Arial Black" pitchFamily="34" charset="0"/>
                <a:ea typeface="Arial Unicode MS" pitchFamily="34" charset="-128"/>
                <a:cs typeface="Arial Unicode MS" pitchFamily="34" charset="-128"/>
              </a:rPr>
              <a:t> –</a:t>
            </a:r>
            <a:r>
              <a:rPr lang="en-US" sz="2800" dirty="0" smtClean="0">
                <a:latin typeface="Arial Black" pitchFamily="34" charset="0"/>
              </a:rPr>
              <a:t> </a:t>
            </a:r>
            <a:r>
              <a:rPr lang="en-US" sz="2800" dirty="0" smtClean="0">
                <a:solidFill>
                  <a:srgbClr val="FFFF00"/>
                </a:solidFill>
                <a:latin typeface="Arial Black" pitchFamily="34" charset="0"/>
              </a:rPr>
              <a:t>Romans 10:10; Acts 8:37</a:t>
            </a:r>
          </a:p>
          <a:p>
            <a:pPr algn="ctr" eaLnBrk="1" hangingPunct="1">
              <a:buClr>
                <a:schemeClr val="tx1"/>
              </a:buClr>
              <a:buFont typeface="Wingdings" pitchFamily="2" charset="2"/>
              <a:buChar char="F"/>
              <a:defRPr/>
            </a:pPr>
            <a:r>
              <a:rPr lang="en-US" sz="2800" dirty="0" smtClean="0">
                <a:latin typeface="Arial Black" pitchFamily="34" charset="0"/>
              </a:rPr>
              <a:t>BE BAPTIZED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Mk. 16:16; Acts 22:16</a:t>
            </a:r>
          </a:p>
          <a:p>
            <a:pPr algn="ctr" eaLnBrk="1" hangingPunct="1">
              <a:buClr>
                <a:schemeClr val="tx1"/>
              </a:buClr>
              <a:buFont typeface="Wingdings" pitchFamily="2" charset="2"/>
              <a:buChar char="F"/>
              <a:defRPr/>
            </a:pPr>
            <a:r>
              <a:rPr lang="en-US" sz="2800" dirty="0" smtClean="0">
                <a:latin typeface="Arial Black" pitchFamily="34" charset="0"/>
              </a:rPr>
              <a:t>ADDED TO CHURCH (</a:t>
            </a:r>
            <a:r>
              <a:rPr lang="en-US" sz="2800" dirty="0" smtClean="0">
                <a:solidFill>
                  <a:srgbClr val="FFFF00"/>
                </a:solidFill>
                <a:latin typeface="Arial Black" pitchFamily="34" charset="0"/>
              </a:rPr>
              <a:t>Acts 2:41,47</a:t>
            </a:r>
            <a:r>
              <a:rPr lang="en-US" sz="2800" dirty="0" smtClean="0">
                <a:latin typeface="Arial Black" pitchFamily="34" charset="0"/>
              </a:rPr>
              <a:t>)</a:t>
            </a:r>
          </a:p>
          <a:p>
            <a:pPr algn="ctr" eaLnBrk="1" hangingPunct="1">
              <a:buClr>
                <a:schemeClr val="tx1"/>
              </a:buClr>
              <a:buFont typeface="Wingdings" pitchFamily="2" charset="2"/>
              <a:buChar char="F"/>
              <a:defRPr/>
            </a:pPr>
            <a:endParaRPr lang="en-US" sz="2800" dirty="0" smtClean="0">
              <a:latin typeface="Arial Black" pitchFamily="34" charset="0"/>
            </a:endParaRPr>
          </a:p>
          <a:p>
            <a:pPr algn="just" eaLnBrk="1" hangingPunct="1">
              <a:spcBef>
                <a:spcPct val="50000"/>
              </a:spcBef>
              <a:buFont typeface="Wingdings" pitchFamily="2" charset="2"/>
              <a:buNone/>
              <a:defRPr/>
            </a:pPr>
            <a:endParaRPr lang="en-US" sz="2400" dirty="0" smtClean="0">
              <a:latin typeface="Arial Black" pitchFamily="34" charset="0"/>
            </a:endParaRPr>
          </a:p>
          <a:p>
            <a:pPr algn="ctr" eaLnBrk="1" hangingPunct="1">
              <a:buClr>
                <a:schemeClr val="tx1"/>
              </a:buClr>
              <a:buFont typeface="Wingdings" pitchFamily="2" charset="2"/>
              <a:buChar char="F"/>
              <a:defRPr/>
            </a:pPr>
            <a:endParaRPr lang="en-US" sz="2400" dirty="0" smtClean="0">
              <a:latin typeface="Arial Black" pitchFamily="34" charset="0"/>
            </a:endParaRPr>
          </a:p>
        </p:txBody>
      </p:sp>
      <p:sp>
        <p:nvSpPr>
          <p:cNvPr id="117765" name="Rectangle 5"/>
          <p:cNvSpPr>
            <a:spLocks noGrp="1" noChangeArrowheads="1"/>
          </p:cNvSpPr>
          <p:nvPr>
            <p:ph type="title"/>
          </p:nvPr>
        </p:nvSpPr>
        <p:spPr>
          <a:xfrm>
            <a:off x="457200" y="381000"/>
            <a:ext cx="8229600" cy="990600"/>
          </a:xfrm>
          <a:solidFill>
            <a:srgbClr val="FFFF00"/>
          </a:solidFill>
        </p:spPr>
        <p:txBody>
          <a:bodyPr/>
          <a:lstStyle/>
          <a:p>
            <a:pPr eaLnBrk="1" hangingPunct="1"/>
            <a:r>
              <a:rPr lang="en-US" sz="6600" dirty="0" smtClean="0">
                <a:solidFill>
                  <a:schemeClr val="bg1"/>
                </a:solidFill>
                <a:effectLst/>
                <a:latin typeface="Arial Black" pitchFamily="34" charset="0"/>
              </a:rPr>
              <a:t>The Simple Plan </a:t>
            </a:r>
          </a:p>
        </p:txBody>
      </p:sp>
    </p:spTree>
    <p:extLst>
      <p:ext uri="{BB962C8B-B14F-4D97-AF65-F5344CB8AC3E}">
        <p14:creationId xmlns:p14="http://schemas.microsoft.com/office/powerpoint/2010/main" val="11954091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7765"/>
                                        </p:tgtEl>
                                        <p:attrNameLst>
                                          <p:attrName>style.visibility</p:attrName>
                                        </p:attrNameLst>
                                      </p:cBhvr>
                                      <p:to>
                                        <p:strVal val="visible"/>
                                      </p:to>
                                    </p:set>
                                    <p:animEffect transition="in" filter="dissolve">
                                      <p:cBhvr>
                                        <p:cTn id="7" dur="500"/>
                                        <p:tgtEl>
                                          <p:spTgt spid="11776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7762">
                                            <p:txEl>
                                              <p:pRg st="0" end="0"/>
                                            </p:txEl>
                                          </p:spTgt>
                                        </p:tgtEl>
                                        <p:attrNameLst>
                                          <p:attrName>style.visibility</p:attrName>
                                        </p:attrNameLst>
                                      </p:cBhvr>
                                      <p:to>
                                        <p:strVal val="visible"/>
                                      </p:to>
                                    </p:set>
                                    <p:animEffect transition="in" filter="dissolve">
                                      <p:cBhvr>
                                        <p:cTn id="12" dur="500"/>
                                        <p:tgtEl>
                                          <p:spTgt spid="1177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7762">
                                            <p:txEl>
                                              <p:pRg st="1" end="1"/>
                                            </p:txEl>
                                          </p:spTgt>
                                        </p:tgtEl>
                                        <p:attrNameLst>
                                          <p:attrName>style.visibility</p:attrName>
                                        </p:attrNameLst>
                                      </p:cBhvr>
                                      <p:to>
                                        <p:strVal val="visible"/>
                                      </p:to>
                                    </p:set>
                                    <p:animEffect transition="in" filter="dissolve">
                                      <p:cBhvr>
                                        <p:cTn id="17" dur="500"/>
                                        <p:tgtEl>
                                          <p:spTgt spid="1177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7762">
                                            <p:txEl>
                                              <p:pRg st="2" end="2"/>
                                            </p:txEl>
                                          </p:spTgt>
                                        </p:tgtEl>
                                        <p:attrNameLst>
                                          <p:attrName>style.visibility</p:attrName>
                                        </p:attrNameLst>
                                      </p:cBhvr>
                                      <p:to>
                                        <p:strVal val="visible"/>
                                      </p:to>
                                    </p:set>
                                    <p:animEffect transition="in" filter="dissolve">
                                      <p:cBhvr>
                                        <p:cTn id="22" dur="500"/>
                                        <p:tgtEl>
                                          <p:spTgt spid="1177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7762">
                                            <p:txEl>
                                              <p:pRg st="3" end="3"/>
                                            </p:txEl>
                                          </p:spTgt>
                                        </p:tgtEl>
                                        <p:attrNameLst>
                                          <p:attrName>style.visibility</p:attrName>
                                        </p:attrNameLst>
                                      </p:cBhvr>
                                      <p:to>
                                        <p:strVal val="visible"/>
                                      </p:to>
                                    </p:set>
                                    <p:animEffect transition="in" filter="dissolve">
                                      <p:cBhvr>
                                        <p:cTn id="27" dur="500"/>
                                        <p:tgtEl>
                                          <p:spTgt spid="1177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7762">
                                            <p:txEl>
                                              <p:pRg st="4" end="4"/>
                                            </p:txEl>
                                          </p:spTgt>
                                        </p:tgtEl>
                                        <p:attrNameLst>
                                          <p:attrName>style.visibility</p:attrName>
                                        </p:attrNameLst>
                                      </p:cBhvr>
                                      <p:to>
                                        <p:strVal val="visible"/>
                                      </p:to>
                                    </p:set>
                                    <p:animEffect transition="in" filter="dissolve">
                                      <p:cBhvr>
                                        <p:cTn id="32" dur="500"/>
                                        <p:tgtEl>
                                          <p:spTgt spid="1177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7762">
                                            <p:txEl>
                                              <p:pRg st="5" end="5"/>
                                            </p:txEl>
                                          </p:spTgt>
                                        </p:tgtEl>
                                        <p:attrNameLst>
                                          <p:attrName>style.visibility</p:attrName>
                                        </p:attrNameLst>
                                      </p:cBhvr>
                                      <p:to>
                                        <p:strVal val="visible"/>
                                      </p:to>
                                    </p:set>
                                    <p:animEffect transition="in" filter="dissolve">
                                      <p:cBhvr>
                                        <p:cTn id="37" dur="500"/>
                                        <p:tgtEl>
                                          <p:spTgt spid="1177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body" sz="half" idx="1"/>
          </p:nvPr>
        </p:nvSpPr>
        <p:spPr>
          <a:xfrm>
            <a:off x="228600" y="1600200"/>
            <a:ext cx="8763000" cy="4525963"/>
          </a:xfrm>
        </p:spPr>
        <p:txBody>
          <a:bodyPr/>
          <a:lstStyle/>
          <a:p>
            <a:pPr algn="ctr" eaLnBrk="1" hangingPunct="1">
              <a:buClr>
                <a:schemeClr val="tx1"/>
              </a:buClr>
              <a:buFont typeface="Wingdings" pitchFamily="2" charset="2"/>
              <a:buChar char="F"/>
              <a:defRPr/>
            </a:pPr>
            <a:r>
              <a:rPr lang="en-US" sz="2800" dirty="0" smtClean="0">
                <a:latin typeface="Arial Black" pitchFamily="34" charset="0"/>
              </a:rPr>
              <a:t>HEAR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Rom.10:17; Jno.20:30,31</a:t>
            </a:r>
          </a:p>
          <a:p>
            <a:pPr algn="ctr" eaLnBrk="1" hangingPunct="1">
              <a:buClr>
                <a:schemeClr val="tx1"/>
              </a:buClr>
              <a:buFont typeface="Wingdings" pitchFamily="2" charset="2"/>
              <a:buChar char="F"/>
              <a:defRPr/>
            </a:pPr>
            <a:r>
              <a:rPr lang="en-US" sz="2800" dirty="0" smtClean="0">
                <a:latin typeface="Arial Black" pitchFamily="34" charset="0"/>
              </a:rPr>
              <a:t>BELIEVE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John 8:24; Hebrews 11:6</a:t>
            </a:r>
          </a:p>
          <a:p>
            <a:pPr algn="ctr" eaLnBrk="1" hangingPunct="1">
              <a:buClr>
                <a:schemeClr val="tx1"/>
              </a:buClr>
              <a:buFont typeface="Wingdings" pitchFamily="2" charset="2"/>
              <a:buChar char="F"/>
              <a:defRPr/>
            </a:pPr>
            <a:r>
              <a:rPr lang="en-US" sz="2800" dirty="0" smtClean="0">
                <a:latin typeface="Arial Black" pitchFamily="34" charset="0"/>
              </a:rPr>
              <a:t>REPENT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Luke 13:3; Acts 17:30,31</a:t>
            </a:r>
          </a:p>
          <a:p>
            <a:pPr algn="ctr" eaLnBrk="1" hangingPunct="1">
              <a:buClr>
                <a:schemeClr val="tx1"/>
              </a:buClr>
              <a:buFont typeface="Wingdings" pitchFamily="2" charset="2"/>
              <a:buChar char="F"/>
              <a:defRPr/>
            </a:pPr>
            <a:r>
              <a:rPr lang="en-US" sz="2800" dirty="0" smtClean="0">
                <a:latin typeface="Arial Black" pitchFamily="34" charset="0"/>
              </a:rPr>
              <a:t>CONFESS</a:t>
            </a:r>
            <a:r>
              <a:rPr lang="en-US" sz="2800" dirty="0" smtClean="0">
                <a:latin typeface="Arial Black" pitchFamily="34" charset="0"/>
                <a:ea typeface="Arial Unicode MS" pitchFamily="34" charset="-128"/>
                <a:cs typeface="Arial Unicode MS" pitchFamily="34" charset="-128"/>
              </a:rPr>
              <a:t> –</a:t>
            </a:r>
            <a:r>
              <a:rPr lang="en-US" sz="2800" dirty="0" smtClean="0">
                <a:latin typeface="Arial Black" pitchFamily="34" charset="0"/>
              </a:rPr>
              <a:t> </a:t>
            </a:r>
            <a:r>
              <a:rPr lang="en-US" sz="2800" dirty="0" smtClean="0">
                <a:solidFill>
                  <a:srgbClr val="FFFF00"/>
                </a:solidFill>
                <a:latin typeface="Arial Black" pitchFamily="34" charset="0"/>
              </a:rPr>
              <a:t>Romans 10:10; Acts 8:37</a:t>
            </a:r>
          </a:p>
          <a:p>
            <a:pPr algn="ctr" eaLnBrk="1" hangingPunct="1">
              <a:buClr>
                <a:schemeClr val="tx1"/>
              </a:buClr>
              <a:buFont typeface="Wingdings" pitchFamily="2" charset="2"/>
              <a:buChar char="F"/>
              <a:defRPr/>
            </a:pPr>
            <a:r>
              <a:rPr lang="en-US" sz="2800" dirty="0" smtClean="0">
                <a:latin typeface="Arial Black" pitchFamily="34" charset="0"/>
              </a:rPr>
              <a:t>BE BAPTIZED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Mk. 16:16; Acts 22:16</a:t>
            </a:r>
          </a:p>
          <a:p>
            <a:pPr algn="ctr" eaLnBrk="1" hangingPunct="1">
              <a:buClr>
                <a:schemeClr val="tx1"/>
              </a:buClr>
              <a:buFont typeface="Wingdings" pitchFamily="2" charset="2"/>
              <a:buChar char="F"/>
              <a:defRPr/>
            </a:pPr>
            <a:r>
              <a:rPr lang="en-US" sz="2800" dirty="0" smtClean="0">
                <a:latin typeface="Arial Black" pitchFamily="34" charset="0"/>
              </a:rPr>
              <a:t>ADDED TO CHURCH (</a:t>
            </a:r>
            <a:r>
              <a:rPr lang="en-US" sz="2800" dirty="0" smtClean="0">
                <a:solidFill>
                  <a:srgbClr val="FFFF00"/>
                </a:solidFill>
                <a:latin typeface="Arial Black" pitchFamily="34" charset="0"/>
              </a:rPr>
              <a:t>Acts 2:41,47</a:t>
            </a:r>
            <a:r>
              <a:rPr lang="en-US" sz="2800" dirty="0" smtClean="0">
                <a:latin typeface="Arial Black" pitchFamily="34" charset="0"/>
              </a:rPr>
              <a:t>)</a:t>
            </a:r>
          </a:p>
          <a:p>
            <a:pPr algn="ctr" eaLnBrk="1" hangingPunct="1">
              <a:buClr>
                <a:schemeClr val="tx1"/>
              </a:buClr>
              <a:buFont typeface="Wingdings" pitchFamily="2" charset="2"/>
              <a:buChar char="F"/>
              <a:defRPr/>
            </a:pPr>
            <a:endParaRPr lang="en-US" sz="2800" dirty="0" smtClean="0">
              <a:latin typeface="Arial Black" pitchFamily="34" charset="0"/>
            </a:endParaRPr>
          </a:p>
          <a:p>
            <a:pPr algn="just" eaLnBrk="1" hangingPunct="1">
              <a:spcBef>
                <a:spcPct val="50000"/>
              </a:spcBef>
              <a:buFont typeface="Wingdings" pitchFamily="2" charset="2"/>
              <a:buNone/>
              <a:defRPr/>
            </a:pPr>
            <a:endParaRPr lang="en-US" sz="2400" dirty="0" smtClean="0">
              <a:latin typeface="Arial Black" pitchFamily="34" charset="0"/>
            </a:endParaRPr>
          </a:p>
          <a:p>
            <a:pPr algn="ctr" eaLnBrk="1" hangingPunct="1">
              <a:buClr>
                <a:schemeClr val="tx1"/>
              </a:buClr>
              <a:buFont typeface="Wingdings" pitchFamily="2" charset="2"/>
              <a:buChar char="F"/>
              <a:defRPr/>
            </a:pPr>
            <a:endParaRPr lang="en-US" sz="2400" dirty="0" smtClean="0">
              <a:latin typeface="Arial Black" pitchFamily="34" charset="0"/>
            </a:endParaRPr>
          </a:p>
        </p:txBody>
      </p:sp>
      <p:pic>
        <p:nvPicPr>
          <p:cNvPr id="66563" name="Picture 3" descr="bd06662_"/>
          <p:cNvPicPr>
            <a:picLocks noGrp="1" noChangeAspect="1" noChangeArrowheads="1"/>
          </p:cNvPicPr>
          <p:nvPr>
            <p:ph sz="quarter" idx="2"/>
          </p:nvPr>
        </p:nvPicPr>
        <p:blipFill>
          <a:blip r:embed="rId3" cstate="print"/>
          <a:srcRect/>
          <a:stretch>
            <a:fillRect/>
          </a:stretch>
        </p:blipFill>
        <p:spPr>
          <a:xfrm>
            <a:off x="2590800" y="5029200"/>
            <a:ext cx="1793875" cy="1587500"/>
          </a:xfrm>
          <a:noFill/>
        </p:spPr>
      </p:pic>
      <p:sp>
        <p:nvSpPr>
          <p:cNvPr id="66564" name="Line 4"/>
          <p:cNvSpPr>
            <a:spLocks noChangeShapeType="1"/>
          </p:cNvSpPr>
          <p:nvPr/>
        </p:nvSpPr>
        <p:spPr bwMode="auto">
          <a:xfrm flipH="1">
            <a:off x="4267200" y="4953000"/>
            <a:ext cx="3505200" cy="914400"/>
          </a:xfrm>
          <a:prstGeom prst="line">
            <a:avLst/>
          </a:prstGeom>
          <a:noFill/>
          <a:ln w="76200">
            <a:solidFill>
              <a:srgbClr val="FF3300"/>
            </a:solidFill>
            <a:miter lim="800000"/>
            <a:headEnd/>
            <a:tailEnd type="triangle" w="med" len="med"/>
          </a:ln>
        </p:spPr>
        <p:txBody>
          <a:bodyPr wrap="none"/>
          <a:lstStyle/>
          <a:p>
            <a:endParaRPr lang="en-US" dirty="0"/>
          </a:p>
        </p:txBody>
      </p:sp>
      <p:sp>
        <p:nvSpPr>
          <p:cNvPr id="66565" name="Rectangle 5"/>
          <p:cNvSpPr>
            <a:spLocks noGrp="1" noChangeArrowheads="1"/>
          </p:cNvSpPr>
          <p:nvPr>
            <p:ph type="title"/>
          </p:nvPr>
        </p:nvSpPr>
        <p:spPr>
          <a:xfrm>
            <a:off x="457200" y="381000"/>
            <a:ext cx="8229600" cy="990600"/>
          </a:xfrm>
          <a:solidFill>
            <a:srgbClr val="FFFF00"/>
          </a:solidFill>
        </p:spPr>
        <p:txBody>
          <a:bodyPr/>
          <a:lstStyle/>
          <a:p>
            <a:pPr eaLnBrk="1" hangingPunct="1"/>
            <a:r>
              <a:rPr lang="en-US" sz="6600" dirty="0" smtClean="0">
                <a:solidFill>
                  <a:schemeClr val="bg1"/>
                </a:solidFill>
                <a:effectLst/>
                <a:latin typeface="Arial Black" pitchFamily="34" charset="0"/>
              </a:rPr>
              <a:t>The Simple Plan</a:t>
            </a:r>
          </a:p>
        </p:txBody>
      </p:sp>
    </p:spTree>
    <p:extLst>
      <p:ext uri="{BB962C8B-B14F-4D97-AF65-F5344CB8AC3E}">
        <p14:creationId xmlns:p14="http://schemas.microsoft.com/office/powerpoint/2010/main" val="813069956"/>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152400"/>
            <a:ext cx="8229600" cy="1066800"/>
          </a:xfrm>
          <a:solidFill>
            <a:srgbClr val="FFFF00"/>
          </a:solidFill>
        </p:spPr>
        <p:txBody>
          <a:bodyPr/>
          <a:lstStyle/>
          <a:p>
            <a:pPr eaLnBrk="1" hangingPunct="1"/>
            <a:r>
              <a:rPr lang="en-US" sz="5400" b="1" dirty="0" smtClean="0">
                <a:solidFill>
                  <a:schemeClr val="bg1"/>
                </a:solidFill>
                <a:effectLst/>
                <a:latin typeface="Arial Black" pitchFamily="34" charset="0"/>
              </a:rPr>
              <a:t>Are You Wayward?</a:t>
            </a:r>
          </a:p>
        </p:txBody>
      </p:sp>
      <p:sp>
        <p:nvSpPr>
          <p:cNvPr id="118787" name="Rectangle 3"/>
          <p:cNvSpPr>
            <a:spLocks noGrp="1" noChangeArrowheads="1"/>
          </p:cNvSpPr>
          <p:nvPr>
            <p:ph type="body" idx="1"/>
          </p:nvPr>
        </p:nvSpPr>
        <p:spPr>
          <a:xfrm>
            <a:off x="0" y="1295400"/>
            <a:ext cx="8839200" cy="4830763"/>
          </a:xfrm>
        </p:spPr>
        <p:txBody>
          <a:bodyPr/>
          <a:lstStyle/>
          <a:p>
            <a:pPr algn="just" eaLnBrk="1" hangingPunct="1">
              <a:buFont typeface="Wingdings" pitchFamily="2" charset="2"/>
              <a:buNone/>
              <a:defRPr/>
            </a:pPr>
            <a:r>
              <a:rPr lang="en-US" sz="2800" dirty="0" smtClean="0">
                <a:latin typeface="Arial Black" pitchFamily="34" charset="0"/>
              </a:rPr>
              <a:t>   </a:t>
            </a:r>
            <a:r>
              <a:rPr lang="en-US" b="1" dirty="0" smtClean="0">
                <a:latin typeface="Arial Black" pitchFamily="34" charset="0"/>
                <a:ea typeface="Arial Unicode MS" pitchFamily="34" charset="-128"/>
                <a:cs typeface="Arial Unicode MS" pitchFamily="34" charset="-128"/>
              </a:rPr>
              <a:t>“</a:t>
            </a:r>
            <a:r>
              <a:rPr lang="en-US" dirty="0" smtClean="0">
                <a:latin typeface="Arial Black" pitchFamily="34" charset="0"/>
                <a:ea typeface="Arial Unicode MS" pitchFamily="34" charset="-128"/>
                <a:cs typeface="Arial Unicode MS" pitchFamily="34" charset="-128"/>
              </a:rPr>
              <a:t>Repent therefore of this thy wickedness, and pray God, if perhaps the thought of thine heart may be forgiven thee.</a:t>
            </a:r>
            <a:r>
              <a:rPr lang="en-US" b="1" dirty="0" smtClean="0">
                <a:latin typeface="Arial Black" pitchFamily="34" charset="0"/>
                <a:ea typeface="Arial Unicode MS" pitchFamily="34" charset="-128"/>
                <a:cs typeface="Arial Unicode MS" pitchFamily="34" charset="-128"/>
              </a:rPr>
              <a:t>” </a:t>
            </a:r>
            <a:r>
              <a:rPr lang="en-US" dirty="0" smtClean="0">
                <a:latin typeface="Arial Black" pitchFamily="34" charset="0"/>
                <a:ea typeface="Arial Unicode MS" pitchFamily="34" charset="-128"/>
                <a:cs typeface="Arial Unicode MS" pitchFamily="34" charset="-128"/>
              </a:rPr>
              <a:t>(</a:t>
            </a:r>
            <a:r>
              <a:rPr lang="en-US" dirty="0" smtClean="0">
                <a:solidFill>
                  <a:srgbClr val="FFFF00"/>
                </a:solidFill>
                <a:latin typeface="Arial Black" pitchFamily="34" charset="0"/>
                <a:ea typeface="Arial Unicode MS" pitchFamily="34" charset="-128"/>
                <a:cs typeface="Arial Unicode MS" pitchFamily="34" charset="-128"/>
              </a:rPr>
              <a:t>Acts 8:22</a:t>
            </a:r>
            <a:r>
              <a:rPr lang="en-US" dirty="0" smtClean="0">
                <a:latin typeface="Arial Black" pitchFamily="34" charset="0"/>
                <a:ea typeface="Arial Unicode MS" pitchFamily="34" charset="-128"/>
                <a:cs typeface="Arial Unicode MS" pitchFamily="34" charset="-128"/>
              </a:rPr>
              <a:t>)</a:t>
            </a:r>
          </a:p>
          <a:p>
            <a:pPr algn="just" eaLnBrk="1" hangingPunct="1">
              <a:buFont typeface="Wingdings" pitchFamily="2" charset="2"/>
              <a:buNone/>
              <a:defRPr/>
            </a:pPr>
            <a:r>
              <a:rPr lang="en-US" dirty="0" smtClean="0">
                <a:latin typeface="Arial Black" pitchFamily="34" charset="0"/>
                <a:ea typeface="Arial Unicode MS" pitchFamily="34" charset="-128"/>
                <a:cs typeface="Arial Unicode MS" pitchFamily="34" charset="-128"/>
              </a:rPr>
              <a:t>   </a:t>
            </a:r>
            <a:r>
              <a:rPr lang="en-US" b="1" dirty="0" smtClean="0">
                <a:latin typeface="Arial Black" pitchFamily="34" charset="0"/>
                <a:ea typeface="Arial Unicode MS" pitchFamily="34" charset="-128"/>
                <a:cs typeface="Arial Unicode MS" pitchFamily="34" charset="-128"/>
              </a:rPr>
              <a:t>“</a:t>
            </a:r>
            <a:r>
              <a:rPr lang="en-US" dirty="0" smtClean="0">
                <a:latin typeface="Arial Black" pitchFamily="34" charset="0"/>
                <a:ea typeface="Arial Unicode MS" pitchFamily="34" charset="-128"/>
                <a:cs typeface="Arial Unicode MS" pitchFamily="34" charset="-128"/>
              </a:rPr>
              <a:t>Confess </a:t>
            </a:r>
            <a:r>
              <a:rPr lang="en-US" i="1" dirty="0" smtClean="0">
                <a:latin typeface="Arial Black" pitchFamily="34" charset="0"/>
                <a:ea typeface="Arial Unicode MS" pitchFamily="34" charset="-128"/>
                <a:cs typeface="Arial Unicode MS" pitchFamily="34" charset="-128"/>
              </a:rPr>
              <a:t>your</a:t>
            </a:r>
            <a:r>
              <a:rPr lang="en-US" dirty="0" smtClean="0">
                <a:latin typeface="Arial Black" pitchFamily="34" charset="0"/>
                <a:ea typeface="Arial Unicode MS" pitchFamily="34" charset="-128"/>
                <a:cs typeface="Arial Unicode MS" pitchFamily="34" charset="-128"/>
              </a:rPr>
              <a:t> faults one to another, and pray one for another, that ye may be healed. The effectual fervent prayer of a righteous man </a:t>
            </a:r>
            <a:r>
              <a:rPr lang="en-US" dirty="0" err="1" smtClean="0">
                <a:latin typeface="Arial Black" pitchFamily="34" charset="0"/>
                <a:ea typeface="Arial Unicode MS" pitchFamily="34" charset="-128"/>
                <a:cs typeface="Arial Unicode MS" pitchFamily="34" charset="-128"/>
              </a:rPr>
              <a:t>availeth</a:t>
            </a:r>
            <a:r>
              <a:rPr lang="en-US" dirty="0" smtClean="0">
                <a:latin typeface="Arial Black" pitchFamily="34" charset="0"/>
                <a:ea typeface="Arial Unicode MS" pitchFamily="34" charset="-128"/>
                <a:cs typeface="Arial Unicode MS" pitchFamily="34" charset="-128"/>
              </a:rPr>
              <a:t> much.</a:t>
            </a:r>
            <a:r>
              <a:rPr lang="en-US" b="1" dirty="0" smtClean="0">
                <a:latin typeface="Arial Black" pitchFamily="34" charset="0"/>
                <a:ea typeface="Arial Unicode MS" pitchFamily="34" charset="-128"/>
                <a:cs typeface="Arial Unicode MS" pitchFamily="34" charset="-128"/>
              </a:rPr>
              <a:t>” </a:t>
            </a:r>
            <a:r>
              <a:rPr lang="en-US" dirty="0" smtClean="0">
                <a:latin typeface="Arial Black" pitchFamily="34" charset="0"/>
                <a:ea typeface="Arial Unicode MS" pitchFamily="34" charset="-128"/>
                <a:cs typeface="Arial Unicode MS" pitchFamily="34" charset="-128"/>
              </a:rPr>
              <a:t>(</a:t>
            </a:r>
            <a:r>
              <a:rPr lang="en-US" dirty="0" smtClean="0">
                <a:solidFill>
                  <a:srgbClr val="FFFF00"/>
                </a:solidFill>
                <a:latin typeface="Arial Black" pitchFamily="34" charset="0"/>
                <a:ea typeface="Arial Unicode MS" pitchFamily="34" charset="-128"/>
                <a:cs typeface="Arial Unicode MS" pitchFamily="34" charset="-128"/>
              </a:rPr>
              <a:t>James 5:16</a:t>
            </a:r>
            <a:r>
              <a:rPr lang="en-US" dirty="0" smtClean="0">
                <a:latin typeface="Arial Black" pitchFamily="34" charset="0"/>
                <a:ea typeface="Arial Unicode MS" pitchFamily="34" charset="-128"/>
                <a:cs typeface="Arial Unicode MS" pitchFamily="34" charset="-128"/>
              </a:rPr>
              <a:t>)</a:t>
            </a:r>
          </a:p>
          <a:p>
            <a:pPr eaLnBrk="1" hangingPunct="1">
              <a:defRPr/>
            </a:pPr>
            <a:endParaRPr lang="en-US" dirty="0" smtClean="0">
              <a:latin typeface="Arial Black" pitchFamily="34" charset="0"/>
              <a:ea typeface="Arial Unicode MS" pitchFamily="34" charset="-128"/>
              <a:cs typeface="Arial Unicode MS" pitchFamily="34" charset="-128"/>
            </a:endParaRPr>
          </a:p>
          <a:p>
            <a:pPr eaLnBrk="1" hangingPunct="1">
              <a:defRPr/>
            </a:pPr>
            <a:endParaRPr lang="en-US" sz="2800" dirty="0" smtClean="0">
              <a:latin typeface="Arial Black" pitchFamily="34" charset="0"/>
            </a:endParaRPr>
          </a:p>
        </p:txBody>
      </p:sp>
    </p:spTree>
    <p:extLst>
      <p:ext uri="{BB962C8B-B14F-4D97-AF65-F5344CB8AC3E}">
        <p14:creationId xmlns:p14="http://schemas.microsoft.com/office/powerpoint/2010/main" val="7062523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dissolve">
                                      <p:cBhvr>
                                        <p:cTn id="7" dur="500"/>
                                        <p:tgtEl>
                                          <p:spTgt spid="1187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dissolve">
                                      <p:cBhvr>
                                        <p:cTn id="12" dur="500"/>
                                        <p:tgtEl>
                                          <p:spTgt spid="1187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8787">
                                            <p:txEl>
                                              <p:pRg st="1" end="1"/>
                                            </p:txEl>
                                          </p:spTgt>
                                        </p:tgtEl>
                                        <p:attrNameLst>
                                          <p:attrName>style.visibility</p:attrName>
                                        </p:attrNameLst>
                                      </p:cBhvr>
                                      <p:to>
                                        <p:strVal val="visible"/>
                                      </p:to>
                                    </p:set>
                                    <p:animEffect transition="in" filter="dissolve">
                                      <p:cBhvr>
                                        <p:cTn id="17" dur="500"/>
                                        <p:tgtEl>
                                          <p:spTgt spid="1187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p:bldP spid="11878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152400"/>
            <a:ext cx="9448800" cy="7162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Black" pitchFamily="34" charset="0"/>
            </a:endParaRPr>
          </a:p>
        </p:txBody>
      </p:sp>
    </p:spTree>
    <p:extLst>
      <p:ext uri="{BB962C8B-B14F-4D97-AF65-F5344CB8AC3E}">
        <p14:creationId xmlns:p14="http://schemas.microsoft.com/office/powerpoint/2010/main" val="173974524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0"/>
            <a:ext cx="8458200" cy="6858000"/>
          </a:xfrm>
          <a:prstGeom prst="rect">
            <a:avLst/>
          </a:prstGeom>
          <a:noFill/>
        </p:spPr>
        <p:txBody>
          <a:bodyPr wrap="square" rtlCol="0">
            <a:normAutofit lnSpcReduction="10000"/>
          </a:bodyPr>
          <a:lstStyle/>
          <a:p>
            <a:pPr algn="just"/>
            <a:r>
              <a:rPr lang="en-US" sz="4400" b="1" dirty="0" smtClean="0">
                <a:effectLst>
                  <a:outerShdw blurRad="38100" dist="38100" dir="2700000" algn="tl">
                    <a:srgbClr val="000000">
                      <a:alpha val="43137"/>
                    </a:srgbClr>
                  </a:outerShdw>
                </a:effectLst>
                <a:latin typeface="Arial Narrow" panose="020B0606020202030204" pitchFamily="34" charset="0"/>
              </a:rPr>
              <a:t>(3) </a:t>
            </a:r>
            <a:r>
              <a:rPr lang="en-US" sz="4400" b="1" dirty="0">
                <a:effectLst>
                  <a:outerShdw blurRad="38100" dist="38100" dir="2700000" algn="tl">
                    <a:srgbClr val="000000">
                      <a:alpha val="43137"/>
                    </a:srgbClr>
                  </a:outerShdw>
                </a:effectLst>
                <a:latin typeface="Arial Narrow" panose="020B0606020202030204" pitchFamily="34" charset="0"/>
              </a:rPr>
              <a:t>According as his divine power hath given unto us all things that </a:t>
            </a:r>
            <a:r>
              <a:rPr lang="en-US" sz="4400" b="1" i="1" dirty="0">
                <a:effectLst>
                  <a:outerShdw blurRad="38100" dist="38100" dir="2700000" algn="tl">
                    <a:srgbClr val="000000">
                      <a:alpha val="43137"/>
                    </a:srgbClr>
                  </a:outerShdw>
                </a:effectLst>
                <a:latin typeface="Arial Narrow" panose="020B0606020202030204" pitchFamily="34" charset="0"/>
              </a:rPr>
              <a:t>pertain</a:t>
            </a:r>
            <a:r>
              <a:rPr lang="en-US" sz="4400" b="1" dirty="0">
                <a:effectLst>
                  <a:outerShdw blurRad="38100" dist="38100" dir="2700000" algn="tl">
                    <a:srgbClr val="000000">
                      <a:alpha val="43137"/>
                    </a:srgbClr>
                  </a:outerShdw>
                </a:effectLst>
                <a:latin typeface="Arial Narrow" panose="020B0606020202030204" pitchFamily="34" charset="0"/>
              </a:rPr>
              <a:t> unto life and godliness, through the knowledge of him that hath called us to glory and virtue: </a:t>
            </a:r>
            <a:r>
              <a:rPr lang="en-US" sz="4400" b="1" dirty="0" smtClean="0">
                <a:effectLst>
                  <a:outerShdw blurRad="38100" dist="38100" dir="2700000" algn="tl">
                    <a:srgbClr val="000000">
                      <a:alpha val="43137"/>
                    </a:srgbClr>
                  </a:outerShdw>
                </a:effectLst>
                <a:latin typeface="Arial Narrow" panose="020B0606020202030204" pitchFamily="34" charset="0"/>
              </a:rPr>
              <a:t>   (4) </a:t>
            </a:r>
            <a:r>
              <a:rPr lang="en-US" sz="4400" b="1" dirty="0">
                <a:effectLst>
                  <a:outerShdw blurRad="38100" dist="38100" dir="2700000" algn="tl">
                    <a:srgbClr val="000000">
                      <a:alpha val="43137"/>
                    </a:srgbClr>
                  </a:outerShdw>
                </a:effectLst>
                <a:latin typeface="Arial Narrow" panose="020B0606020202030204" pitchFamily="34" charset="0"/>
              </a:rPr>
              <a:t>Whereby are given unto us exceeding great and precious promises: that by these ye might be partakers of the divine nature, having escaped the corruption that is in the world through lust</a:t>
            </a:r>
            <a:r>
              <a:rPr lang="en-US" sz="4400" b="1" dirty="0" smtClean="0">
                <a:effectLst>
                  <a:outerShdw blurRad="38100" dist="38100" dir="2700000" algn="tl">
                    <a:srgbClr val="000000">
                      <a:alpha val="43137"/>
                    </a:srgbClr>
                  </a:outerShdw>
                </a:effectLst>
                <a:latin typeface="Arial Narrow" panose="020B0606020202030204" pitchFamily="34" charset="0"/>
              </a:rPr>
              <a:t>.”</a:t>
            </a:r>
            <a:endParaRPr lang="en-US" sz="4400" b="1" dirty="0">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2156"/>
            <a:ext cx="8458200" cy="7017306"/>
          </a:xfrm>
          <a:prstGeom prst="rect">
            <a:avLst/>
          </a:prstGeom>
          <a:noFill/>
        </p:spPr>
        <p:txBody>
          <a:bodyPr wrap="square" rtlCol="0">
            <a:spAutoFit/>
          </a:bodyPr>
          <a:lstStyle/>
          <a:p>
            <a:pPr algn="just"/>
            <a:r>
              <a:rPr lang="en-US" sz="5000" b="1" dirty="0" smtClean="0">
                <a:effectLst>
                  <a:outerShdw blurRad="38100" dist="38100" dir="2700000" algn="tl">
                    <a:srgbClr val="000000">
                      <a:alpha val="43137"/>
                    </a:srgbClr>
                  </a:outerShdw>
                </a:effectLst>
                <a:latin typeface="Arial Narrow" panose="020B0606020202030204" pitchFamily="34" charset="0"/>
              </a:rPr>
              <a:t>(5) </a:t>
            </a:r>
            <a:r>
              <a:rPr lang="en-US" sz="5000" b="1" dirty="0">
                <a:effectLst>
                  <a:outerShdw blurRad="38100" dist="38100" dir="2700000" algn="tl">
                    <a:srgbClr val="000000">
                      <a:alpha val="43137"/>
                    </a:srgbClr>
                  </a:outerShdw>
                </a:effectLst>
                <a:latin typeface="Arial Narrow" panose="020B0606020202030204" pitchFamily="34" charset="0"/>
              </a:rPr>
              <a:t>And beside this, giving all diligence, add to your faith virtue; and to virtue knowledge; </a:t>
            </a:r>
            <a:r>
              <a:rPr lang="en-US" sz="5000" b="1" dirty="0" smtClean="0">
                <a:effectLst>
                  <a:outerShdw blurRad="38100" dist="38100" dir="2700000" algn="tl">
                    <a:srgbClr val="000000">
                      <a:alpha val="43137"/>
                    </a:srgbClr>
                  </a:outerShdw>
                </a:effectLst>
                <a:latin typeface="Arial Narrow" panose="020B0606020202030204" pitchFamily="34" charset="0"/>
              </a:rPr>
              <a:t>(6) </a:t>
            </a:r>
            <a:r>
              <a:rPr lang="en-US" sz="5000" b="1" dirty="0">
                <a:effectLst>
                  <a:outerShdw blurRad="38100" dist="38100" dir="2700000" algn="tl">
                    <a:srgbClr val="000000">
                      <a:alpha val="43137"/>
                    </a:srgbClr>
                  </a:outerShdw>
                </a:effectLst>
                <a:latin typeface="Arial Narrow" panose="020B0606020202030204" pitchFamily="34" charset="0"/>
              </a:rPr>
              <a:t>And to knowledge temperance; and to temperance patience; and to patience </a:t>
            </a:r>
            <a:r>
              <a:rPr lang="en-US" sz="5000" b="1" dirty="0" smtClean="0">
                <a:effectLst>
                  <a:outerShdw blurRad="38100" dist="38100" dir="2700000" algn="tl">
                    <a:srgbClr val="000000">
                      <a:alpha val="43137"/>
                    </a:srgbClr>
                  </a:outerShdw>
                </a:effectLst>
                <a:latin typeface="Arial Narrow" panose="020B0606020202030204" pitchFamily="34" charset="0"/>
              </a:rPr>
              <a:t>godliness; (7) </a:t>
            </a:r>
            <a:r>
              <a:rPr lang="en-US" sz="5000" b="1" dirty="0">
                <a:effectLst>
                  <a:outerShdw blurRad="38100" dist="38100" dir="2700000" algn="tl">
                    <a:srgbClr val="000000">
                      <a:alpha val="43137"/>
                    </a:srgbClr>
                  </a:outerShdw>
                </a:effectLst>
                <a:latin typeface="Arial Narrow" panose="020B0606020202030204" pitchFamily="34" charset="0"/>
              </a:rPr>
              <a:t>And to godliness brotherly kindness; and to brotherly kindness charity</a:t>
            </a:r>
            <a:r>
              <a:rPr lang="en-US" sz="5000" b="1" dirty="0" smtClean="0">
                <a:effectLst>
                  <a:outerShdw blurRad="38100" dist="38100" dir="2700000" algn="tl">
                    <a:srgbClr val="000000">
                      <a:alpha val="43137"/>
                    </a:srgbClr>
                  </a:outerShdw>
                </a:effectLst>
                <a:latin typeface="Arial Narrow" panose="020B0606020202030204" pitchFamily="34" charset="0"/>
              </a:rPr>
              <a:t>.”</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2156"/>
            <a:ext cx="8458200" cy="6878806"/>
          </a:xfrm>
          <a:prstGeom prst="rect">
            <a:avLst/>
          </a:prstGeom>
          <a:noFill/>
        </p:spPr>
        <p:txBody>
          <a:bodyPr wrap="square" rtlCol="0">
            <a:spAutoFit/>
          </a:bodyPr>
          <a:lstStyle/>
          <a:p>
            <a:pPr algn="just"/>
            <a:r>
              <a:rPr lang="en-US" sz="4900" b="1" dirty="0" smtClean="0">
                <a:effectLst>
                  <a:outerShdw blurRad="38100" dist="38100" dir="2700000" algn="tl">
                    <a:srgbClr val="000000">
                      <a:alpha val="43137"/>
                    </a:srgbClr>
                  </a:outerShdw>
                </a:effectLst>
                <a:latin typeface="Arial Narrow" panose="020B0606020202030204" pitchFamily="34" charset="0"/>
              </a:rPr>
              <a:t>(8) For </a:t>
            </a:r>
            <a:r>
              <a:rPr lang="en-US" sz="4900" b="1" dirty="0">
                <a:effectLst>
                  <a:outerShdw blurRad="38100" dist="38100" dir="2700000" algn="tl">
                    <a:srgbClr val="000000">
                      <a:alpha val="43137"/>
                    </a:srgbClr>
                  </a:outerShdw>
                </a:effectLst>
                <a:latin typeface="Arial Narrow" panose="020B0606020202030204" pitchFamily="34" charset="0"/>
              </a:rPr>
              <a:t>if these things be in you, and abound, they make </a:t>
            </a:r>
            <a:r>
              <a:rPr lang="en-US" sz="4900" b="1" i="1" dirty="0">
                <a:effectLst>
                  <a:outerShdw blurRad="38100" dist="38100" dir="2700000" algn="tl">
                    <a:srgbClr val="000000">
                      <a:alpha val="43137"/>
                    </a:srgbClr>
                  </a:outerShdw>
                </a:effectLst>
                <a:latin typeface="Arial Narrow" panose="020B0606020202030204" pitchFamily="34" charset="0"/>
              </a:rPr>
              <a:t>you that ye shall</a:t>
            </a:r>
            <a:r>
              <a:rPr lang="en-US" sz="4900" b="1" dirty="0">
                <a:effectLst>
                  <a:outerShdw blurRad="38100" dist="38100" dir="2700000" algn="tl">
                    <a:srgbClr val="000000">
                      <a:alpha val="43137"/>
                    </a:srgbClr>
                  </a:outerShdw>
                </a:effectLst>
                <a:latin typeface="Arial Narrow" panose="020B0606020202030204" pitchFamily="34" charset="0"/>
              </a:rPr>
              <a:t> neither </a:t>
            </a:r>
            <a:r>
              <a:rPr lang="en-US" sz="4900" b="1" i="1" dirty="0">
                <a:effectLst>
                  <a:outerShdw blurRad="38100" dist="38100" dir="2700000" algn="tl">
                    <a:srgbClr val="000000">
                      <a:alpha val="43137"/>
                    </a:srgbClr>
                  </a:outerShdw>
                </a:effectLst>
                <a:latin typeface="Arial Narrow" panose="020B0606020202030204" pitchFamily="34" charset="0"/>
              </a:rPr>
              <a:t>be</a:t>
            </a:r>
            <a:r>
              <a:rPr lang="en-US" sz="4900" b="1" dirty="0">
                <a:effectLst>
                  <a:outerShdw blurRad="38100" dist="38100" dir="2700000" algn="tl">
                    <a:srgbClr val="000000">
                      <a:alpha val="43137"/>
                    </a:srgbClr>
                  </a:outerShdw>
                </a:effectLst>
                <a:latin typeface="Arial Narrow" panose="020B0606020202030204" pitchFamily="34" charset="0"/>
              </a:rPr>
              <a:t> barren nor unfruitful in the knowledge of our Lord Jesus Christ. </a:t>
            </a:r>
            <a:r>
              <a:rPr lang="en-US" sz="4900" b="1" dirty="0" smtClean="0">
                <a:effectLst>
                  <a:outerShdw blurRad="38100" dist="38100" dir="2700000" algn="tl">
                    <a:srgbClr val="000000">
                      <a:alpha val="43137"/>
                    </a:srgbClr>
                  </a:outerShdw>
                </a:effectLst>
                <a:latin typeface="Arial Narrow" panose="020B0606020202030204" pitchFamily="34" charset="0"/>
              </a:rPr>
              <a:t>(9) </a:t>
            </a:r>
            <a:r>
              <a:rPr lang="en-US" sz="4900" b="1" dirty="0">
                <a:effectLst>
                  <a:outerShdw blurRad="38100" dist="38100" dir="2700000" algn="tl">
                    <a:srgbClr val="000000">
                      <a:alpha val="43137"/>
                    </a:srgbClr>
                  </a:outerShdw>
                </a:effectLst>
                <a:latin typeface="Arial Narrow" panose="020B0606020202030204" pitchFamily="34" charset="0"/>
              </a:rPr>
              <a:t>But he that </a:t>
            </a:r>
            <a:r>
              <a:rPr lang="en-US" sz="4900" b="1" dirty="0" err="1">
                <a:effectLst>
                  <a:outerShdw blurRad="38100" dist="38100" dir="2700000" algn="tl">
                    <a:srgbClr val="000000">
                      <a:alpha val="43137"/>
                    </a:srgbClr>
                  </a:outerShdw>
                </a:effectLst>
                <a:latin typeface="Arial Narrow" panose="020B0606020202030204" pitchFamily="34" charset="0"/>
              </a:rPr>
              <a:t>lacketh</a:t>
            </a:r>
            <a:r>
              <a:rPr lang="en-US" sz="4900" b="1" dirty="0">
                <a:effectLst>
                  <a:outerShdw blurRad="38100" dist="38100" dir="2700000" algn="tl">
                    <a:srgbClr val="000000">
                      <a:alpha val="43137"/>
                    </a:srgbClr>
                  </a:outerShdw>
                </a:effectLst>
                <a:latin typeface="Arial Narrow" panose="020B0606020202030204" pitchFamily="34" charset="0"/>
              </a:rPr>
              <a:t> these things is blind, and cannot see afar off, and hath forgotten that he was purged from his old sins</a:t>
            </a:r>
            <a:r>
              <a:rPr lang="en-US" sz="4900" b="1" dirty="0" smtClean="0">
                <a:effectLst>
                  <a:outerShdw blurRad="38100" dist="38100" dir="2700000" algn="tl">
                    <a:srgbClr val="000000">
                      <a:alpha val="43137"/>
                    </a:srgbClr>
                  </a:outerShdw>
                </a:effectLst>
                <a:latin typeface="Arial Narrow" panose="020B0606020202030204" pitchFamily="34" charset="0"/>
              </a:rPr>
              <a:t>.”</a:t>
            </a:r>
            <a:endParaRPr lang="en-US" sz="49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14960284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1194"/>
            <a:ext cx="8458200" cy="6740307"/>
          </a:xfrm>
          <a:prstGeom prst="rect">
            <a:avLst/>
          </a:prstGeom>
          <a:noFill/>
        </p:spPr>
        <p:txBody>
          <a:bodyPr wrap="square" rtlCol="0">
            <a:spAutoFit/>
          </a:bodyPr>
          <a:lstStyle/>
          <a:p>
            <a:pPr algn="just"/>
            <a:r>
              <a:rPr lang="en-US" sz="4800" b="1" dirty="0" smtClean="0">
                <a:effectLst>
                  <a:outerShdw blurRad="38100" dist="38100" dir="2700000" algn="tl">
                    <a:srgbClr val="000000">
                      <a:alpha val="43137"/>
                    </a:srgbClr>
                  </a:outerShdw>
                </a:effectLst>
                <a:latin typeface="Arial Narrow" panose="020B0606020202030204" pitchFamily="34" charset="0"/>
              </a:rPr>
              <a:t>(10) Wherefore </a:t>
            </a:r>
            <a:r>
              <a:rPr lang="en-US" sz="4800" b="1" dirty="0">
                <a:effectLst>
                  <a:outerShdw blurRad="38100" dist="38100" dir="2700000" algn="tl">
                    <a:srgbClr val="000000">
                      <a:alpha val="43137"/>
                    </a:srgbClr>
                  </a:outerShdw>
                </a:effectLst>
                <a:latin typeface="Arial Narrow" panose="020B0606020202030204" pitchFamily="34" charset="0"/>
              </a:rPr>
              <a:t>the rather, brethren, give diligence to make your calling and election sure: for if ye do these things, ye shall never fall: </a:t>
            </a:r>
            <a:r>
              <a:rPr lang="en-US" sz="4800" b="1" dirty="0" smtClean="0">
                <a:effectLst>
                  <a:outerShdw blurRad="38100" dist="38100" dir="2700000" algn="tl">
                    <a:srgbClr val="000000">
                      <a:alpha val="43137"/>
                    </a:srgbClr>
                  </a:outerShdw>
                </a:effectLst>
                <a:latin typeface="Arial Narrow" panose="020B0606020202030204" pitchFamily="34" charset="0"/>
              </a:rPr>
              <a:t>(11) </a:t>
            </a:r>
            <a:r>
              <a:rPr lang="en-US" sz="4800" b="1" dirty="0">
                <a:effectLst>
                  <a:outerShdw blurRad="38100" dist="38100" dir="2700000" algn="tl">
                    <a:srgbClr val="000000">
                      <a:alpha val="43137"/>
                    </a:srgbClr>
                  </a:outerShdw>
                </a:effectLst>
                <a:latin typeface="Arial Narrow" panose="020B0606020202030204" pitchFamily="34" charset="0"/>
              </a:rPr>
              <a:t>For so an entrance shall be ministered unto you abundantly into the everlasting kingdom of our Lord and </a:t>
            </a:r>
            <a:r>
              <a:rPr lang="en-US" sz="4800" b="1" dirty="0" err="1">
                <a:effectLst>
                  <a:outerShdw blurRad="38100" dist="38100" dir="2700000" algn="tl">
                    <a:srgbClr val="000000">
                      <a:alpha val="43137"/>
                    </a:srgbClr>
                  </a:outerShdw>
                </a:effectLst>
                <a:latin typeface="Arial Narrow" panose="020B0606020202030204" pitchFamily="34" charset="0"/>
              </a:rPr>
              <a:t>Saviour</a:t>
            </a:r>
            <a:r>
              <a:rPr lang="en-US" sz="4800" b="1" dirty="0">
                <a:effectLst>
                  <a:outerShdw blurRad="38100" dist="38100" dir="2700000" algn="tl">
                    <a:srgbClr val="000000">
                      <a:alpha val="43137"/>
                    </a:srgbClr>
                  </a:outerShdw>
                </a:effectLst>
                <a:latin typeface="Arial Narrow" panose="020B0606020202030204" pitchFamily="34" charset="0"/>
              </a:rPr>
              <a:t> Jesus Christ</a:t>
            </a:r>
            <a:r>
              <a:rPr lang="en-US" sz="4800" b="1" dirty="0" smtClean="0">
                <a:effectLst>
                  <a:outerShdw blurRad="38100" dist="38100" dir="2700000" algn="tl">
                    <a:srgbClr val="000000">
                      <a:alpha val="43137"/>
                    </a:srgbClr>
                  </a:outerShdw>
                </a:effectLst>
                <a:latin typeface="Arial Narrow" panose="020B0606020202030204" pitchFamily="34" charset="0"/>
              </a:rPr>
              <a:t>.”</a:t>
            </a:r>
            <a:endParaRPr lang="en-US" sz="48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14960284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1194"/>
            <a:ext cx="8458200" cy="6863417"/>
          </a:xfrm>
          <a:prstGeom prst="rect">
            <a:avLst/>
          </a:prstGeom>
          <a:noFill/>
        </p:spPr>
        <p:txBody>
          <a:bodyPr wrap="square" rtlCol="0">
            <a:spAutoFit/>
          </a:bodyPr>
          <a:lstStyle/>
          <a:p>
            <a:pPr algn="just"/>
            <a:r>
              <a:rPr lang="en-US" sz="4800" b="1" dirty="0" smtClean="0">
                <a:effectLst>
                  <a:outerShdw blurRad="38100" dist="38100" dir="2700000" algn="tl">
                    <a:srgbClr val="000000">
                      <a:alpha val="43137"/>
                    </a:srgbClr>
                  </a:outerShdw>
                </a:effectLst>
                <a:latin typeface="Arial Narrow" panose="020B0606020202030204" pitchFamily="34" charset="0"/>
              </a:rPr>
              <a:t>(12) </a:t>
            </a:r>
            <a:r>
              <a:rPr lang="en-US" sz="4800" b="1" dirty="0">
                <a:effectLst>
                  <a:outerShdw blurRad="38100" dist="38100" dir="2700000" algn="tl">
                    <a:srgbClr val="000000">
                      <a:alpha val="43137"/>
                    </a:srgbClr>
                  </a:outerShdw>
                </a:effectLst>
                <a:latin typeface="Arial Narrow" panose="020B0606020202030204" pitchFamily="34" charset="0"/>
              </a:rPr>
              <a:t>Wherefore I will not be negligent to put you always in remembrance of these things, though ye know </a:t>
            </a:r>
            <a:r>
              <a:rPr lang="en-US" sz="4800" b="1" i="1" dirty="0">
                <a:effectLst>
                  <a:outerShdw blurRad="38100" dist="38100" dir="2700000" algn="tl">
                    <a:srgbClr val="000000">
                      <a:alpha val="43137"/>
                    </a:srgbClr>
                  </a:outerShdw>
                </a:effectLst>
                <a:latin typeface="Arial Narrow" panose="020B0606020202030204" pitchFamily="34" charset="0"/>
              </a:rPr>
              <a:t>them,</a:t>
            </a:r>
            <a:r>
              <a:rPr lang="en-US" sz="4800" b="1" dirty="0">
                <a:effectLst>
                  <a:outerShdw blurRad="38100" dist="38100" dir="2700000" algn="tl">
                    <a:srgbClr val="000000">
                      <a:alpha val="43137"/>
                    </a:srgbClr>
                  </a:outerShdw>
                </a:effectLst>
                <a:latin typeface="Arial Narrow" panose="020B0606020202030204" pitchFamily="34" charset="0"/>
              </a:rPr>
              <a:t> and be established in the present truth. </a:t>
            </a:r>
            <a:r>
              <a:rPr lang="en-US" sz="5000" b="1" dirty="0" smtClean="0">
                <a:effectLst>
                  <a:outerShdw blurRad="38100" dist="38100" dir="2700000" algn="tl">
                    <a:srgbClr val="000000">
                      <a:alpha val="43137"/>
                    </a:srgbClr>
                  </a:outerShdw>
                </a:effectLst>
                <a:latin typeface="Arial Narrow" panose="020B0606020202030204" pitchFamily="34" charset="0"/>
              </a:rPr>
              <a:t>(13) </a:t>
            </a:r>
            <a:r>
              <a:rPr lang="en-US" sz="5000" b="1" dirty="0">
                <a:effectLst>
                  <a:outerShdw blurRad="38100" dist="38100" dir="2700000" algn="tl">
                    <a:srgbClr val="000000">
                      <a:alpha val="43137"/>
                    </a:srgbClr>
                  </a:outerShdw>
                </a:effectLst>
                <a:latin typeface="Arial Narrow" panose="020B0606020202030204" pitchFamily="34" charset="0"/>
              </a:rPr>
              <a:t>Yea, I think it meet, as long as I am in this tabernacle, to stir you up by putting </a:t>
            </a:r>
            <a:r>
              <a:rPr lang="en-US" sz="5000" b="1" i="1" dirty="0">
                <a:effectLst>
                  <a:outerShdw blurRad="38100" dist="38100" dir="2700000" algn="tl">
                    <a:srgbClr val="000000">
                      <a:alpha val="43137"/>
                    </a:srgbClr>
                  </a:outerShdw>
                </a:effectLst>
                <a:latin typeface="Arial Narrow" panose="020B0606020202030204" pitchFamily="34" charset="0"/>
              </a:rPr>
              <a:t>you</a:t>
            </a:r>
            <a:r>
              <a:rPr lang="en-US" sz="5000" b="1" dirty="0">
                <a:effectLst>
                  <a:outerShdw blurRad="38100" dist="38100" dir="2700000" algn="tl">
                    <a:srgbClr val="000000">
                      <a:alpha val="43137"/>
                    </a:srgbClr>
                  </a:outerShdw>
                </a:effectLst>
                <a:latin typeface="Arial Narrow" panose="020B0606020202030204" pitchFamily="34" charset="0"/>
              </a:rPr>
              <a:t> in remembrance</a:t>
            </a:r>
            <a:r>
              <a:rPr lang="en-US" sz="5000" b="1" dirty="0" smtClean="0">
                <a:effectLst>
                  <a:outerShdw blurRad="38100" dist="38100" dir="2700000" algn="tl">
                    <a:srgbClr val="000000">
                      <a:alpha val="43137"/>
                    </a:srgbClr>
                  </a:outerShdw>
                </a:effectLst>
                <a:latin typeface="Arial Narrow" panose="020B0606020202030204" pitchFamily="34" charset="0"/>
              </a:rPr>
              <a:t>;”</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75034090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610600" cy="877163"/>
          </a:xfrm>
          <a:prstGeom prst="rect">
            <a:avLst/>
          </a:prstGeom>
          <a:solidFill>
            <a:schemeClr val="tx2"/>
          </a:solidFill>
        </p:spPr>
        <p:txBody>
          <a:bodyPr wrap="square" rtlCol="0">
            <a:spAutoFit/>
          </a:bodyPr>
          <a:lstStyle/>
          <a:p>
            <a:pPr algn="ctr"/>
            <a:r>
              <a:rPr lang="en-US" sz="5100" dirty="0" smtClean="0">
                <a:solidFill>
                  <a:srgbClr val="002060"/>
                </a:solidFill>
              </a:rPr>
              <a:t>What Did Paul Say?</a:t>
            </a:r>
            <a:endParaRPr lang="en-US" sz="5100" dirty="0">
              <a:solidFill>
                <a:srgbClr val="002060"/>
              </a:solidFill>
            </a:endParaRPr>
          </a:p>
        </p:txBody>
      </p:sp>
      <p:sp>
        <p:nvSpPr>
          <p:cNvPr id="6" name="TextBox 5"/>
          <p:cNvSpPr txBox="1"/>
          <p:nvPr/>
        </p:nvSpPr>
        <p:spPr>
          <a:xfrm>
            <a:off x="381000" y="1219200"/>
            <a:ext cx="8382000" cy="5232202"/>
          </a:xfrm>
          <a:prstGeom prst="rect">
            <a:avLst/>
          </a:prstGeom>
          <a:noFill/>
        </p:spPr>
        <p:txBody>
          <a:bodyPr wrap="square" rtlCol="0">
            <a:spAutoFit/>
          </a:bodyPr>
          <a:lstStyle/>
          <a:p>
            <a:pPr algn="just"/>
            <a:r>
              <a:rPr lang="en-US" sz="4400" b="1" dirty="0" smtClean="0">
                <a:effectLst>
                  <a:outerShdw blurRad="38100" dist="38100" dir="2700000" algn="tl">
                    <a:srgbClr val="000000">
                      <a:alpha val="43137"/>
                    </a:srgbClr>
                  </a:outerShdw>
                </a:effectLst>
              </a:rPr>
              <a:t>“Ye are our epistle written </a:t>
            </a:r>
            <a:r>
              <a:rPr lang="en-US" sz="4600" b="1" dirty="0" smtClean="0">
                <a:effectLst>
                  <a:outerShdw blurRad="38100" dist="38100" dir="2700000" algn="tl">
                    <a:srgbClr val="000000">
                      <a:alpha val="43137"/>
                    </a:srgbClr>
                  </a:outerShdw>
                </a:effectLst>
              </a:rPr>
              <a:t>in our hearts, known and read of all men:” </a:t>
            </a:r>
          </a:p>
          <a:p>
            <a:pPr algn="r"/>
            <a:r>
              <a:rPr lang="en-US" sz="4400" b="1" dirty="0" smtClean="0">
                <a:solidFill>
                  <a:srgbClr val="FFFF00"/>
                </a:solidFill>
              </a:rPr>
              <a:t>     </a:t>
            </a:r>
            <a:r>
              <a:rPr lang="en-US" sz="6000" b="1" dirty="0" smtClean="0">
                <a:solidFill>
                  <a:srgbClr val="FFFF00"/>
                </a:solidFill>
                <a:effectLst>
                  <a:outerShdw blurRad="38100" dist="38100" dir="2700000" algn="tl">
                    <a:srgbClr val="000000">
                      <a:alpha val="43137"/>
                    </a:srgbClr>
                  </a:outerShdw>
                </a:effectLst>
              </a:rPr>
              <a:t>II Corinthians 3:2</a:t>
            </a:r>
          </a:p>
          <a:p>
            <a:pPr algn="ctr"/>
            <a:r>
              <a:rPr lang="en-US" sz="6900" b="1" u="sng" dirty="0" smtClean="0">
                <a:effectLst>
                  <a:outerShdw blurRad="38100" dist="38100" dir="2700000" algn="tl">
                    <a:srgbClr val="000000">
                      <a:alpha val="43137"/>
                    </a:srgbClr>
                  </a:outerShdw>
                </a:effectLst>
              </a:rPr>
              <a:t>We preach by the way we live!</a:t>
            </a:r>
            <a:endParaRPr lang="en-US" sz="6900" b="1" u="sng"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000"/>
                                        <p:tgtEl>
                                          <p:spTgt spid="6">
                                            <p:txEl>
                                              <p:pRg st="2" end="2"/>
                                            </p:txEl>
                                          </p:spTgt>
                                        </p:tgtEl>
                                      </p:cBhvr>
                                    </p:animEffect>
                                    <p:anim calcmode="lin" valueType="num">
                                      <p:cBhvr>
                                        <p:cTn id="16" dur="1000" fill="hold"/>
                                        <p:tgtEl>
                                          <p:spTgt spid="6">
                                            <p:txEl>
                                              <p:pRg st="2" end="2"/>
                                            </p:txEl>
                                          </p:spTgt>
                                        </p:tgtEl>
                                        <p:attrNameLst>
                                          <p:attrName>ppt_x</p:attrName>
                                        </p:attrNameLst>
                                      </p:cBhvr>
                                      <p:tavLst>
                                        <p:tav tm="0">
                                          <p:val>
                                            <p:strVal val="#ppt_x-.1"/>
                                          </p:val>
                                        </p:tav>
                                        <p:tav tm="100000">
                                          <p:val>
                                            <p:strVal val="#ppt_x"/>
                                          </p:val>
                                        </p:tav>
                                      </p:tavLst>
                                    </p:anim>
                                    <p:anim calcmode="lin" valueType="num">
                                      <p:cBhvr>
                                        <p:cTn id="17" dur="10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14699</TotalTime>
  <Words>1316</Words>
  <Application>Microsoft Office PowerPoint</Application>
  <PresentationFormat>On-screen Show (4:3)</PresentationFormat>
  <Paragraphs>128</Paragraphs>
  <Slides>37</Slides>
  <Notes>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Textured</vt:lpstr>
      <vt:lpstr>Welcome</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Essential Divine Instruction</vt:lpstr>
      <vt:lpstr>Acts 20:20,26,27</vt:lpstr>
      <vt:lpstr>We Will Provide…</vt:lpstr>
      <vt:lpstr>Each Of Us Must Provide…</vt:lpstr>
      <vt:lpstr>Correct Human Conduct</vt:lpstr>
      <vt:lpstr>Why Does It Matter?</vt:lpstr>
      <vt:lpstr>More Vital Questions </vt:lpstr>
      <vt:lpstr>PowerPoint Presentation</vt:lpstr>
      <vt:lpstr>What Standard?</vt:lpstr>
      <vt:lpstr>What Standard?</vt:lpstr>
      <vt:lpstr>With What Result For Us?</vt:lpstr>
      <vt:lpstr>Leviticus 20:13</vt:lpstr>
      <vt:lpstr>Consequences?</vt:lpstr>
      <vt:lpstr>The Facts</vt:lpstr>
      <vt:lpstr>The Simple Plan </vt:lpstr>
      <vt:lpstr>The Simple Plan</vt:lpstr>
      <vt:lpstr>Are You Wayward?</vt:lpstr>
      <vt:lpstr>PowerPoint Presentation</vt:lpstr>
    </vt:vector>
  </TitlesOfParts>
  <Company>El Bethel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Freddie</cp:lastModifiedBy>
  <cp:revision>872</cp:revision>
  <dcterms:created xsi:type="dcterms:W3CDTF">2004-01-21T19:41:35Z</dcterms:created>
  <dcterms:modified xsi:type="dcterms:W3CDTF">2016-05-29T12:34:01Z</dcterms:modified>
</cp:coreProperties>
</file>