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1" r:id="rId2"/>
    <p:sldId id="262" r:id="rId3"/>
    <p:sldId id="310" r:id="rId4"/>
    <p:sldId id="294" r:id="rId5"/>
    <p:sldId id="280" r:id="rId6"/>
    <p:sldId id="293" r:id="rId7"/>
    <p:sldId id="257" r:id="rId8"/>
    <p:sldId id="269" r:id="rId9"/>
    <p:sldId id="299" r:id="rId10"/>
    <p:sldId id="303" r:id="rId11"/>
    <p:sldId id="300" r:id="rId12"/>
    <p:sldId id="301" r:id="rId13"/>
    <p:sldId id="302" r:id="rId14"/>
    <p:sldId id="304" r:id="rId15"/>
    <p:sldId id="305" r:id="rId16"/>
    <p:sldId id="306" r:id="rId17"/>
    <p:sldId id="290" r:id="rId18"/>
    <p:sldId id="308" r:id="rId19"/>
    <p:sldId id="307" r:id="rId20"/>
    <p:sldId id="30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6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F1345B-6740-413E-B083-247D54648C00}" type="datetimeFigureOut">
              <a:rPr lang="en-US" smtClean="0"/>
              <a:t>7/3/2016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3F96B9-4389-4823-8ED9-82C225454E94}" type="slidenum">
              <a:rPr lang="en-US" smtClean="0"/>
              <a:t>‹#›</a:t>
            </a:fld>
            <a:endParaRPr lang="en-US"/>
          </a:p>
        </p:txBody>
      </p:sp>
    </p:spTree>
    <p:extLst>
      <p:ext uri="{BB962C8B-B14F-4D97-AF65-F5344CB8AC3E}">
        <p14:creationId xmlns:p14="http://schemas.microsoft.com/office/powerpoint/2010/main" val="290148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
        <p:nvSpPr>
          <p:cNvPr id="30724" name="Slide Number Placeholder 3"/>
          <p:cNvSpPr>
            <a:spLocks noGrp="1"/>
          </p:cNvSpPr>
          <p:nvPr>
            <p:ph type="sldNum" sz="quarter" idx="5"/>
          </p:nvPr>
        </p:nvSpPr>
        <p:spPr>
          <a:noFill/>
        </p:spPr>
        <p:txBody>
          <a:bodyPr/>
          <a:lstStyle/>
          <a:p>
            <a:fld id="{5870E0BD-0900-4DE5-8449-3A508DAE1F6A}"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
        <p:nvSpPr>
          <p:cNvPr id="30724" name="Slide Number Placeholder 3"/>
          <p:cNvSpPr>
            <a:spLocks noGrp="1"/>
          </p:cNvSpPr>
          <p:nvPr>
            <p:ph type="sldNum" sz="quarter" idx="5"/>
          </p:nvPr>
        </p:nvSpPr>
        <p:spPr>
          <a:noFill/>
        </p:spPr>
        <p:txBody>
          <a:bodyPr/>
          <a:lstStyle/>
          <a:p>
            <a:fld id="{5870E0BD-0900-4DE5-8449-3A508DAE1F6A}"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 the Sanhedrin ever command the apostles to preach error? It just ordered them NOT to preach the truth.</a:t>
            </a:r>
            <a:endParaRPr lang="en-US" dirty="0"/>
          </a:p>
        </p:txBody>
      </p:sp>
      <p:sp>
        <p:nvSpPr>
          <p:cNvPr id="4" name="Slide Number Placeholder 3"/>
          <p:cNvSpPr>
            <a:spLocks noGrp="1"/>
          </p:cNvSpPr>
          <p:nvPr>
            <p:ph type="sldNum" sz="quarter" idx="10"/>
          </p:nvPr>
        </p:nvSpPr>
        <p:spPr/>
        <p:txBody>
          <a:bodyPr/>
          <a:lstStyle/>
          <a:p>
            <a:fld id="{613F96B9-4389-4823-8ED9-82C225454E94}" type="slidenum">
              <a:rPr lang="en-US" smtClean="0"/>
              <a:t>10</a:t>
            </a:fld>
            <a:endParaRPr lang="en-US"/>
          </a:p>
        </p:txBody>
      </p:sp>
    </p:spTree>
    <p:extLst>
      <p:ext uri="{BB962C8B-B14F-4D97-AF65-F5344CB8AC3E}">
        <p14:creationId xmlns:p14="http://schemas.microsoft.com/office/powerpoint/2010/main" val="1885897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F96B9-4389-4823-8ED9-82C225454E94}" type="slidenum">
              <a:rPr lang="en-US" smtClean="0"/>
              <a:t>11</a:t>
            </a:fld>
            <a:endParaRPr lang="en-US"/>
          </a:p>
        </p:txBody>
      </p:sp>
    </p:spTree>
    <p:extLst>
      <p:ext uri="{BB962C8B-B14F-4D97-AF65-F5344CB8AC3E}">
        <p14:creationId xmlns:p14="http://schemas.microsoft.com/office/powerpoint/2010/main" val="3817963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07A77-FDDA-4F3D-BCD5-E6441BCEBA71}"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396604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07A77-FDDA-4F3D-BCD5-E6441BCEBA71}"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247273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07A77-FDDA-4F3D-BCD5-E6441BCEBA71}"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2701573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F7817A0-7686-4FE8-ABA2-27AA137182DF}" type="slidenum">
              <a:rPr lang="en-US"/>
              <a:pPr>
                <a:defRPr/>
              </a:pPr>
              <a:t>‹#›</a:t>
            </a:fld>
            <a:endParaRPr lang="en-US"/>
          </a:p>
        </p:txBody>
      </p:sp>
    </p:spTree>
    <p:extLst>
      <p:ext uri="{BB962C8B-B14F-4D97-AF65-F5344CB8AC3E}">
        <p14:creationId xmlns:p14="http://schemas.microsoft.com/office/powerpoint/2010/main" val="15961898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07A77-FDDA-4F3D-BCD5-E6441BCEBA71}"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87200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07A77-FDDA-4F3D-BCD5-E6441BCEBA71}"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388496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07A77-FDDA-4F3D-BCD5-E6441BCEBA71}"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91293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07A77-FDDA-4F3D-BCD5-E6441BCEBA71}" type="datetimeFigureOut">
              <a:rPr lang="en-US" smtClean="0"/>
              <a:t>7/3/2016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313427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07A77-FDDA-4F3D-BCD5-E6441BCEBA71}" type="datetimeFigureOut">
              <a:rPr lang="en-US" smtClean="0"/>
              <a:t>7/3/2016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270191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07A77-FDDA-4F3D-BCD5-E6441BCEBA71}" type="datetimeFigureOut">
              <a:rPr lang="en-US" smtClean="0"/>
              <a:t>7/3/2016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190180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07A77-FDDA-4F3D-BCD5-E6441BCEBA71}"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398018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07A77-FDDA-4F3D-BCD5-E6441BCEBA71}"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89DE4-DBD9-40DA-98C7-F546A68A3B42}" type="slidenum">
              <a:rPr lang="en-US" smtClean="0"/>
              <a:t>‹#›</a:t>
            </a:fld>
            <a:endParaRPr lang="en-US"/>
          </a:p>
        </p:txBody>
      </p:sp>
    </p:spTree>
    <p:extLst>
      <p:ext uri="{BB962C8B-B14F-4D97-AF65-F5344CB8AC3E}">
        <p14:creationId xmlns:p14="http://schemas.microsoft.com/office/powerpoint/2010/main" val="138826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07A77-FDDA-4F3D-BCD5-E6441BCEBA71}" type="datetimeFigureOut">
              <a:rPr lang="en-US" smtClean="0"/>
              <a:t>7/3/2016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89DE4-DBD9-40DA-98C7-F546A68A3B42}" type="slidenum">
              <a:rPr lang="en-US" smtClean="0"/>
              <a:t>‹#›</a:t>
            </a:fld>
            <a:endParaRPr lang="en-US"/>
          </a:p>
        </p:txBody>
      </p:sp>
    </p:spTree>
    <p:extLst>
      <p:ext uri="{BB962C8B-B14F-4D97-AF65-F5344CB8AC3E}">
        <p14:creationId xmlns:p14="http://schemas.microsoft.com/office/powerpoint/2010/main" val="404610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2"/>
          <p:cNvSpPr>
            <a:spLocks noChangeArrowheads="1"/>
          </p:cNvSpPr>
          <p:nvPr/>
        </p:nvSpPr>
        <p:spPr bwMode="auto">
          <a:xfrm>
            <a:off x="609600" y="1524000"/>
            <a:ext cx="8077200" cy="4495800"/>
          </a:xfrm>
          <a:prstGeom prst="ellipse">
            <a:avLst/>
          </a:prstGeom>
          <a:noFill/>
          <a:ln w="9525" algn="ctr">
            <a:noFill/>
            <a:round/>
            <a:headEnd/>
            <a:tailEnd/>
          </a:ln>
        </p:spPr>
        <p:txBody>
          <a:bodyPr wrap="none" anchor="ctr"/>
          <a:lstStyle/>
          <a:p>
            <a:endParaRPr lang="en-US" dirty="0"/>
          </a:p>
        </p:txBody>
      </p:sp>
      <p:pic>
        <p:nvPicPr>
          <p:cNvPr id="156675" name="Picture 3"/>
          <p:cNvPicPr>
            <a:picLocks noGrp="1" noChangeAspect="1" noChangeArrowheads="1"/>
          </p:cNvPicPr>
          <p:nvPr>
            <p:ph idx="1"/>
          </p:nvPr>
        </p:nvPicPr>
        <p:blipFill>
          <a:blip r:embed="rId3" cstate="print">
            <a:clrChange>
              <a:clrFrom>
                <a:srgbClr val="FFFFFF"/>
              </a:clrFrom>
              <a:clrTo>
                <a:srgbClr val="FFFFFF">
                  <a:alpha val="0"/>
                </a:srgbClr>
              </a:clrTo>
            </a:clrChange>
          </a:blip>
          <a:srcRect t="17830" r="2274" b="16672"/>
          <a:stretch>
            <a:fillRect/>
          </a:stretch>
        </p:blipFill>
        <p:spPr>
          <a:xfrm>
            <a:off x="228600" y="1524000"/>
            <a:ext cx="8001000" cy="4756150"/>
          </a:xfrm>
        </p:spPr>
      </p:pic>
      <p:sp>
        <p:nvSpPr>
          <p:cNvPr id="156677" name="Rectangle 5"/>
          <p:cNvSpPr>
            <a:spLocks noChangeArrowheads="1"/>
          </p:cNvSpPr>
          <p:nvPr/>
        </p:nvSpPr>
        <p:spPr bwMode="auto">
          <a:xfrm>
            <a:off x="0" y="0"/>
            <a:ext cx="9144000" cy="1874838"/>
          </a:xfrm>
          <a:prstGeom prst="rect">
            <a:avLst/>
          </a:prstGeom>
          <a:noFill/>
          <a:ln w="9525" algn="ctr">
            <a:noFill/>
            <a:miter lim="800000"/>
            <a:headEnd/>
            <a:tailEnd/>
          </a:ln>
          <a:effectLst/>
        </p:spPr>
        <p:txBody>
          <a:bodyPr>
            <a:spAutoFit/>
          </a:bodyPr>
          <a:lstStyle/>
          <a:p>
            <a:pPr algn="ctr">
              <a:defRPr/>
            </a:pPr>
            <a:r>
              <a:rPr lang="en-US" sz="11700" b="1" dirty="0">
                <a:solidFill>
                  <a:srgbClr val="FFFF00"/>
                </a:solidFill>
                <a:effectLst>
                  <a:outerShdw blurRad="38100" dist="38100" dir="2700000" algn="tl">
                    <a:srgbClr val="000000">
                      <a:alpha val="43137"/>
                    </a:srgbClr>
                  </a:outerShdw>
                </a:effectLst>
                <a:latin typeface="Arial Black" pitchFamily="34" charset="0"/>
              </a:rPr>
              <a:t>Welcome!</a:t>
            </a:r>
          </a:p>
        </p:txBody>
      </p:sp>
      <p:sp>
        <p:nvSpPr>
          <p:cNvPr id="2053" name="TextBox 4"/>
          <p:cNvSpPr txBox="1">
            <a:spLocks noChangeArrowheads="1"/>
          </p:cNvSpPr>
          <p:nvPr/>
        </p:nvSpPr>
        <p:spPr bwMode="auto">
          <a:xfrm>
            <a:off x="0" y="5943600"/>
            <a:ext cx="9144000" cy="800219"/>
          </a:xfrm>
          <a:prstGeom prst="rect">
            <a:avLst/>
          </a:prstGeom>
          <a:noFill/>
          <a:ln w="9525">
            <a:noFill/>
            <a:miter lim="800000"/>
            <a:headEnd/>
            <a:tailEnd/>
          </a:ln>
        </p:spPr>
        <p:txBody>
          <a:bodyPr wrap="square">
            <a:spAutoFit/>
          </a:bodyPr>
          <a:lstStyle/>
          <a:p>
            <a:pPr algn="ctr"/>
            <a:r>
              <a:rPr lang="en-US" sz="4600" dirty="0" smtClean="0">
                <a:solidFill>
                  <a:srgbClr val="FFFF00"/>
                </a:solidFill>
                <a:effectLst>
                  <a:outerShdw blurRad="38100" dist="38100" dir="2700000" algn="tl">
                    <a:srgbClr val="000000">
                      <a:alpha val="43137"/>
                    </a:srgbClr>
                  </a:outerShdw>
                </a:effectLst>
                <a:latin typeface="Arial Black" pitchFamily="34" charset="0"/>
              </a:rPr>
              <a:t>We Are Glad You Are Here!                      </a:t>
            </a:r>
            <a:endParaRPr lang="en-US" sz="4600" dirty="0">
              <a:solidFill>
                <a:srgbClr val="FFFF00"/>
              </a:solidFill>
              <a:effectLst>
                <a:outerShdw blurRad="38100" dist="38100" dir="2700000" algn="tl">
                  <a:srgbClr val="000000">
                    <a:alpha val="43137"/>
                  </a:srgbClr>
                </a:outerShdw>
              </a:effectLst>
              <a:latin typeface="Arial Black" pitchFamily="34" charset="0"/>
            </a:endParaRPr>
          </a:p>
        </p:txBody>
      </p:sp>
      <p:pic>
        <p:nvPicPr>
          <p:cNvPr id="6" name="Picture 3"/>
          <p:cNvPicPr>
            <a:picLocks noChangeAspect="1" noChangeArrowheads="1"/>
          </p:cNvPicPr>
          <p:nvPr/>
        </p:nvPicPr>
        <p:blipFill rotWithShape="1">
          <a:blip r:embed="rId3" cstate="print">
            <a:clrChange>
              <a:clrFrom>
                <a:srgbClr val="FFFFFF"/>
              </a:clrFrom>
              <a:clrTo>
                <a:srgbClr val="FFFFFF">
                  <a:alpha val="0"/>
                </a:srgbClr>
              </a:clrTo>
            </a:clrChange>
          </a:blip>
          <a:srcRect l="80415" t="68829" r="11395" b="25924"/>
          <a:stretch/>
        </p:blipFill>
        <p:spPr>
          <a:xfrm rot="5182826">
            <a:off x="5416013" y="5185336"/>
            <a:ext cx="670560" cy="381000"/>
          </a:xfrm>
          <a:prstGeom prst="rect">
            <a:avLst/>
          </a:prstGeom>
        </p:spPr>
      </p:pic>
    </p:spTree>
    <p:extLst>
      <p:ext uri="{BB962C8B-B14F-4D97-AF65-F5344CB8AC3E}">
        <p14:creationId xmlns:p14="http://schemas.microsoft.com/office/powerpoint/2010/main" val="24132899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205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053">
                                            <p:txEl>
                                              <p:pRg st="0" end="0"/>
                                            </p:txEl>
                                          </p:spTgt>
                                        </p:tgtEl>
                                        <p:attrNameLst>
                                          <p:attrName>ppt_x</p:attrName>
                                        </p:attrNameLst>
                                      </p:cBhvr>
                                    </p:anim>
                                    <p:anim from="0" to="-1.0" calcmode="lin" valueType="num">
                                      <p:cBhvr>
                                        <p:cTn id="8" dur="200" decel="50000" autoRev="1" fill="hold">
                                          <p:stCondLst>
                                            <p:cond delay="600"/>
                                          </p:stCondLst>
                                        </p:cTn>
                                        <p:tgtEl>
                                          <p:spTgt spid="2053">
                                            <p:txEl>
                                              <p:pRg st="0" end="0"/>
                                            </p:txEl>
                                          </p:spTgt>
                                        </p:tgtEl>
                                        <p:attrNameLst>
                                          <p:attrName>xshear</p:attrName>
                                        </p:attrNameLst>
                                      </p:cBhvr>
                                    </p:anim>
                                    <p:animScale>
                                      <p:cBhvr>
                                        <p:cTn id="9" dur="200" decel="100000" autoRev="1" fill="hold">
                                          <p:stCondLst>
                                            <p:cond delay="600"/>
                                          </p:stCondLst>
                                        </p:cTn>
                                        <p:tgtEl>
                                          <p:spTgt spid="2053">
                                            <p:txEl>
                                              <p:pRg st="0" end="0"/>
                                            </p:txEl>
                                          </p:spTgt>
                                        </p:tgtEl>
                                      </p:cBhvr>
                                      <p:from x="100000" y="100000"/>
                                      <p:to x="80000" y="100000"/>
                                    </p:animScale>
                                    <p:anim by="(#ppt_h/3+#ppt_w*0.1)" calcmode="lin" valueType="num">
                                      <p:cBhvr additive="sum">
                                        <p:cTn id="10" dur="200" decel="100000" autoRev="1" fill="hold">
                                          <p:stCondLst>
                                            <p:cond delay="600"/>
                                          </p:stCondLst>
                                        </p:cTn>
                                        <p:tgtEl>
                                          <p:spTgt spid="205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5"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205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6478697"/>
          </a:xfrm>
          <a:prstGeom prst="rect">
            <a:avLst/>
          </a:prstGeom>
          <a:noFill/>
        </p:spPr>
        <p:txBody>
          <a:bodyPr wrap="square" rtlCol="0">
            <a:spAutoFit/>
          </a:bodyPr>
          <a:lstStyle/>
          <a:p>
            <a:pPr algn="ctr"/>
            <a:r>
              <a:rPr lang="en-US" sz="4900" b="1" dirty="0" smtClean="0">
                <a:solidFill>
                  <a:srgbClr val="FFFF00"/>
                </a:solidFill>
                <a:effectLst>
                  <a:outerShdw blurRad="38100" dist="38100" dir="2700000" algn="tl">
                    <a:srgbClr val="000000">
                      <a:alpha val="43137"/>
                    </a:srgbClr>
                  </a:outerShdw>
                </a:effectLst>
                <a:latin typeface="Arial Narrow" panose="020B0606020202030204" pitchFamily="34" charset="0"/>
              </a:rPr>
              <a:t>“A law legalizing murder does not </a:t>
            </a:r>
            <a:r>
              <a:rPr lang="en-US" sz="4700" b="1" dirty="0" smtClean="0">
                <a:solidFill>
                  <a:srgbClr val="FFFF00"/>
                </a:solidFill>
                <a:effectLst>
                  <a:outerShdw blurRad="38100" dist="38100" dir="2700000" algn="tl">
                    <a:srgbClr val="000000">
                      <a:alpha val="43137"/>
                    </a:srgbClr>
                  </a:outerShdw>
                </a:effectLst>
                <a:latin typeface="Arial Narrow" panose="020B0606020202030204" pitchFamily="34" charset="0"/>
              </a:rPr>
              <a:t>require a citizen to murder anyone.”</a:t>
            </a:r>
          </a:p>
          <a:p>
            <a:pPr algn="just">
              <a:buClr>
                <a:srgbClr val="FFFF00"/>
              </a:buClr>
              <a:buSzPct val="105000"/>
              <a:buFont typeface="Wingdings" panose="05000000000000000000" pitchFamily="2" charset="2"/>
              <a:buChar char="F"/>
            </a:pPr>
            <a:r>
              <a:rPr lang="en-US" sz="4700" b="1" dirty="0" smtClean="0">
                <a:effectLst>
                  <a:outerShdw blurRad="38100" dist="38100" dir="2700000" algn="tl">
                    <a:srgbClr val="000000">
                      <a:alpha val="43137"/>
                    </a:srgbClr>
                  </a:outerShdw>
                </a:effectLst>
                <a:latin typeface="Arial Narrow" panose="020B0606020202030204" pitchFamily="34" charset="0"/>
              </a:rPr>
              <a:t>Does the legalization of murder make the practice legitimate?</a:t>
            </a:r>
          </a:p>
          <a:p>
            <a:pPr algn="just">
              <a:buClr>
                <a:srgbClr val="FFFF00"/>
              </a:buClr>
              <a:buSzPct val="105000"/>
              <a:buFont typeface="Wingdings" panose="05000000000000000000" pitchFamily="2" charset="2"/>
              <a:buChar char="F"/>
            </a:pPr>
            <a:r>
              <a:rPr lang="en-US" sz="4500" b="1" dirty="0" smtClean="0">
                <a:effectLst>
                  <a:outerShdw blurRad="38100" dist="38100" dir="2700000" algn="tl">
                    <a:srgbClr val="000000">
                      <a:alpha val="43137"/>
                    </a:srgbClr>
                  </a:outerShdw>
                </a:effectLst>
                <a:latin typeface="Arial Narrow" panose="020B0606020202030204" pitchFamily="34" charset="0"/>
              </a:rPr>
              <a:t>Would it </a:t>
            </a:r>
            <a:r>
              <a:rPr lang="en-US" sz="4500" b="1" dirty="0" smtClean="0">
                <a:effectLst>
                  <a:outerShdw blurRad="38100" dist="38100" dir="2700000" algn="tl">
                    <a:srgbClr val="000000">
                      <a:alpha val="43137"/>
                    </a:srgbClr>
                  </a:outerShdw>
                </a:effectLst>
                <a:latin typeface="Arial Narrow" panose="020B0606020202030204" pitchFamily="34" charset="0"/>
              </a:rPr>
              <a:t>be </a:t>
            </a:r>
            <a:r>
              <a:rPr lang="en-US" sz="4500" b="1" dirty="0" smtClean="0">
                <a:effectLst>
                  <a:outerShdw blurRad="38100" dist="38100" dir="2700000" algn="tl">
                    <a:srgbClr val="000000">
                      <a:alpha val="43137"/>
                    </a:srgbClr>
                  </a:outerShdw>
                </a:effectLst>
                <a:latin typeface="Arial Narrow" panose="020B0606020202030204" pitchFamily="34" charset="0"/>
              </a:rPr>
              <a:t>any less perverse just because it is suddenly </a:t>
            </a:r>
            <a:r>
              <a:rPr lang="en-US" sz="4500" b="1" dirty="0" smtClean="0">
                <a:solidFill>
                  <a:srgbClr val="FFFF00"/>
                </a:solidFill>
                <a:effectLst>
                  <a:outerShdw blurRad="38100" dist="38100" dir="2700000" algn="tl">
                    <a:srgbClr val="000000">
                      <a:alpha val="43137"/>
                    </a:srgbClr>
                  </a:outerShdw>
                </a:effectLst>
                <a:latin typeface="Arial Narrow" panose="020B0606020202030204" pitchFamily="34" charset="0"/>
              </a:rPr>
              <a:t>legal</a:t>
            </a:r>
            <a:r>
              <a:rPr lang="en-US" sz="4500" b="1" dirty="0" smtClean="0">
                <a:effectLst>
                  <a:outerShdw blurRad="38100" dist="38100" dir="2700000" algn="tl">
                    <a:srgbClr val="000000">
                      <a:alpha val="43137"/>
                    </a:srgbClr>
                  </a:outerShdw>
                </a:effectLst>
                <a:latin typeface="Arial Narrow" panose="020B0606020202030204" pitchFamily="34" charset="0"/>
              </a:rPr>
              <a:t>?</a:t>
            </a:r>
          </a:p>
          <a:p>
            <a:pPr algn="just">
              <a:buClr>
                <a:srgbClr val="FFFF00"/>
              </a:buClr>
              <a:buSzPct val="105000"/>
              <a:buFont typeface="Wingdings" panose="05000000000000000000" pitchFamily="2" charset="2"/>
              <a:buChar char="F"/>
            </a:pPr>
            <a:r>
              <a:rPr lang="en-US" sz="4500" b="1" dirty="0" smtClean="0">
                <a:effectLst>
                  <a:outerShdw blurRad="38100" dist="38100" dir="2700000" algn="tl">
                    <a:srgbClr val="000000">
                      <a:alpha val="43137"/>
                    </a:srgbClr>
                  </a:outerShdw>
                </a:effectLst>
                <a:latin typeface="Arial Narrow" panose="020B0606020202030204" pitchFamily="34" charset="0"/>
              </a:rPr>
              <a:t>A civil law does not have to command people to do something evil for it to be an evil law!</a:t>
            </a:r>
            <a:endParaRPr lang="en-US" sz="45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28385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tx1"/>
          </a:solidFill>
        </p:spPr>
        <p:txBody>
          <a:bodyPr>
            <a:noAutofit/>
          </a:bodyPr>
          <a:lstStyle/>
          <a:p>
            <a:r>
              <a:rPr lang="en-US" sz="39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Abortion Laws Authorize The Evil Of Murder</a:t>
            </a:r>
            <a:endParaRPr lang="en-US" sz="39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610600" cy="5867400"/>
          </a:xfrm>
        </p:spPr>
        <p:txBody>
          <a:bodyPr>
            <a:normAutofit lnSpcReduction="10000"/>
          </a:bodyPr>
          <a:lstStyle/>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Local trespassing laws are used to prohibit something </a:t>
            </a:r>
            <a:r>
              <a:rPr lang="en-US" sz="3600" b="1" dirty="0" smtClean="0">
                <a:solidFill>
                  <a:srgbClr val="FFFF00"/>
                </a:solidFill>
                <a:effectLst>
                  <a:outerShdw blurRad="38100" dist="38100" dir="2700000" algn="tl">
                    <a:srgbClr val="000000">
                      <a:alpha val="43137"/>
                    </a:srgbClr>
                  </a:outerShdw>
                </a:effectLst>
                <a:latin typeface="Arial Narrow" panose="020B0606020202030204" pitchFamily="34" charset="0"/>
              </a:rPr>
              <a:t>righteous</a:t>
            </a:r>
            <a:r>
              <a:rPr lang="en-US" sz="3600" b="1" dirty="0" smtClean="0">
                <a:effectLst>
                  <a:outerShdw blurRad="38100" dist="38100" dir="2700000" algn="tl">
                    <a:srgbClr val="000000">
                      <a:alpha val="43137"/>
                    </a:srgbClr>
                  </a:outerShdw>
                </a:effectLst>
                <a:latin typeface="Arial Narrow" panose="020B0606020202030204" pitchFamily="34" charset="0"/>
              </a:rPr>
              <a:t> – saving innocent lives.</a:t>
            </a:r>
          </a:p>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Simply because no federal law requires mothers to abort their babies is totally irrelevant.</a:t>
            </a:r>
          </a:p>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That “third party” mentality at least suggests that child-killing is none of our business.</a:t>
            </a:r>
            <a:endParaRPr lang="en-US" sz="3600" b="1" dirty="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There were many Europeans &amp; Americans who thought that liquidation of Jews was none of their business either. They were wrong too!</a:t>
            </a:r>
            <a:endParaRPr lang="en-US" sz="36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8623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tx1"/>
          </a:solidFill>
        </p:spPr>
        <p:txBody>
          <a:bodyPr>
            <a:noAutofit/>
          </a:bodyPr>
          <a:lstStyle/>
          <a:p>
            <a:r>
              <a:rPr lang="en-US"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Remember As Well These “3</a:t>
            </a:r>
            <a:r>
              <a:rPr lang="en-US" b="1" baseline="30000"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rd</a:t>
            </a:r>
            <a:r>
              <a:rPr lang="en-US"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 Parties”</a:t>
            </a:r>
            <a:endParaRPr lang="en-US"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610600" cy="5867400"/>
          </a:xfrm>
        </p:spPr>
        <p:txBody>
          <a:bodyPr>
            <a:normAutofit fontScale="92500" lnSpcReduction="20000"/>
          </a:bodyPr>
          <a:lstStyle/>
          <a:p>
            <a:pPr marL="0" indent="0" algn="ctr">
              <a:spcBef>
                <a:spcPts val="0"/>
              </a:spcBef>
              <a:buClr>
                <a:srgbClr val="FFFF00"/>
              </a:buClr>
              <a:buSzPct val="105000"/>
              <a:buFont typeface="Wingdings" panose="05000000000000000000" pitchFamily="2" charset="2"/>
              <a:buChar char="F"/>
            </a:pPr>
            <a:r>
              <a:rPr lang="en-US" sz="4800" b="1" dirty="0" smtClean="0">
                <a:effectLst>
                  <a:outerShdw blurRad="38100" dist="38100" dir="2700000" algn="tl">
                    <a:srgbClr val="000000">
                      <a:alpha val="43137"/>
                    </a:srgbClr>
                  </a:outerShdw>
                </a:effectLst>
                <a:latin typeface="Arial Narrow" panose="020B0606020202030204" pitchFamily="34" charset="0"/>
              </a:rPr>
              <a:t>Obadiah –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I Kings 18 </a:t>
            </a:r>
          </a:p>
          <a:p>
            <a:pPr marL="0" indent="0" algn="ctr">
              <a:spcBef>
                <a:spcPts val="0"/>
              </a:spcBef>
              <a:buClr>
                <a:srgbClr val="FFFF00"/>
              </a:buClr>
              <a:buSzPct val="105000"/>
              <a:buFont typeface="Wingdings" panose="05000000000000000000" pitchFamily="2" charset="2"/>
              <a:buChar char="F"/>
            </a:pPr>
            <a:r>
              <a:rPr lang="en-US" sz="4800" b="1" dirty="0" err="1" smtClean="0">
                <a:effectLst>
                  <a:outerShdw blurRad="38100" dist="38100" dir="2700000" algn="tl">
                    <a:srgbClr val="000000">
                      <a:alpha val="43137"/>
                    </a:srgbClr>
                  </a:outerShdw>
                </a:effectLst>
                <a:latin typeface="Arial Narrow" panose="020B0606020202030204" pitchFamily="34" charset="0"/>
              </a:rPr>
              <a:t>Jehosheba</a:t>
            </a:r>
            <a:r>
              <a:rPr lang="en-US" sz="4800" b="1" dirty="0" smtClean="0">
                <a:effectLst>
                  <a:outerShdw blurRad="38100" dist="38100" dir="2700000" algn="tl">
                    <a:srgbClr val="000000">
                      <a:alpha val="43137"/>
                    </a:srgbClr>
                  </a:outerShdw>
                </a:effectLst>
                <a:latin typeface="Arial Narrow" panose="020B0606020202030204" pitchFamily="34" charset="0"/>
              </a:rPr>
              <a:t> –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II Kings 11</a:t>
            </a:r>
          </a:p>
          <a:p>
            <a:pPr marL="0" indent="0" algn="ctr">
              <a:spcBef>
                <a:spcPts val="0"/>
              </a:spcBef>
              <a:buClr>
                <a:srgbClr val="FFFF00"/>
              </a:buClr>
              <a:buSzPct val="105000"/>
              <a:buFont typeface="Wingdings" panose="05000000000000000000" pitchFamily="2" charset="2"/>
              <a:buChar char="F"/>
            </a:pPr>
            <a:r>
              <a:rPr lang="en-US" sz="4800" b="1" dirty="0" smtClean="0">
                <a:effectLst>
                  <a:outerShdw blurRad="38100" dist="38100" dir="2700000" algn="tl">
                    <a:srgbClr val="000000">
                      <a:alpha val="43137"/>
                    </a:srgbClr>
                  </a:outerShdw>
                </a:effectLst>
                <a:latin typeface="Arial Narrow" panose="020B0606020202030204" pitchFamily="34" charset="0"/>
              </a:rPr>
              <a:t>King Saul’s officers –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I Sam.14</a:t>
            </a:r>
          </a:p>
          <a:p>
            <a:pPr marL="0" indent="0" algn="ctr">
              <a:spcBef>
                <a:spcPts val="0"/>
              </a:spcBef>
              <a:buClr>
                <a:srgbClr val="FFFF00"/>
              </a:buClr>
              <a:buSzPct val="105000"/>
              <a:buFont typeface="Wingdings" panose="05000000000000000000" pitchFamily="2" charset="2"/>
              <a:buChar char="F"/>
            </a:pPr>
            <a:r>
              <a:rPr lang="en-US" sz="4800" b="1" dirty="0" smtClean="0">
                <a:effectLst>
                  <a:outerShdw blurRad="38100" dist="38100" dir="2700000" algn="tl">
                    <a:srgbClr val="000000">
                      <a:alpha val="43137"/>
                    </a:srgbClr>
                  </a:outerShdw>
                </a:effectLst>
                <a:latin typeface="Arial Narrow" panose="020B0606020202030204" pitchFamily="34" charset="0"/>
              </a:rPr>
              <a:t>Esther - </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Esther 4</a:t>
            </a:r>
          </a:p>
          <a:p>
            <a:pPr marL="0" indent="0" algn="just">
              <a:spcBef>
                <a:spcPts val="0"/>
              </a:spcBef>
              <a:buClr>
                <a:srgbClr val="FFFF00"/>
              </a:buClr>
              <a:buSzPct val="105000"/>
              <a:buFont typeface="Wingdings" panose="05000000000000000000" pitchFamily="2" charset="2"/>
              <a:buChar char="F"/>
            </a:pPr>
            <a:r>
              <a:rPr lang="en-US" sz="3900" b="1" dirty="0" smtClean="0">
                <a:effectLst>
                  <a:outerShdw blurRad="38100" dist="38100" dir="2700000" algn="tl">
                    <a:srgbClr val="000000">
                      <a:alpha val="43137"/>
                    </a:srgbClr>
                  </a:outerShdw>
                </a:effectLst>
                <a:latin typeface="Arial Narrow" panose="020B0606020202030204" pitchFamily="34" charset="0"/>
              </a:rPr>
              <a:t>Do we fulfil our responsibility to the poor by not stealing their food?</a:t>
            </a:r>
          </a:p>
          <a:p>
            <a:pPr marL="0" indent="0" algn="just">
              <a:spcBef>
                <a:spcPts val="0"/>
              </a:spcBef>
              <a:buClr>
                <a:srgbClr val="FFFF00"/>
              </a:buClr>
              <a:buSzPct val="105000"/>
              <a:buFont typeface="Wingdings" panose="05000000000000000000" pitchFamily="2" charset="2"/>
              <a:buChar char="F"/>
            </a:pPr>
            <a:r>
              <a:rPr lang="en-US" sz="3900" b="1" dirty="0" smtClean="0">
                <a:effectLst>
                  <a:outerShdw blurRad="38100" dist="38100" dir="2700000" algn="tl">
                    <a:srgbClr val="000000">
                      <a:alpha val="43137"/>
                    </a:srgbClr>
                  </a:outerShdw>
                </a:effectLst>
                <a:latin typeface="Arial Narrow" panose="020B0606020202030204" pitchFamily="34" charset="0"/>
              </a:rPr>
              <a:t>Does a husband fulfil his obligation to love his wife by refraining from beating her?</a:t>
            </a:r>
          </a:p>
          <a:p>
            <a:pPr marL="0" indent="0" algn="just">
              <a:spcBef>
                <a:spcPts val="0"/>
              </a:spcBef>
              <a:buClr>
                <a:srgbClr val="FFFF00"/>
              </a:buClr>
              <a:buSzPct val="105000"/>
              <a:buFont typeface="Wingdings" panose="05000000000000000000" pitchFamily="2" charset="2"/>
              <a:buChar char="F"/>
            </a:pPr>
            <a:r>
              <a:rPr lang="en-US" sz="3900" b="1" dirty="0" smtClean="0">
                <a:effectLst>
                  <a:outerShdw blurRad="38100" dist="38100" dir="2700000" algn="tl">
                    <a:srgbClr val="000000">
                      <a:alpha val="43137"/>
                    </a:srgbClr>
                  </a:outerShdw>
                </a:effectLst>
                <a:latin typeface="Arial Narrow" panose="020B0606020202030204" pitchFamily="34" charset="0"/>
              </a:rPr>
              <a:t>Do we exhaust our responsibility to innocent unborn babies by not personally killing them?</a:t>
            </a:r>
          </a:p>
          <a:p>
            <a:pPr marL="0" indent="0" algn="just">
              <a:spcBef>
                <a:spcPts val="0"/>
              </a:spcBef>
              <a:buClr>
                <a:srgbClr val="FFFF00"/>
              </a:buClr>
              <a:buSzPct val="105000"/>
              <a:buFont typeface="Wingdings" panose="05000000000000000000" pitchFamily="2" charset="2"/>
              <a:buChar char="F"/>
            </a:pPr>
            <a:r>
              <a:rPr lang="en-US" sz="3900" b="1" dirty="0" smtClean="0">
                <a:solidFill>
                  <a:srgbClr val="FFFF00"/>
                </a:solidFill>
                <a:effectLst>
                  <a:outerShdw blurRad="38100" dist="38100" dir="2700000" algn="tl">
                    <a:srgbClr val="000000">
                      <a:alpha val="43137"/>
                    </a:srgbClr>
                  </a:outerShdw>
                </a:effectLst>
                <a:latin typeface="Arial Narrow" panose="020B0606020202030204" pitchFamily="34" charset="0"/>
              </a:rPr>
              <a:t>James 4:17</a:t>
            </a:r>
          </a:p>
        </p:txBody>
      </p:sp>
    </p:spTree>
    <p:extLst>
      <p:ext uri="{BB962C8B-B14F-4D97-AF65-F5344CB8AC3E}">
        <p14:creationId xmlns:p14="http://schemas.microsoft.com/office/powerpoint/2010/main" val="58623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tx1"/>
          </a:solidFill>
        </p:spPr>
        <p:txBody>
          <a:bodyPr>
            <a:noAutofit/>
          </a:bodyPr>
          <a:lstStyle/>
          <a:p>
            <a:r>
              <a:rPr lang="en-US" sz="54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More Objections</a:t>
            </a:r>
            <a:endParaRPr lang="en-US" sz="54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610600" cy="5867400"/>
          </a:xfrm>
        </p:spPr>
        <p:txBody>
          <a:bodyPr>
            <a:normAutofit/>
          </a:bodyPr>
          <a:lstStyle/>
          <a:p>
            <a:pPr marL="0"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“Rulers are established by the hand of God rather than by the will of the people. The ruler is, therefore, directly answerable to God.” – </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Evil Rulers Are God’s Problem!</a:t>
            </a:r>
          </a:p>
          <a:p>
            <a:pPr marL="0"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What do the books of Jonah, Nahum, and Obadiah teach, if not that every nation is accountable to “the God of all flesh” (</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Jeremiah 32:27</a:t>
            </a:r>
            <a:r>
              <a:rPr lang="en-US" sz="4000" b="1" dirty="0" smtClean="0">
                <a:effectLst>
                  <a:outerShdw blurRad="38100" dist="38100" dir="2700000" algn="tl">
                    <a:srgbClr val="000000">
                      <a:alpha val="43137"/>
                    </a:srgbClr>
                  </a:outerShdw>
                </a:effectLst>
                <a:latin typeface="Arial Narrow" panose="020B0606020202030204" pitchFamily="34" charset="0"/>
              </a:rPr>
              <a:t>)</a:t>
            </a:r>
            <a:endParaRPr lang="en-US" sz="4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8623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tx1"/>
          </a:solidFill>
        </p:spPr>
        <p:txBody>
          <a:bodyPr>
            <a:noAutofit/>
          </a:bodyPr>
          <a:lstStyle/>
          <a:p>
            <a:r>
              <a:rPr lang="en-US" sz="54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More Objections</a:t>
            </a:r>
            <a:endParaRPr lang="en-US" sz="54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610600" cy="5867400"/>
          </a:xfrm>
        </p:spPr>
        <p:txBody>
          <a:bodyPr>
            <a:normAutofit lnSpcReduction="10000"/>
          </a:bodyPr>
          <a:lstStyle/>
          <a:p>
            <a:pPr marL="0"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“Mary and Joseph fled…they did not stay and form the Bethlehem Child Protection Society and engage in civil disobedience. God could have protected those children, but for His own reasons, He chose not to.” – </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God Allows Babies To Die, Why Shouldn’t We?</a:t>
            </a:r>
          </a:p>
          <a:p>
            <a:pPr marL="0"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Since God has shed blood in the past, if my neighbor is killing his toddler in his back yard &amp; I see it I have no obligation?</a:t>
            </a:r>
            <a:endParaRPr lang="en-US" sz="4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85163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tx1"/>
          </a:solidFill>
        </p:spPr>
        <p:txBody>
          <a:bodyPr>
            <a:noAutofit/>
          </a:bodyPr>
          <a:lstStyle/>
          <a:p>
            <a:r>
              <a:rPr lang="en-US" sz="54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More Objections</a:t>
            </a:r>
            <a:endParaRPr lang="en-US" sz="54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610600" cy="5867400"/>
          </a:xfrm>
        </p:spPr>
        <p:txBody>
          <a:bodyPr>
            <a:normAutofit fontScale="92500" lnSpcReduction="10000"/>
          </a:bodyPr>
          <a:lstStyle/>
          <a:p>
            <a:pPr marL="0"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“That baby, if it already has a soul, is safe in the hands of God and goes straight from the mother’s womb to eternal life.” – </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Babies Will Go To Heaven Anyway!</a:t>
            </a:r>
          </a:p>
          <a:p>
            <a:pPr marL="0"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Quit writing letters to congressmen.</a:t>
            </a:r>
          </a:p>
          <a:p>
            <a:pPr marL="0"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Quit voting pro-life.</a:t>
            </a:r>
          </a:p>
          <a:p>
            <a:pPr marL="0"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Quit counseling women not to have abortions.</a:t>
            </a:r>
          </a:p>
          <a:p>
            <a:pPr marL="0"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We ought to kill our children in their sleep to be assured of a heavenly home.</a:t>
            </a:r>
          </a:p>
          <a:p>
            <a:pPr marL="0" indent="0" algn="just">
              <a:spcBef>
                <a:spcPts val="0"/>
              </a:spcBef>
              <a:buClr>
                <a:srgbClr val="FFFF00"/>
              </a:buClr>
              <a:buSzPct val="105000"/>
              <a:buFont typeface="Wingdings" panose="05000000000000000000" pitchFamily="2" charset="2"/>
              <a:buChar char="F"/>
            </a:pP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Matthew 25</a:t>
            </a:r>
            <a:endParaRPr lang="en-US" sz="40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85163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tx1"/>
          </a:solidFill>
        </p:spPr>
        <p:txBody>
          <a:bodyPr>
            <a:noAutofit/>
          </a:bodyPr>
          <a:lstStyle/>
          <a:p>
            <a:r>
              <a:rPr lang="en-US" sz="54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More Objections</a:t>
            </a:r>
            <a:endParaRPr lang="en-US" sz="54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610600" cy="6324600"/>
          </a:xfrm>
        </p:spPr>
        <p:txBody>
          <a:bodyPr>
            <a:normAutofit lnSpcReduction="10000"/>
          </a:bodyPr>
          <a:lstStyle/>
          <a:p>
            <a:pPr marL="0" indent="0"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“If we would not have other people blockade our homes and our churches, then we must allow them the freedom, even to sin if we want the freedom to serve God according to our conscience.”                 </a:t>
            </a:r>
            <a:r>
              <a:rPr lang="en-US" b="1" dirty="0" smtClean="0">
                <a:solidFill>
                  <a:srgbClr val="FFFF00"/>
                </a:solidFill>
                <a:effectLst>
                  <a:outerShdw blurRad="38100" dist="38100" dir="2700000" algn="tl">
                    <a:srgbClr val="000000">
                      <a:alpha val="43137"/>
                    </a:srgbClr>
                  </a:outerShdw>
                </a:effectLst>
                <a:latin typeface="Arial Narrow" panose="020B0606020202030204" pitchFamily="34" charset="0"/>
              </a:rPr>
              <a:t>We Cannot Violate The Right To Choose</a:t>
            </a:r>
          </a:p>
          <a:p>
            <a:pPr marL="0" indent="0"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The fact that free moral agents are responsible for their own sinful choices does not diminish my responsibility to save the innocent from violence.</a:t>
            </a:r>
          </a:p>
          <a:p>
            <a:pPr marL="0" indent="0"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A rapist being responsible does not relieve me of the obligation to protect an innocent woman from being brutalized. </a:t>
            </a:r>
          </a:p>
          <a:p>
            <a:pPr marL="0" indent="0"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Free to choose what? “Pro-choice” when it comes to stealing, rape, kidnapping, arson? Choice = wants</a:t>
            </a:r>
            <a:endParaRPr lang="en-US"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98471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a:solidFill>
            <a:schemeClr val="tx1"/>
          </a:solidFill>
        </p:spPr>
        <p:txBody>
          <a:bodyPr>
            <a:noAutofit/>
          </a:bodyPr>
          <a:lstStyle/>
          <a:p>
            <a:r>
              <a:rPr lang="en-US" sz="52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Summary &amp; Cautions</a:t>
            </a:r>
            <a:endParaRPr lang="en-US" sz="52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763000" cy="5867400"/>
          </a:xfrm>
        </p:spPr>
        <p:txBody>
          <a:bodyPr>
            <a:normAutofit fontScale="92500"/>
          </a:bodyPr>
          <a:lstStyle/>
          <a:p>
            <a:pPr marL="0" indent="0" algn="just">
              <a:spcBef>
                <a:spcPts val="0"/>
              </a:spcBef>
              <a:buClr>
                <a:srgbClr val="FFFF00"/>
              </a:buClr>
              <a:buSzPct val="104000"/>
              <a:buFont typeface="Wingdings" panose="05000000000000000000" pitchFamily="2" charset="2"/>
              <a:buChar char="F"/>
            </a:pPr>
            <a:r>
              <a:rPr lang="en-US" sz="4800" b="1" dirty="0" smtClean="0">
                <a:effectLst>
                  <a:outerShdw blurRad="38100" dist="38100" dir="2700000" algn="tl">
                    <a:srgbClr val="000000">
                      <a:alpha val="43137"/>
                    </a:srgbClr>
                  </a:outerShdw>
                </a:effectLst>
                <a:latin typeface="Arial Narrow" panose="020B0606020202030204" pitchFamily="34" charset="0"/>
              </a:rPr>
              <a:t>Civil government defines saving the lives of innocent children through nonviolent intervention as a crime.</a:t>
            </a:r>
          </a:p>
          <a:p>
            <a:pPr marL="0" indent="0" algn="just">
              <a:spcBef>
                <a:spcPts val="0"/>
              </a:spcBef>
              <a:buClr>
                <a:srgbClr val="FFFF00"/>
              </a:buClr>
              <a:buSzPct val="104000"/>
              <a:buFont typeface="Wingdings" panose="05000000000000000000" pitchFamily="2" charset="2"/>
              <a:buChar char="F"/>
            </a:pPr>
            <a:r>
              <a:rPr lang="en-US" sz="4200" b="1" dirty="0" smtClean="0">
                <a:effectLst>
                  <a:outerShdw blurRad="38100" dist="38100" dir="2700000" algn="tl">
                    <a:srgbClr val="000000">
                      <a:alpha val="43137"/>
                    </a:srgbClr>
                  </a:outerShdw>
                </a:effectLst>
                <a:latin typeface="Arial Narrow" panose="020B0606020202030204" pitchFamily="34" charset="0"/>
              </a:rPr>
              <a:t>I have tried to show that doing so is an option consistent with Biblical teaching.</a:t>
            </a:r>
          </a:p>
          <a:p>
            <a:pPr marL="0" indent="0" algn="just">
              <a:spcBef>
                <a:spcPts val="0"/>
              </a:spcBef>
              <a:buClr>
                <a:srgbClr val="FFFF00"/>
              </a:buClr>
              <a:buSzPct val="104000"/>
              <a:buFont typeface="Wingdings" panose="05000000000000000000" pitchFamily="2" charset="2"/>
              <a:buChar char="F"/>
            </a:pPr>
            <a:r>
              <a:rPr lang="en-US" sz="4200" b="1" dirty="0" smtClean="0">
                <a:effectLst>
                  <a:outerShdw blurRad="38100" dist="38100" dir="2700000" algn="tl">
                    <a:srgbClr val="000000">
                      <a:alpha val="43137"/>
                    </a:srgbClr>
                  </a:outerShdw>
                </a:effectLst>
                <a:latin typeface="Arial Narrow" panose="020B0606020202030204" pitchFamily="34" charset="0"/>
              </a:rPr>
              <a:t>When arguments about property rights and a woman’s “right” to have her baby killed take precedent over a </a:t>
            </a:r>
            <a:r>
              <a:rPr lang="en-US" sz="4200" b="1" dirty="0" smtClean="0">
                <a:solidFill>
                  <a:srgbClr val="FFFF00"/>
                </a:solidFill>
                <a:effectLst>
                  <a:outerShdw blurRad="38100" dist="38100" dir="2700000" algn="tl">
                    <a:srgbClr val="000000">
                      <a:alpha val="43137"/>
                    </a:srgbClr>
                  </a:outerShdw>
                </a:effectLst>
                <a:latin typeface="Arial Narrow" panose="020B0606020202030204" pitchFamily="34" charset="0"/>
              </a:rPr>
              <a:t>child’s right to live</a:t>
            </a:r>
            <a:r>
              <a:rPr lang="en-US" sz="4200" b="1" dirty="0" smtClean="0">
                <a:effectLst>
                  <a:outerShdw blurRad="38100" dist="38100" dir="2700000" algn="tl">
                    <a:srgbClr val="000000">
                      <a:alpha val="43137"/>
                    </a:srgbClr>
                  </a:outerShdw>
                </a:effectLst>
                <a:latin typeface="Arial Narrow" panose="020B0606020202030204" pitchFamily="34" charset="0"/>
              </a:rPr>
              <a:t>, something is terribly wrong!</a:t>
            </a:r>
            <a:endParaRPr lang="en-US" sz="44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3566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779687"/>
            <a:ext cx="8458200" cy="5139869"/>
          </a:xfrm>
          <a:prstGeom prst="rect">
            <a:avLst/>
          </a:prstGeom>
          <a:noFill/>
        </p:spPr>
        <p:txBody>
          <a:bodyPr wrap="square" rtlCol="0">
            <a:spAutoFit/>
          </a:bodyPr>
          <a:lstStyle/>
          <a:p>
            <a:pPr algn="just"/>
            <a:r>
              <a:rPr lang="en-US" sz="3600" b="1" dirty="0" smtClean="0">
                <a:effectLst>
                  <a:outerShdw blurRad="38100" dist="38100" dir="2700000" algn="tl">
                    <a:srgbClr val="000000">
                      <a:alpha val="43137"/>
                    </a:srgbClr>
                  </a:outerShdw>
                </a:effectLst>
                <a:latin typeface="Arial Narrow" panose="020B0606020202030204" pitchFamily="34" charset="0"/>
              </a:rPr>
              <a:t>Rescue missions</a:t>
            </a:r>
            <a:r>
              <a:rPr lang="en-US" sz="3600" b="1" dirty="0">
                <a:effectLst>
                  <a:outerShdw blurRad="38100" dist="38100" dir="2700000" algn="tl">
                    <a:srgbClr val="000000">
                      <a:alpha val="43137"/>
                    </a:srgbClr>
                  </a:outerShdw>
                </a:effectLst>
                <a:latin typeface="Arial Narrow" panose="020B0606020202030204" pitchFamily="34" charset="0"/>
              </a:rPr>
              <a:t>, sidewalk counseling, picketing at killing centers, writing letters, phone calls, attending marches, rallies, praying, preaching, working in the campaign of a pro-life politician, laboring to defund Planned Parenthood, boycotting products and services whose manufacturers support Planned Parenthood, etc</a:t>
            </a:r>
            <a:r>
              <a:rPr lang="en-US" sz="3600" b="1" dirty="0" smtClean="0">
                <a:effectLst>
                  <a:outerShdw blurRad="38100" dist="38100" dir="2700000" algn="tl">
                    <a:srgbClr val="000000">
                      <a:alpha val="43137"/>
                    </a:srgbClr>
                  </a:outerShdw>
                </a:effectLst>
                <a:latin typeface="Arial Narrow" panose="020B0606020202030204" pitchFamily="34" charset="0"/>
              </a:rPr>
              <a:t>.</a:t>
            </a:r>
          </a:p>
          <a:p>
            <a:pPr algn="ct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Create your own niche and get to work!</a:t>
            </a:r>
            <a:endParaRPr lang="en-US" sz="4000" dirty="0">
              <a:solidFill>
                <a:srgbClr val="FFFF00"/>
              </a:solidFill>
            </a:endParaRPr>
          </a:p>
        </p:txBody>
      </p:sp>
      <p:sp>
        <p:nvSpPr>
          <p:cNvPr id="3" name="Rectangle 2"/>
          <p:cNvSpPr/>
          <p:nvPr/>
        </p:nvSpPr>
        <p:spPr>
          <a:xfrm>
            <a:off x="304800" y="113069"/>
            <a:ext cx="8610600" cy="177020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The war against baby killing offers many </a:t>
            </a:r>
            <a:r>
              <a:rPr lang="en-US" sz="5400" b="1" dirty="0" smtClean="0">
                <a:solidFill>
                  <a:schemeClr val="bg1">
                    <a:lumMod val="50000"/>
                  </a:schemeClr>
                </a:solidFill>
                <a:effectLst>
                  <a:outerShdw blurRad="38100" dist="38100" dir="2700000" algn="tl">
                    <a:srgbClr val="000000">
                      <a:alpha val="43137"/>
                    </a:srgbClr>
                  </a:outerShdw>
                </a:effectLst>
                <a:latin typeface="Arial Narrow" panose="020B0606020202030204" pitchFamily="34" charset="0"/>
              </a:rPr>
              <a:t>opportunities! </a:t>
            </a:r>
            <a:endParaRPr lang="en-US" sz="5400" dirty="0">
              <a:solidFill>
                <a:schemeClr val="bg1">
                  <a:lumMod val="50000"/>
                </a:schemeClr>
              </a:solidFill>
            </a:endParaRPr>
          </a:p>
        </p:txBody>
      </p:sp>
    </p:spTree>
    <p:extLst>
      <p:ext uri="{BB962C8B-B14F-4D97-AF65-F5344CB8AC3E}">
        <p14:creationId xmlns:p14="http://schemas.microsoft.com/office/powerpoint/2010/main" val="40062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tx1"/>
          </a:solidFill>
        </p:spPr>
        <p:txBody>
          <a:bodyPr>
            <a:noAutofit/>
          </a:bodyPr>
          <a:lstStyle/>
          <a:p>
            <a:r>
              <a:rPr lang="en-US" sz="54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If Not Now, When?</a:t>
            </a:r>
            <a:endParaRPr lang="en-US" sz="54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610600" cy="5867400"/>
          </a:xfrm>
        </p:spPr>
        <p:txBody>
          <a:bodyPr>
            <a:normAutofit fontScale="92500"/>
          </a:bodyPr>
          <a:lstStyle/>
          <a:p>
            <a:pPr marL="0" indent="0" algn="just">
              <a:spcBef>
                <a:spcPts val="0"/>
              </a:spcBef>
              <a:buClr>
                <a:srgbClr val="FFFF00"/>
              </a:buClr>
              <a:buSzPct val="105000"/>
              <a:buNone/>
            </a:pPr>
            <a:r>
              <a:rPr lang="en-US" sz="4000" b="1" dirty="0" smtClean="0">
                <a:effectLst>
                  <a:outerShdw blurRad="38100" dist="38100" dir="2700000" algn="tl">
                    <a:srgbClr val="000000">
                      <a:alpha val="43137"/>
                    </a:srgbClr>
                  </a:outerShdw>
                </a:effectLst>
                <a:latin typeface="Arial Narrow" panose="020B0606020202030204" pitchFamily="34" charset="0"/>
              </a:rPr>
              <a:t>“Still, if you will not fight for the right when you can easily win without bloodshed; if you will not fight when your victory will be sure and not too costly; you may come to the moment when you will have to fight with all odds against you and only a precarious chance of survival. There may even be a worse case. You may have to fight when there is no hope of victory, because it is better to perish than live as slaves.” </a:t>
            </a:r>
            <a:r>
              <a:rPr lang="en-US" sz="4000" b="1" dirty="0" smtClean="0">
                <a:solidFill>
                  <a:srgbClr val="FFFF00"/>
                </a:solidFill>
                <a:effectLst>
                  <a:outerShdw blurRad="38100" dist="38100" dir="2700000" algn="tl">
                    <a:srgbClr val="000000">
                      <a:alpha val="43137"/>
                    </a:srgbClr>
                  </a:outerShdw>
                </a:effectLst>
                <a:latin typeface="Arial Narrow" panose="020B0606020202030204" pitchFamily="34" charset="0"/>
              </a:rPr>
              <a:t>Winston Churchill</a:t>
            </a:r>
            <a:endParaRPr lang="en-US" sz="40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8006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2"/>
          <p:cNvSpPr>
            <a:spLocks noChangeArrowheads="1"/>
          </p:cNvSpPr>
          <p:nvPr/>
        </p:nvSpPr>
        <p:spPr bwMode="auto">
          <a:xfrm>
            <a:off x="609600" y="1524000"/>
            <a:ext cx="8077200" cy="4495800"/>
          </a:xfrm>
          <a:prstGeom prst="ellipse">
            <a:avLst/>
          </a:prstGeom>
          <a:noFill/>
          <a:ln w="9525" algn="ctr">
            <a:noFill/>
            <a:round/>
            <a:headEnd/>
            <a:tailEnd/>
          </a:ln>
        </p:spPr>
        <p:txBody>
          <a:bodyPr wrap="none" anchor="ctr"/>
          <a:lstStyle/>
          <a:p>
            <a:endParaRPr lang="en-US" dirty="0"/>
          </a:p>
        </p:txBody>
      </p:sp>
      <p:pic>
        <p:nvPicPr>
          <p:cNvPr id="156675" name="Picture 3"/>
          <p:cNvPicPr>
            <a:picLocks noGrp="1" noChangeAspect="1" noChangeArrowheads="1"/>
          </p:cNvPicPr>
          <p:nvPr>
            <p:ph idx="1"/>
          </p:nvPr>
        </p:nvPicPr>
        <p:blipFill>
          <a:blip r:embed="rId3" cstate="print">
            <a:clrChange>
              <a:clrFrom>
                <a:srgbClr val="FFFFFF"/>
              </a:clrFrom>
              <a:clrTo>
                <a:srgbClr val="FFFFFF">
                  <a:alpha val="0"/>
                </a:srgbClr>
              </a:clrTo>
            </a:clrChange>
          </a:blip>
          <a:srcRect t="17830" r="2274" b="16672"/>
          <a:stretch>
            <a:fillRect/>
          </a:stretch>
        </p:blipFill>
        <p:spPr>
          <a:xfrm>
            <a:off x="228600" y="1447800"/>
            <a:ext cx="8001000" cy="4756150"/>
          </a:xfrm>
        </p:spPr>
      </p:pic>
      <p:sp>
        <p:nvSpPr>
          <p:cNvPr id="156677" name="Rectangle 5"/>
          <p:cNvSpPr>
            <a:spLocks noChangeArrowheads="1"/>
          </p:cNvSpPr>
          <p:nvPr/>
        </p:nvSpPr>
        <p:spPr bwMode="auto">
          <a:xfrm>
            <a:off x="0" y="0"/>
            <a:ext cx="9144000" cy="1874838"/>
          </a:xfrm>
          <a:prstGeom prst="rect">
            <a:avLst/>
          </a:prstGeom>
          <a:noFill/>
          <a:ln w="9525" algn="ctr">
            <a:noFill/>
            <a:miter lim="800000"/>
            <a:headEnd/>
            <a:tailEnd/>
          </a:ln>
          <a:effectLst/>
        </p:spPr>
        <p:txBody>
          <a:bodyPr>
            <a:spAutoFit/>
          </a:bodyPr>
          <a:lstStyle/>
          <a:p>
            <a:pPr algn="ctr">
              <a:defRPr/>
            </a:pPr>
            <a:r>
              <a:rPr lang="en-US" sz="11700" b="1" dirty="0">
                <a:solidFill>
                  <a:srgbClr val="FFFF00"/>
                </a:solidFill>
                <a:latin typeface="Arial Black" pitchFamily="34" charset="0"/>
              </a:rPr>
              <a:t>Welcome!</a:t>
            </a:r>
          </a:p>
        </p:txBody>
      </p:sp>
      <p:sp>
        <p:nvSpPr>
          <p:cNvPr id="2053" name="TextBox 4"/>
          <p:cNvSpPr txBox="1">
            <a:spLocks noChangeArrowheads="1"/>
          </p:cNvSpPr>
          <p:nvPr/>
        </p:nvSpPr>
        <p:spPr bwMode="auto">
          <a:xfrm>
            <a:off x="0" y="5943600"/>
            <a:ext cx="9144000" cy="738664"/>
          </a:xfrm>
          <a:prstGeom prst="rect">
            <a:avLst/>
          </a:prstGeom>
          <a:noFill/>
          <a:ln w="9525">
            <a:noFill/>
            <a:miter lim="800000"/>
            <a:headEnd/>
            <a:tailEnd/>
          </a:ln>
        </p:spPr>
        <p:txBody>
          <a:bodyPr wrap="square">
            <a:spAutoFit/>
          </a:bodyPr>
          <a:lstStyle/>
          <a:p>
            <a:pPr algn="ctr"/>
            <a:r>
              <a:rPr lang="en-US" sz="4200" dirty="0" smtClean="0">
                <a:solidFill>
                  <a:srgbClr val="FFFF00"/>
                </a:solidFill>
                <a:effectLst>
                  <a:outerShdw blurRad="38100" dist="38100" dir="2700000" algn="tl">
                    <a:srgbClr val="000000">
                      <a:alpha val="43137"/>
                    </a:srgbClr>
                  </a:outerShdw>
                </a:effectLst>
                <a:latin typeface="Arial Black" pitchFamily="34" charset="0"/>
              </a:rPr>
              <a:t>Questions? Just Let Us Know!</a:t>
            </a:r>
            <a:endParaRPr lang="en-US" sz="4200" dirty="0">
              <a:solidFill>
                <a:srgbClr val="FFFF00"/>
              </a:solidFill>
              <a:effectLst>
                <a:outerShdw blurRad="38100" dist="38100" dir="2700000" algn="tl">
                  <a:srgbClr val="000000">
                    <a:alpha val="43137"/>
                  </a:srgbClr>
                </a:outerShdw>
              </a:effectLst>
              <a:latin typeface="Arial Black" pitchFamily="34" charset="0"/>
            </a:endParaRPr>
          </a:p>
        </p:txBody>
      </p:sp>
      <p:pic>
        <p:nvPicPr>
          <p:cNvPr id="6" name="Picture 3"/>
          <p:cNvPicPr>
            <a:picLocks noChangeAspect="1" noChangeArrowheads="1"/>
          </p:cNvPicPr>
          <p:nvPr/>
        </p:nvPicPr>
        <p:blipFill rotWithShape="1">
          <a:blip r:embed="rId3" cstate="print">
            <a:clrChange>
              <a:clrFrom>
                <a:srgbClr val="FFFFFF"/>
              </a:clrFrom>
              <a:clrTo>
                <a:srgbClr val="FFFFFF">
                  <a:alpha val="0"/>
                </a:srgbClr>
              </a:clrTo>
            </a:clrChange>
          </a:blip>
          <a:srcRect l="80415" t="68829" r="11395" b="25924"/>
          <a:stretch/>
        </p:blipFill>
        <p:spPr>
          <a:xfrm rot="5236282">
            <a:off x="5480131" y="5156291"/>
            <a:ext cx="670560" cy="381000"/>
          </a:xfrm>
          <a:prstGeom prst="rect">
            <a:avLst/>
          </a:prstGeom>
        </p:spPr>
      </p:pic>
    </p:spTree>
    <p:extLst>
      <p:ext uri="{BB962C8B-B14F-4D97-AF65-F5344CB8AC3E}">
        <p14:creationId xmlns:p14="http://schemas.microsoft.com/office/powerpoint/2010/main" val="24132899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iterate type="lt">
                                    <p:tmPct val="0"/>
                                  </p:iterate>
                                  <p:childTnLst>
                                    <p:set>
                                      <p:cBhvr>
                                        <p:cTn id="6" dur="1" fill="hold">
                                          <p:stCondLst>
                                            <p:cond delay="0"/>
                                          </p:stCondLst>
                                        </p:cTn>
                                        <p:tgtEl>
                                          <p:spTgt spid="205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053">
                                            <p:txEl>
                                              <p:pRg st="0" end="0"/>
                                            </p:txEl>
                                          </p:spTgt>
                                        </p:tgtEl>
                                        <p:attrNameLst>
                                          <p:attrName>ppt_x</p:attrName>
                                        </p:attrNameLst>
                                      </p:cBhvr>
                                    </p:anim>
                                    <p:anim from="0" to="-1.0" calcmode="lin" valueType="num">
                                      <p:cBhvr>
                                        <p:cTn id="8" dur="200" decel="50000" autoRev="1" fill="hold">
                                          <p:stCondLst>
                                            <p:cond delay="600"/>
                                          </p:stCondLst>
                                        </p:cTn>
                                        <p:tgtEl>
                                          <p:spTgt spid="2053">
                                            <p:txEl>
                                              <p:pRg st="0" end="0"/>
                                            </p:txEl>
                                          </p:spTgt>
                                        </p:tgtEl>
                                        <p:attrNameLst>
                                          <p:attrName>xshear</p:attrName>
                                        </p:attrNameLst>
                                      </p:cBhvr>
                                    </p:anim>
                                    <p:animScale>
                                      <p:cBhvr>
                                        <p:cTn id="9" dur="200" decel="100000" autoRev="1" fill="hold">
                                          <p:stCondLst>
                                            <p:cond delay="600"/>
                                          </p:stCondLst>
                                        </p:cTn>
                                        <p:tgtEl>
                                          <p:spTgt spid="2053">
                                            <p:txEl>
                                              <p:pRg st="0" end="0"/>
                                            </p:txEl>
                                          </p:spTgt>
                                        </p:tgtEl>
                                      </p:cBhvr>
                                      <p:from x="100000" y="100000"/>
                                      <p:to x="80000" y="100000"/>
                                    </p:animScale>
                                    <p:anim by="(#ppt_h/3+#ppt_w*0.1)" calcmode="lin" valueType="num">
                                      <p:cBhvr additive="sum">
                                        <p:cTn id="10" dur="200" decel="100000" autoRev="1" fill="hold">
                                          <p:stCondLst>
                                            <p:cond delay="600"/>
                                          </p:stCondLst>
                                        </p:cTn>
                                        <p:tgtEl>
                                          <p:spTgt spid="205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5"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205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71" name="Rectangle 7"/>
          <p:cNvSpPr>
            <a:spLocks noGrp="1" noChangeArrowheads="1"/>
          </p:cNvSpPr>
          <p:nvPr>
            <p:ph type="title"/>
          </p:nvPr>
        </p:nvSpPr>
        <p:spPr>
          <a:xfrm>
            <a:off x="381000" y="228600"/>
            <a:ext cx="8229600" cy="1066800"/>
          </a:xfrm>
          <a:solidFill>
            <a:schemeClr val="tx1"/>
          </a:solidFill>
        </p:spPr>
        <p:txBody>
          <a:bodyPr>
            <a:normAutofit/>
          </a:bodyPr>
          <a:lstStyle/>
          <a:p>
            <a:pPr eaLnBrk="1" hangingPunct="1">
              <a:defRPr/>
            </a:pPr>
            <a:r>
              <a:rPr lang="en-US" sz="6000" dirty="0" smtClean="0">
                <a:solidFill>
                  <a:schemeClr val="bg1">
                    <a:lumMod val="50000"/>
                  </a:schemeClr>
                </a:solidFill>
                <a:effectLst>
                  <a:outerShdw blurRad="38100" dist="38100" dir="2700000" algn="tl">
                    <a:srgbClr val="000000">
                      <a:alpha val="43137"/>
                    </a:srgbClr>
                  </a:outerShdw>
                </a:effectLst>
                <a:latin typeface="Arial Black" pitchFamily="34" charset="0"/>
              </a:rPr>
              <a:t>The Simple Plan</a:t>
            </a:r>
          </a:p>
        </p:txBody>
      </p:sp>
      <p:sp>
        <p:nvSpPr>
          <p:cNvPr id="88067" name="Rectangle 3"/>
          <p:cNvSpPr>
            <a:spLocks noGrp="1" noChangeArrowheads="1"/>
          </p:cNvSpPr>
          <p:nvPr>
            <p:ph type="body" sz="half" idx="1"/>
          </p:nvPr>
        </p:nvSpPr>
        <p:spPr>
          <a:xfrm>
            <a:off x="228600" y="1295400"/>
            <a:ext cx="8763000" cy="5562600"/>
          </a:xfrm>
        </p:spPr>
        <p:txBody>
          <a:bodyPr>
            <a:normAutofit lnSpcReduction="10000"/>
          </a:bodyPr>
          <a:lstStyle/>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HEAR</a:t>
            </a:r>
            <a:r>
              <a:rPr lang="en-US" dirty="0" smtClean="0">
                <a:solidFill>
                  <a:srgbClr val="FFFF00"/>
                </a:solidFill>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solidFill>
                  <a:srgbClr val="FFFF00"/>
                </a:solidFill>
                <a:effectLst>
                  <a:outerShdw blurRad="38100" dist="38100" dir="2700000" algn="tl">
                    <a:srgbClr val="000000">
                      <a:alpha val="43137"/>
                    </a:srgbClr>
                  </a:outerShdw>
                </a:effectLst>
                <a:latin typeface="Arial Black" pitchFamily="34" charset="0"/>
              </a:rPr>
              <a:t> Rom.10:17; Jno.20:30,31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BELIEVE</a:t>
            </a:r>
            <a:r>
              <a:rPr lang="en-US" dirty="0" smtClean="0">
                <a:solidFill>
                  <a:srgbClr val="FFFF00"/>
                </a:solidFill>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solidFill>
                  <a:srgbClr val="FFFF00"/>
                </a:solidFill>
                <a:effectLst>
                  <a:outerShdw blurRad="38100" dist="38100" dir="2700000" algn="tl">
                    <a:srgbClr val="000000">
                      <a:alpha val="43137"/>
                    </a:srgbClr>
                  </a:outerShdw>
                </a:effectLst>
                <a:latin typeface="Arial Black" pitchFamily="34" charset="0"/>
              </a:rPr>
              <a:t> John 8:24; Hebrews 11:6</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REPENT</a:t>
            </a:r>
            <a:r>
              <a:rPr lang="en-US" dirty="0" smtClean="0">
                <a:solidFill>
                  <a:srgbClr val="FFFF00"/>
                </a:solidFill>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solidFill>
                  <a:srgbClr val="FFFF00"/>
                </a:solidFill>
                <a:effectLst>
                  <a:outerShdw blurRad="38100" dist="38100" dir="2700000" algn="tl">
                    <a:srgbClr val="000000">
                      <a:alpha val="43137"/>
                    </a:srgbClr>
                  </a:outerShdw>
                </a:effectLst>
                <a:latin typeface="Arial Black" pitchFamily="34" charset="0"/>
              </a:rPr>
              <a:t> Luke 13:3; Acts 17:30,31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CONFESS</a:t>
            </a:r>
            <a:r>
              <a:rPr lang="en-US" dirty="0" smtClean="0">
                <a:solidFill>
                  <a:srgbClr val="FFFF00"/>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dirty="0" smtClean="0">
                <a:solidFill>
                  <a:srgbClr val="FFFF00"/>
                </a:solidFill>
                <a:effectLst>
                  <a:outerShdw blurRad="38100" dist="38100" dir="2700000" algn="tl">
                    <a:srgbClr val="000000">
                      <a:alpha val="43137"/>
                    </a:srgbClr>
                  </a:outerShdw>
                </a:effectLst>
                <a:latin typeface="Arial Black" pitchFamily="34" charset="0"/>
              </a:rPr>
              <a:t> Romans 10:10; Acts 8:37</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 BAPTIZED </a:t>
            </a:r>
            <a:r>
              <a:rPr lang="en-US" dirty="0" smtClean="0">
                <a:solidFill>
                  <a:srgbClr val="FFFF00"/>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solidFill>
                  <a:srgbClr val="FFFF00"/>
                </a:solidFill>
                <a:effectLst>
                  <a:outerShdw blurRad="38100" dist="38100" dir="2700000" algn="tl">
                    <a:srgbClr val="000000">
                      <a:alpha val="43137"/>
                    </a:srgbClr>
                  </a:outerShdw>
                </a:effectLst>
                <a:latin typeface="Arial Black" pitchFamily="34" charset="0"/>
              </a:rPr>
              <a:t> Mk.16:16; Acts 22:16</a:t>
            </a:r>
          </a:p>
          <a:p>
            <a:pPr algn="ctr">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ADDED TO CHURCH </a:t>
            </a:r>
            <a:r>
              <a:rPr lang="en-US" dirty="0" smtClean="0">
                <a:solidFill>
                  <a:srgbClr val="FFFF00"/>
                </a:solidFill>
                <a:effectLst>
                  <a:outerShdw blurRad="38100" dist="38100" dir="2700000" algn="tl">
                    <a:srgbClr val="000000">
                      <a:alpha val="43137"/>
                    </a:srgbClr>
                  </a:outerShdw>
                </a:effectLst>
                <a:latin typeface="Arial Black" pitchFamily="34" charset="0"/>
              </a:rPr>
              <a:t>(Acts 2:41,47)</a:t>
            </a:r>
          </a:p>
          <a:p>
            <a:pPr algn="ctr">
              <a:buFont typeface="Wingdings" pitchFamily="2" charset="2"/>
              <a:buChar char="F"/>
              <a:defRPr/>
            </a:pPr>
            <a:endParaRPr lang="en-US" dirty="0" smtClean="0">
              <a:solidFill>
                <a:srgbClr val="FFFF00"/>
              </a:solidFill>
              <a:effectLst>
                <a:outerShdw blurRad="38100" dist="38100" dir="2700000" algn="tl">
                  <a:srgbClr val="000000">
                    <a:alpha val="43137"/>
                  </a:srgbClr>
                </a:outerShdw>
              </a:effectLst>
              <a:latin typeface="Arial Black" pitchFamily="34" charset="0"/>
            </a:endParaRPr>
          </a:p>
          <a:p>
            <a:pPr algn="ctr" eaLnBrk="1" hangingPunct="1">
              <a:buFont typeface="Wingdings" pitchFamily="2" charset="2"/>
              <a:buChar char="F"/>
              <a:defRPr/>
            </a:pPr>
            <a:endParaRPr lang="en-US" dirty="0" smtClean="0">
              <a:solidFill>
                <a:schemeClr val="tx2">
                  <a:lumMod val="10000"/>
                </a:schemeClr>
              </a:solidFill>
              <a:latin typeface="Arial Black" pitchFamily="34" charset="0"/>
            </a:endParaRPr>
          </a:p>
          <a:p>
            <a:pPr algn="just" eaLnBrk="1" hangingPunct="1">
              <a:spcBef>
                <a:spcPct val="50000"/>
              </a:spcBef>
              <a:buFontTx/>
              <a:buNone/>
              <a:defRPr/>
            </a:pPr>
            <a:endParaRPr lang="en-US" sz="2800" dirty="0" smtClean="0">
              <a:solidFill>
                <a:schemeClr val="tx2">
                  <a:lumMod val="10000"/>
                </a:schemeClr>
              </a:solidFill>
              <a:latin typeface="Arial Black" pitchFamily="34" charset="0"/>
            </a:endParaRPr>
          </a:p>
          <a:p>
            <a:pPr algn="ctr" eaLnBrk="1" hangingPunct="1">
              <a:buFont typeface="Wingdings" pitchFamily="2" charset="2"/>
              <a:buChar char="F"/>
              <a:defRPr/>
            </a:pPr>
            <a:r>
              <a:rPr lang="en-US" sz="3000" dirty="0" smtClean="0">
                <a:effectLst>
                  <a:outerShdw blurRad="38100" dist="38100" dir="2700000" algn="tl">
                    <a:srgbClr val="000000">
                      <a:alpha val="43137"/>
                    </a:srgbClr>
                  </a:outerShdw>
                </a:effectLst>
                <a:latin typeface="Arial Black" pitchFamily="34" charset="0"/>
              </a:rPr>
              <a:t>REMAIN FAITHFUL (</a:t>
            </a:r>
            <a:r>
              <a:rPr lang="en-US" sz="3000" dirty="0" smtClean="0">
                <a:solidFill>
                  <a:srgbClr val="FFFF00"/>
                </a:solidFill>
                <a:effectLst>
                  <a:outerShdw blurRad="38100" dist="38100" dir="2700000" algn="tl">
                    <a:srgbClr val="000000">
                      <a:alpha val="43137"/>
                    </a:srgbClr>
                  </a:outerShdw>
                </a:effectLst>
                <a:latin typeface="Arial Black" pitchFamily="34" charset="0"/>
              </a:rPr>
              <a:t>REVELATION 2:10</a:t>
            </a:r>
            <a:r>
              <a:rPr lang="en-US" sz="3000" dirty="0" smtClean="0">
                <a:effectLst>
                  <a:outerShdw blurRad="38100" dist="38100" dir="2700000" algn="tl">
                    <a:srgbClr val="000000">
                      <a:alpha val="43137"/>
                    </a:srgbClr>
                  </a:outerShdw>
                </a:effectLst>
                <a:latin typeface="Arial Black" pitchFamily="34" charset="0"/>
              </a:rPr>
              <a:t>)</a:t>
            </a:r>
          </a:p>
        </p:txBody>
      </p:sp>
      <p:pic>
        <p:nvPicPr>
          <p:cNvPr id="35843" name="Picture 4" descr="bd06662_"/>
          <p:cNvPicPr>
            <a:picLocks noGrp="1" noChangeAspect="1" noChangeArrowheads="1"/>
          </p:cNvPicPr>
          <p:nvPr>
            <p:ph sz="quarter" idx="2"/>
          </p:nvPr>
        </p:nvPicPr>
        <p:blipFill>
          <a:blip r:embed="rId3" cstate="print"/>
          <a:srcRect/>
          <a:stretch>
            <a:fillRect/>
          </a:stretch>
        </p:blipFill>
        <p:spPr>
          <a:xfrm>
            <a:off x="2203114" y="4419600"/>
            <a:ext cx="2066544" cy="1828800"/>
          </a:xfrm>
          <a:noFill/>
        </p:spPr>
      </p:pic>
      <p:sp>
        <p:nvSpPr>
          <p:cNvPr id="35844" name="Line 5"/>
          <p:cNvSpPr>
            <a:spLocks noChangeShapeType="1"/>
          </p:cNvSpPr>
          <p:nvPr/>
        </p:nvSpPr>
        <p:spPr bwMode="auto">
          <a:xfrm flipH="1">
            <a:off x="4267200" y="4648200"/>
            <a:ext cx="3505200" cy="914400"/>
          </a:xfrm>
          <a:prstGeom prst="line">
            <a:avLst/>
          </a:prstGeom>
          <a:noFill/>
          <a:ln w="76200">
            <a:solidFill>
              <a:srgbClr val="FF3300"/>
            </a:solidFill>
            <a:miter lim="800000"/>
            <a:headEnd/>
            <a:tailEnd type="triangle" w="med" len="med"/>
          </a:ln>
        </p:spPr>
        <p:txBody>
          <a:bodyPr wrap="none"/>
          <a:lstStyle/>
          <a:p>
            <a:endParaRPr lang="en-US">
              <a:solidFill>
                <a:schemeClr val="tx2">
                  <a:lumMod val="10000"/>
                </a:schemeClr>
              </a:solidFill>
            </a:endParaRPr>
          </a:p>
        </p:txBody>
      </p:sp>
    </p:spTree>
    <p:extLst>
      <p:ext uri="{BB962C8B-B14F-4D97-AF65-F5344CB8AC3E}">
        <p14:creationId xmlns:p14="http://schemas.microsoft.com/office/powerpoint/2010/main" val="19420666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left)">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left)">
                                      <p:cBhvr>
                                        <p:cTn id="12" dur="500"/>
                                        <p:tgtEl>
                                          <p:spTgt spid="88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wipe(left)">
                                      <p:cBhvr>
                                        <p:cTn id="17" dur="500"/>
                                        <p:tgtEl>
                                          <p:spTgt spid="880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8067">
                                            <p:txEl>
                                              <p:pRg st="3" end="3"/>
                                            </p:txEl>
                                          </p:spTgt>
                                        </p:tgtEl>
                                        <p:attrNameLst>
                                          <p:attrName>style.visibility</p:attrName>
                                        </p:attrNameLst>
                                      </p:cBhvr>
                                      <p:to>
                                        <p:strVal val="visible"/>
                                      </p:to>
                                    </p:set>
                                    <p:animEffect transition="in" filter="wipe(left)">
                                      <p:cBhvr>
                                        <p:cTn id="22" dur="500"/>
                                        <p:tgtEl>
                                          <p:spTgt spid="880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8067">
                                            <p:txEl>
                                              <p:pRg st="4" end="4"/>
                                            </p:txEl>
                                          </p:spTgt>
                                        </p:tgtEl>
                                        <p:attrNameLst>
                                          <p:attrName>style.visibility</p:attrName>
                                        </p:attrNameLst>
                                      </p:cBhvr>
                                      <p:to>
                                        <p:strVal val="visible"/>
                                      </p:to>
                                    </p:set>
                                    <p:animEffect transition="in" filter="wipe(left)">
                                      <p:cBhvr>
                                        <p:cTn id="27" dur="500"/>
                                        <p:tgtEl>
                                          <p:spTgt spid="880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8067">
                                            <p:txEl>
                                              <p:pRg st="5" end="5"/>
                                            </p:txEl>
                                          </p:spTgt>
                                        </p:tgtEl>
                                        <p:attrNameLst>
                                          <p:attrName>style.visibility</p:attrName>
                                        </p:attrNameLst>
                                      </p:cBhvr>
                                      <p:to>
                                        <p:strVal val="visible"/>
                                      </p:to>
                                    </p:set>
                                    <p:animEffect transition="in" filter="wipe(left)">
                                      <p:cBhvr>
                                        <p:cTn id="32" dur="500"/>
                                        <p:tgtEl>
                                          <p:spTgt spid="880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5844"/>
                                        </p:tgtEl>
                                        <p:attrNameLst>
                                          <p:attrName>style.visibility</p:attrName>
                                        </p:attrNameLst>
                                      </p:cBhvr>
                                      <p:to>
                                        <p:strVal val="visible"/>
                                      </p:to>
                                    </p:set>
                                    <p:animEffect transition="in" filter="dissolve">
                                      <p:cBhvr>
                                        <p:cTn id="37" dur="500"/>
                                        <p:tgtEl>
                                          <p:spTgt spid="3584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5843"/>
                                        </p:tgtEl>
                                        <p:attrNameLst>
                                          <p:attrName>style.visibility</p:attrName>
                                        </p:attrNameLst>
                                      </p:cBhvr>
                                      <p:to>
                                        <p:strVal val="visible"/>
                                      </p:to>
                                    </p:set>
                                    <p:animEffect transition="in" filter="dissolve">
                                      <p:cBhvr>
                                        <p:cTn id="42" dur="500"/>
                                        <p:tgtEl>
                                          <p:spTgt spid="3584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8067">
                                            <p:txEl>
                                              <p:pRg st="9" end="9"/>
                                            </p:txEl>
                                          </p:spTgt>
                                        </p:tgtEl>
                                        <p:attrNameLst>
                                          <p:attrName>style.visibility</p:attrName>
                                        </p:attrNameLst>
                                      </p:cBhvr>
                                      <p:to>
                                        <p:strVal val="visible"/>
                                      </p:to>
                                    </p:set>
                                    <p:animEffect transition="in" filter="wipe(left)">
                                      <p:cBhvr>
                                        <p:cTn id="47" dur="500"/>
                                        <p:tgtEl>
                                          <p:spTgt spid="880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tx1"/>
          </a:solidFill>
        </p:spPr>
        <p:txBody>
          <a:bodyPr>
            <a:normAutofit fontScale="90000"/>
          </a:bodyPr>
          <a:lstStyle/>
          <a:p>
            <a:r>
              <a:rPr lang="en-US" sz="66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II Peter 1:3-4</a:t>
            </a:r>
            <a:endParaRPr lang="en-US" sz="66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066800"/>
            <a:ext cx="8527026" cy="5638800"/>
          </a:xfrm>
        </p:spPr>
        <p:txBody>
          <a:bodyPr>
            <a:noAutofit/>
          </a:bodyPr>
          <a:lstStyle/>
          <a:p>
            <a:pPr marL="0" indent="0" algn="just">
              <a:buNone/>
            </a:pPr>
            <a:r>
              <a:rPr lang="en-US" sz="4000" b="1" dirty="0" smtClean="0">
                <a:effectLst>
                  <a:outerShdw blurRad="38100" dist="38100" dir="2700000" algn="tl">
                    <a:srgbClr val="000000">
                      <a:alpha val="43137"/>
                    </a:srgbClr>
                  </a:outerShdw>
                </a:effectLst>
                <a:latin typeface="Arial Narrow" panose="020B0606020202030204" pitchFamily="34" charset="0"/>
              </a:rPr>
              <a:t>“According </a:t>
            </a:r>
            <a:r>
              <a:rPr lang="en-US" sz="4000" b="1" dirty="0">
                <a:effectLst>
                  <a:outerShdw blurRad="38100" dist="38100" dir="2700000" algn="tl">
                    <a:srgbClr val="000000">
                      <a:alpha val="43137"/>
                    </a:srgbClr>
                  </a:outerShdw>
                </a:effectLst>
                <a:latin typeface="Arial Narrow" panose="020B0606020202030204" pitchFamily="34" charset="0"/>
              </a:rPr>
              <a:t>as his divine power hath given unto us all things that </a:t>
            </a:r>
            <a:r>
              <a:rPr lang="en-US" sz="4000" b="1" i="1" dirty="0">
                <a:effectLst>
                  <a:outerShdw blurRad="38100" dist="38100" dir="2700000" algn="tl">
                    <a:srgbClr val="000000">
                      <a:alpha val="43137"/>
                    </a:srgbClr>
                  </a:outerShdw>
                </a:effectLst>
                <a:latin typeface="Arial Narrow" panose="020B0606020202030204" pitchFamily="34" charset="0"/>
              </a:rPr>
              <a:t>pertain</a:t>
            </a:r>
            <a:r>
              <a:rPr lang="en-US" sz="4000" b="1" dirty="0">
                <a:effectLst>
                  <a:outerShdw blurRad="38100" dist="38100" dir="2700000" algn="tl">
                    <a:srgbClr val="000000">
                      <a:alpha val="43137"/>
                    </a:srgbClr>
                  </a:outerShdw>
                </a:effectLst>
                <a:latin typeface="Arial Narrow" panose="020B0606020202030204" pitchFamily="34" charset="0"/>
              </a:rPr>
              <a:t> unto life and godliness, through the knowledge of him that hath called us to glory and virtue</a:t>
            </a:r>
            <a:r>
              <a:rPr lang="en-US" sz="4000" b="1" dirty="0" smtClean="0">
                <a:effectLst>
                  <a:outerShdw blurRad="38100" dist="38100" dir="2700000" algn="tl">
                    <a:srgbClr val="000000">
                      <a:alpha val="43137"/>
                    </a:srgbClr>
                  </a:outerShdw>
                </a:effectLst>
                <a:latin typeface="Arial Narrow" panose="020B0606020202030204" pitchFamily="34" charset="0"/>
              </a:rPr>
              <a:t>: (4) </a:t>
            </a:r>
            <a:r>
              <a:rPr lang="en-US" sz="4000" b="1" dirty="0">
                <a:effectLst>
                  <a:outerShdw blurRad="38100" dist="38100" dir="2700000" algn="tl">
                    <a:srgbClr val="000000">
                      <a:alpha val="43137"/>
                    </a:srgbClr>
                  </a:outerShdw>
                </a:effectLst>
                <a:latin typeface="Arial Narrow" panose="020B0606020202030204" pitchFamily="34" charset="0"/>
              </a:rPr>
              <a:t>Whereby are given unto us exceeding great and precious promises: that by these ye might be partakers of the </a:t>
            </a:r>
            <a:r>
              <a:rPr lang="en-US" sz="3700" b="1" dirty="0">
                <a:effectLst>
                  <a:outerShdw blurRad="38100" dist="38100" dir="2700000" algn="tl">
                    <a:srgbClr val="000000">
                      <a:alpha val="43137"/>
                    </a:srgbClr>
                  </a:outerShdw>
                </a:effectLst>
                <a:latin typeface="Arial Narrow" panose="020B0606020202030204" pitchFamily="34" charset="0"/>
              </a:rPr>
              <a:t>divine nature, having escaped the corruption </a:t>
            </a:r>
            <a:r>
              <a:rPr lang="en-US" sz="4000" b="1" dirty="0">
                <a:effectLst>
                  <a:outerShdw blurRad="38100" dist="38100" dir="2700000" algn="tl">
                    <a:srgbClr val="000000">
                      <a:alpha val="43137"/>
                    </a:srgbClr>
                  </a:outerShdw>
                </a:effectLst>
                <a:latin typeface="Arial Narrow" panose="020B0606020202030204" pitchFamily="34" charset="0"/>
              </a:rPr>
              <a:t>that is in the world through lust</a:t>
            </a:r>
            <a:r>
              <a:rPr lang="en-US" sz="4000" b="1" dirty="0" smtClean="0">
                <a:effectLst>
                  <a:outerShdw blurRad="38100" dist="38100" dir="2700000" algn="tl">
                    <a:srgbClr val="000000">
                      <a:alpha val="43137"/>
                    </a:srgbClr>
                  </a:outerShdw>
                </a:effectLst>
                <a:latin typeface="Arial Narrow" panose="020B0606020202030204" pitchFamily="34" charset="0"/>
              </a:rPr>
              <a:t>.” </a:t>
            </a:r>
            <a:endParaRPr lang="en-US" sz="4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214909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a:solidFill>
            <a:schemeClr val="tx1"/>
          </a:solidFill>
        </p:spPr>
        <p:txBody>
          <a:bodyPr>
            <a:normAutofit fontScale="90000"/>
          </a:bodyPr>
          <a:lstStyle/>
          <a:p>
            <a:r>
              <a:rPr lang="en-US" sz="66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II Peter 1:3-4</a:t>
            </a:r>
            <a:endParaRPr lang="en-US" sz="66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066800"/>
            <a:ext cx="8527026" cy="5638800"/>
          </a:xfrm>
        </p:spPr>
        <p:txBody>
          <a:bodyPr>
            <a:noAutofit/>
          </a:bodyPr>
          <a:lstStyle/>
          <a:p>
            <a:pPr marL="0" indent="0" algn="just">
              <a:buNone/>
            </a:pPr>
            <a:r>
              <a:rPr lang="en-US" sz="4000" b="1" dirty="0" smtClean="0">
                <a:effectLst>
                  <a:outerShdw blurRad="38100" dist="38100" dir="2700000" algn="tl">
                    <a:srgbClr val="000000">
                      <a:alpha val="43137"/>
                    </a:srgbClr>
                  </a:outerShdw>
                </a:effectLst>
                <a:latin typeface="Arial Narrow" panose="020B0606020202030204" pitchFamily="34" charset="0"/>
              </a:rPr>
              <a:t>“According </a:t>
            </a:r>
            <a:r>
              <a:rPr lang="en-US" sz="4000" b="1" dirty="0">
                <a:effectLst>
                  <a:outerShdw blurRad="38100" dist="38100" dir="2700000" algn="tl">
                    <a:srgbClr val="000000">
                      <a:alpha val="43137"/>
                    </a:srgbClr>
                  </a:outerShdw>
                </a:effectLst>
                <a:latin typeface="Arial Narrow" panose="020B0606020202030204" pitchFamily="34" charset="0"/>
              </a:rPr>
              <a:t>as his divine power hath given unto us </a:t>
            </a:r>
            <a:r>
              <a:rPr lang="en-US" sz="4000" b="1" dirty="0">
                <a:solidFill>
                  <a:srgbClr val="FFFF00"/>
                </a:solidFill>
                <a:effectLst>
                  <a:outerShdw blurRad="38100" dist="38100" dir="2700000" algn="tl">
                    <a:srgbClr val="000000">
                      <a:alpha val="43137"/>
                    </a:srgbClr>
                  </a:outerShdw>
                </a:effectLst>
                <a:latin typeface="Arial Narrow" panose="020B0606020202030204" pitchFamily="34" charset="0"/>
              </a:rPr>
              <a:t>all things that </a:t>
            </a:r>
            <a:r>
              <a:rPr lang="en-US" sz="4000" b="1" i="1" dirty="0">
                <a:solidFill>
                  <a:srgbClr val="FFFF00"/>
                </a:solidFill>
                <a:effectLst>
                  <a:outerShdw blurRad="38100" dist="38100" dir="2700000" algn="tl">
                    <a:srgbClr val="000000">
                      <a:alpha val="43137"/>
                    </a:srgbClr>
                  </a:outerShdw>
                </a:effectLst>
                <a:latin typeface="Arial Narrow" panose="020B0606020202030204" pitchFamily="34" charset="0"/>
              </a:rPr>
              <a:t>pertain</a:t>
            </a:r>
            <a:r>
              <a:rPr lang="en-US" sz="4000" b="1" dirty="0">
                <a:solidFill>
                  <a:srgbClr val="FFFF00"/>
                </a:solidFill>
                <a:effectLst>
                  <a:outerShdw blurRad="38100" dist="38100" dir="2700000" algn="tl">
                    <a:srgbClr val="000000">
                      <a:alpha val="43137"/>
                    </a:srgbClr>
                  </a:outerShdw>
                </a:effectLst>
                <a:latin typeface="Arial Narrow" panose="020B0606020202030204" pitchFamily="34" charset="0"/>
              </a:rPr>
              <a:t> unto life and godliness, through the knowledge of him that hath called us to glory and virtue</a:t>
            </a:r>
            <a:r>
              <a:rPr lang="en-US" sz="4000" b="1" dirty="0" smtClean="0">
                <a:effectLst>
                  <a:outerShdw blurRad="38100" dist="38100" dir="2700000" algn="tl">
                    <a:srgbClr val="000000">
                      <a:alpha val="43137"/>
                    </a:srgbClr>
                  </a:outerShdw>
                </a:effectLst>
                <a:latin typeface="Arial Narrow" panose="020B0606020202030204" pitchFamily="34" charset="0"/>
              </a:rPr>
              <a:t>: (4) </a:t>
            </a:r>
            <a:r>
              <a:rPr lang="en-US" sz="4000" b="1" dirty="0">
                <a:effectLst>
                  <a:outerShdw blurRad="38100" dist="38100" dir="2700000" algn="tl">
                    <a:srgbClr val="000000">
                      <a:alpha val="43137"/>
                    </a:srgbClr>
                  </a:outerShdw>
                </a:effectLst>
                <a:latin typeface="Arial Narrow" panose="020B0606020202030204" pitchFamily="34" charset="0"/>
              </a:rPr>
              <a:t>Whereby are given unto us exceeding great and precious promises: that by these ye might be partakers of the </a:t>
            </a:r>
            <a:r>
              <a:rPr lang="en-US" sz="3700" b="1" dirty="0">
                <a:effectLst>
                  <a:outerShdw blurRad="38100" dist="38100" dir="2700000" algn="tl">
                    <a:srgbClr val="000000">
                      <a:alpha val="43137"/>
                    </a:srgbClr>
                  </a:outerShdw>
                </a:effectLst>
                <a:latin typeface="Arial Narrow" panose="020B0606020202030204" pitchFamily="34" charset="0"/>
              </a:rPr>
              <a:t>divine nature, having escaped the corruption </a:t>
            </a:r>
            <a:r>
              <a:rPr lang="en-US" sz="4000" b="1" dirty="0">
                <a:effectLst>
                  <a:outerShdw blurRad="38100" dist="38100" dir="2700000" algn="tl">
                    <a:srgbClr val="000000">
                      <a:alpha val="43137"/>
                    </a:srgbClr>
                  </a:outerShdw>
                </a:effectLst>
                <a:latin typeface="Arial Narrow" panose="020B0606020202030204" pitchFamily="34" charset="0"/>
              </a:rPr>
              <a:t>that is in the world through lust</a:t>
            </a:r>
            <a:r>
              <a:rPr lang="en-US" sz="4000" b="1" dirty="0" smtClean="0">
                <a:effectLst>
                  <a:outerShdw blurRad="38100" dist="38100" dir="2700000" algn="tl">
                    <a:srgbClr val="000000">
                      <a:alpha val="43137"/>
                    </a:srgbClr>
                  </a:outerShdw>
                </a:effectLst>
                <a:latin typeface="Arial Narrow" panose="020B0606020202030204" pitchFamily="34" charset="0"/>
              </a:rPr>
              <a:t>.” </a:t>
            </a:r>
            <a:endParaRPr lang="en-US" sz="4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142539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tx1"/>
          </a:solidFill>
        </p:spPr>
        <p:txBody>
          <a:bodyPr>
            <a:normAutofit/>
          </a:bodyPr>
          <a:lstStyle/>
          <a:p>
            <a:r>
              <a:rPr lang="en-US" sz="66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Clear Bible Examples</a:t>
            </a:r>
            <a:endParaRPr lang="en-US" sz="66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228600" y="1295401"/>
            <a:ext cx="8534400" cy="4495800"/>
          </a:xfrm>
        </p:spPr>
        <p:txBody>
          <a:bodyPr>
            <a:noAutofit/>
          </a:bodyPr>
          <a:lstStyle/>
          <a:p>
            <a:pPr marL="0" indent="0" algn="just">
              <a:spcBef>
                <a:spcPts val="0"/>
              </a:spcBef>
              <a:buNone/>
            </a:pPr>
            <a:r>
              <a:rPr lang="en-US" sz="3600" b="1" dirty="0" smtClean="0">
                <a:effectLst>
                  <a:outerShdw blurRad="38100" dist="38100" dir="2700000" algn="tl">
                    <a:srgbClr val="000000">
                      <a:alpha val="43137"/>
                    </a:srgbClr>
                  </a:outerShdw>
                </a:effectLst>
                <a:latin typeface="Arial Narrow" panose="020B0606020202030204" pitchFamily="34" charset="0"/>
              </a:rPr>
              <a:t>1. Numerous </a:t>
            </a:r>
            <a:r>
              <a:rPr lang="en-US" sz="3600" b="1" dirty="0">
                <a:effectLst>
                  <a:outerShdw blurRad="38100" dist="38100" dir="2700000" algn="tl">
                    <a:srgbClr val="000000">
                      <a:alpha val="43137"/>
                    </a:srgbClr>
                  </a:outerShdw>
                </a:effectLst>
                <a:latin typeface="Arial Narrow" panose="020B0606020202030204" pitchFamily="34" charset="0"/>
              </a:rPr>
              <a:t>documented examples of godly </a:t>
            </a:r>
            <a:r>
              <a:rPr lang="en-US" sz="3600" b="1" dirty="0" smtClean="0">
                <a:effectLst>
                  <a:outerShdw blurRad="38100" dist="38100" dir="2700000" algn="tl">
                    <a:srgbClr val="000000">
                      <a:alpha val="43137"/>
                    </a:srgbClr>
                  </a:outerShdw>
                </a:effectLst>
                <a:latin typeface="Arial Narrow" panose="020B0606020202030204" pitchFamily="34" charset="0"/>
              </a:rPr>
              <a:t>people practicing </a:t>
            </a:r>
            <a:r>
              <a:rPr lang="en-US" sz="3600" b="1" dirty="0">
                <a:effectLst>
                  <a:outerShdw blurRad="38100" dist="38100" dir="2700000" algn="tl">
                    <a:srgbClr val="000000">
                      <a:alpha val="43137"/>
                    </a:srgbClr>
                  </a:outerShdw>
                </a:effectLst>
                <a:latin typeface="Arial Narrow" panose="020B0606020202030204" pitchFamily="34" charset="0"/>
              </a:rPr>
              <a:t>civil disobedience.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None/>
            </a:pPr>
            <a:r>
              <a:rPr lang="en-US" sz="3600" b="1" dirty="0" smtClean="0">
                <a:effectLst>
                  <a:outerShdw blurRad="38100" dist="38100" dir="2700000" algn="tl">
                    <a:srgbClr val="000000">
                      <a:alpha val="43137"/>
                    </a:srgbClr>
                  </a:outerShdw>
                </a:effectLst>
                <a:latin typeface="Arial Narrow" panose="020B0606020202030204" pitchFamily="34" charset="0"/>
              </a:rPr>
              <a:t>2. </a:t>
            </a:r>
            <a:r>
              <a:rPr lang="en-US" sz="3600" b="1" dirty="0">
                <a:effectLst>
                  <a:outerShdw blurRad="38100" dist="38100" dir="2700000" algn="tl">
                    <a:srgbClr val="000000">
                      <a:alpha val="43137"/>
                    </a:srgbClr>
                  </a:outerShdw>
                </a:effectLst>
                <a:latin typeface="Arial Narrow" panose="020B0606020202030204" pitchFamily="34" charset="0"/>
              </a:rPr>
              <a:t>God directly orders </a:t>
            </a:r>
            <a:r>
              <a:rPr lang="en-US" sz="3600" b="1" dirty="0" smtClean="0">
                <a:effectLst>
                  <a:outerShdw blurRad="38100" dist="38100" dir="2700000" algn="tl">
                    <a:srgbClr val="000000">
                      <a:alpha val="43137"/>
                    </a:srgbClr>
                  </a:outerShdw>
                </a:effectLst>
                <a:latin typeface="Arial Narrow" panose="020B0606020202030204" pitchFamily="34" charset="0"/>
              </a:rPr>
              <a:t>his people </a:t>
            </a:r>
            <a:r>
              <a:rPr lang="en-US" sz="3600" b="1" dirty="0">
                <a:effectLst>
                  <a:outerShdw blurRad="38100" dist="38100" dir="2700000" algn="tl">
                    <a:srgbClr val="000000">
                      <a:alpha val="43137"/>
                    </a:srgbClr>
                  </a:outerShdw>
                </a:effectLst>
                <a:latin typeface="Arial Narrow" panose="020B0606020202030204" pitchFamily="34" charset="0"/>
              </a:rPr>
              <a:t>to engage in civil disobedience in some cases (</a:t>
            </a:r>
            <a:r>
              <a:rPr lang="en-US" sz="3600" b="1" dirty="0" smtClean="0">
                <a:effectLst>
                  <a:outerShdw blurRad="38100" dist="38100" dir="2700000" algn="tl">
                    <a:srgbClr val="000000">
                      <a:alpha val="43137"/>
                    </a:srgbClr>
                  </a:outerShdw>
                </a:effectLst>
                <a:latin typeface="Arial Narrow" panose="020B0606020202030204" pitchFamily="34" charset="0"/>
              </a:rPr>
              <a:t>e.g. Jeremiah</a:t>
            </a:r>
            <a:r>
              <a:rPr lang="en-US" sz="3600" b="1" dirty="0">
                <a:effectLst>
                  <a:outerShdw blurRad="38100" dist="38100" dir="2700000" algn="tl">
                    <a:srgbClr val="000000">
                      <a:alpha val="43137"/>
                    </a:srgbClr>
                  </a:outerShdw>
                </a:effectLst>
                <a:latin typeface="Arial Narrow" panose="020B0606020202030204" pitchFamily="34" charset="0"/>
              </a:rPr>
              <a:t>, the wise men).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None/>
            </a:pPr>
            <a:r>
              <a:rPr lang="en-US" sz="3600" b="1" dirty="0" smtClean="0">
                <a:effectLst>
                  <a:outerShdw blurRad="38100" dist="38100" dir="2700000" algn="tl">
                    <a:srgbClr val="000000">
                      <a:alpha val="43137"/>
                    </a:srgbClr>
                  </a:outerShdw>
                </a:effectLst>
                <a:latin typeface="Arial Narrow" panose="020B0606020202030204" pitchFamily="34" charset="0"/>
              </a:rPr>
              <a:t>3. </a:t>
            </a:r>
            <a:r>
              <a:rPr lang="en-US" sz="3600" b="1" dirty="0">
                <a:effectLst>
                  <a:outerShdw blurRad="38100" dist="38100" dir="2700000" algn="tl">
                    <a:srgbClr val="000000">
                      <a:alpha val="43137"/>
                    </a:srgbClr>
                  </a:outerShdw>
                </a:effectLst>
                <a:latin typeface="Arial Narrow" panose="020B0606020202030204" pitchFamily="34" charset="0"/>
              </a:rPr>
              <a:t>I</a:t>
            </a:r>
            <a:r>
              <a:rPr lang="en-US" sz="3600" b="1" dirty="0" smtClean="0">
                <a:effectLst>
                  <a:outerShdw blurRad="38100" dist="38100" dir="2700000" algn="tl">
                    <a:srgbClr val="000000">
                      <a:alpha val="43137"/>
                    </a:srgbClr>
                  </a:outerShdw>
                </a:effectLst>
                <a:latin typeface="Arial Narrow" panose="020B0606020202030204" pitchFamily="34" charset="0"/>
              </a:rPr>
              <a:t>n </a:t>
            </a:r>
            <a:r>
              <a:rPr lang="en-US" sz="3600" b="1" dirty="0">
                <a:effectLst>
                  <a:outerShdw blurRad="38100" dist="38100" dir="2700000" algn="tl">
                    <a:srgbClr val="000000">
                      <a:alpha val="43137"/>
                    </a:srgbClr>
                  </a:outerShdw>
                </a:effectLst>
                <a:latin typeface="Arial Narrow" panose="020B0606020202030204" pitchFamily="34" charset="0"/>
              </a:rPr>
              <a:t>several cases God </a:t>
            </a:r>
            <a:r>
              <a:rPr lang="en-US" sz="3600" b="1" dirty="0" smtClean="0">
                <a:effectLst>
                  <a:outerShdw blurRad="38100" dist="38100" dir="2700000" algn="tl">
                    <a:srgbClr val="000000">
                      <a:alpha val="43137"/>
                    </a:srgbClr>
                  </a:outerShdw>
                </a:effectLst>
                <a:latin typeface="Arial Narrow" panose="020B0606020202030204" pitchFamily="34" charset="0"/>
              </a:rPr>
              <a:t>condones and </a:t>
            </a:r>
            <a:r>
              <a:rPr lang="en-US" sz="3600" b="1" dirty="0">
                <a:effectLst>
                  <a:outerShdw blurRad="38100" dist="38100" dir="2700000" algn="tl">
                    <a:srgbClr val="000000">
                      <a:alpha val="43137"/>
                    </a:srgbClr>
                  </a:outerShdw>
                </a:effectLst>
                <a:latin typeface="Arial Narrow" panose="020B0606020202030204" pitchFamily="34" charset="0"/>
              </a:rPr>
              <a:t>rewards civil disobedience as an act of obedience to </a:t>
            </a:r>
            <a:r>
              <a:rPr lang="en-US" sz="3600" b="1" dirty="0" smtClean="0">
                <a:effectLst>
                  <a:outerShdw blurRad="38100" dist="38100" dir="2700000" algn="tl">
                    <a:srgbClr val="000000">
                      <a:alpha val="43137"/>
                    </a:srgbClr>
                  </a:outerShdw>
                </a:effectLst>
                <a:latin typeface="Arial Narrow" panose="020B0606020202030204" pitchFamily="34" charset="0"/>
              </a:rPr>
              <a:t>him after-the-fact </a:t>
            </a:r>
            <a:r>
              <a:rPr lang="en-US" sz="3600" b="1" dirty="0">
                <a:effectLst>
                  <a:outerShdw blurRad="38100" dist="38100" dir="2700000" algn="tl">
                    <a:srgbClr val="000000">
                      <a:alpha val="43137"/>
                    </a:srgbClr>
                  </a:outerShdw>
                </a:effectLst>
                <a:latin typeface="Arial Narrow" panose="020B0606020202030204" pitchFamily="34" charset="0"/>
              </a:rPr>
              <a:t>(e.g. the midwives, Moses' parents, Rahab, </a:t>
            </a:r>
            <a:r>
              <a:rPr lang="en-US" sz="3600" b="1" dirty="0" smtClean="0">
                <a:effectLst>
                  <a:outerShdw blurRad="38100" dist="38100" dir="2700000" algn="tl">
                    <a:srgbClr val="000000">
                      <a:alpha val="43137"/>
                    </a:srgbClr>
                  </a:outerShdw>
                </a:effectLst>
                <a:latin typeface="Arial Narrow" panose="020B0606020202030204" pitchFamily="34" charset="0"/>
              </a:rPr>
              <a:t>and Daniel</a:t>
            </a:r>
            <a:r>
              <a:rPr lang="en-US" sz="3600" b="1" dirty="0">
                <a:effectLst>
                  <a:outerShdw blurRad="38100" dist="38100" dir="2700000" algn="tl">
                    <a:srgbClr val="000000">
                      <a:alpha val="43137"/>
                    </a:srgbClr>
                  </a:outerShdw>
                </a:effectLst>
                <a:latin typeface="Arial Narrow" panose="020B0606020202030204" pitchFamily="34" charset="0"/>
              </a:rPr>
              <a:t>). </a:t>
            </a:r>
            <a:endParaRPr lang="en-US" sz="3600" b="1" dirty="0" smtClean="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04197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tx1"/>
          </a:solidFill>
        </p:spPr>
        <p:txBody>
          <a:bodyPr>
            <a:normAutofit/>
          </a:bodyPr>
          <a:lstStyle/>
          <a:p>
            <a:r>
              <a:rPr lang="en-US" sz="6600" b="1" dirty="0" smtClean="0">
                <a:solidFill>
                  <a:schemeClr val="tx2">
                    <a:lumMod val="50000"/>
                  </a:schemeClr>
                </a:solidFill>
                <a:effectLst>
                  <a:outerShdw blurRad="38100" dist="38100" dir="2700000" algn="tl">
                    <a:srgbClr val="000000">
                      <a:alpha val="43137"/>
                    </a:srgbClr>
                  </a:outerShdw>
                </a:effectLst>
                <a:latin typeface="Arial Narrow" panose="020B0606020202030204" pitchFamily="34" charset="0"/>
              </a:rPr>
              <a:t>Clear Bible Examples</a:t>
            </a:r>
            <a:endParaRPr lang="en-US" sz="6600" b="1" dirty="0">
              <a:solidFill>
                <a:schemeClr val="tx2">
                  <a:lumMod val="5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228600" y="1295400"/>
            <a:ext cx="8534400" cy="5410200"/>
          </a:xfrm>
        </p:spPr>
        <p:txBody>
          <a:bodyPr>
            <a:normAutofit lnSpcReduction="10000"/>
          </a:bodyPr>
          <a:lstStyle/>
          <a:p>
            <a:pPr marL="0" indent="0" algn="just">
              <a:spcBef>
                <a:spcPts val="0"/>
              </a:spcBef>
              <a:buNone/>
            </a:pPr>
            <a:r>
              <a:rPr lang="en-US" b="1" dirty="0" smtClean="0">
                <a:effectLst>
                  <a:outerShdw blurRad="38100" dist="38100" dir="2700000" algn="tl">
                    <a:srgbClr val="000000">
                      <a:alpha val="43137"/>
                    </a:srgbClr>
                  </a:outerShdw>
                </a:effectLst>
                <a:latin typeface="Arial Narrow" panose="020B0606020202030204" pitchFamily="34" charset="0"/>
              </a:rPr>
              <a:t>4. </a:t>
            </a:r>
            <a:r>
              <a:rPr lang="en-US" b="1" dirty="0">
                <a:effectLst>
                  <a:outerShdw blurRad="38100" dist="38100" dir="2700000" algn="tl">
                    <a:srgbClr val="000000">
                      <a:alpha val="43137"/>
                    </a:srgbClr>
                  </a:outerShdw>
                </a:effectLst>
                <a:latin typeface="Arial Narrow" panose="020B0606020202030204" pitchFamily="34" charset="0"/>
              </a:rPr>
              <a:t>T</a:t>
            </a:r>
            <a:r>
              <a:rPr lang="en-US" b="1" dirty="0" smtClean="0">
                <a:effectLst>
                  <a:outerShdw blurRad="38100" dist="38100" dir="2700000" algn="tl">
                    <a:srgbClr val="000000">
                      <a:alpha val="43137"/>
                    </a:srgbClr>
                  </a:outerShdw>
                </a:effectLst>
                <a:latin typeface="Arial Narrow" panose="020B0606020202030204" pitchFamily="34" charset="0"/>
              </a:rPr>
              <a:t>he </a:t>
            </a:r>
            <a:r>
              <a:rPr lang="en-US" b="1" dirty="0">
                <a:effectLst>
                  <a:outerShdw blurRad="38100" dist="38100" dir="2700000" algn="tl">
                    <a:srgbClr val="000000">
                      <a:alpha val="43137"/>
                    </a:srgbClr>
                  </a:outerShdw>
                </a:effectLst>
                <a:latin typeface="Arial Narrow" panose="020B0606020202030204" pitchFamily="34" charset="0"/>
              </a:rPr>
              <a:t>contexts of several passages show acts </a:t>
            </a:r>
            <a:r>
              <a:rPr lang="en-US" b="1" dirty="0" smtClean="0">
                <a:effectLst>
                  <a:outerShdw blurRad="38100" dist="38100" dir="2700000" algn="tl">
                    <a:srgbClr val="000000">
                      <a:alpha val="43137"/>
                    </a:srgbClr>
                  </a:outerShdw>
                </a:effectLst>
                <a:latin typeface="Arial Narrow" panose="020B0606020202030204" pitchFamily="34" charset="0"/>
              </a:rPr>
              <a:t>of civil </a:t>
            </a:r>
            <a:r>
              <a:rPr lang="en-US" b="1" dirty="0">
                <a:effectLst>
                  <a:outerShdw blurRad="38100" dist="38100" dir="2700000" algn="tl">
                    <a:srgbClr val="000000">
                      <a:alpha val="43137"/>
                    </a:srgbClr>
                  </a:outerShdw>
                </a:effectLst>
                <a:latin typeface="Arial Narrow" panose="020B0606020202030204" pitchFamily="34" charset="0"/>
              </a:rPr>
              <a:t>disobedience were right even though it is not </a:t>
            </a:r>
            <a:r>
              <a:rPr lang="en-US" b="1" dirty="0" smtClean="0">
                <a:effectLst>
                  <a:outerShdw blurRad="38100" dist="38100" dir="2700000" algn="tl">
                    <a:srgbClr val="000000">
                      <a:alpha val="43137"/>
                    </a:srgbClr>
                  </a:outerShdw>
                </a:effectLst>
                <a:latin typeface="Arial Narrow" panose="020B0606020202030204" pitchFamily="34" charset="0"/>
              </a:rPr>
              <a:t>explicitly stated </a:t>
            </a:r>
            <a:r>
              <a:rPr lang="en-US" b="1" dirty="0">
                <a:effectLst>
                  <a:outerShdw blurRad="38100" dist="38100" dir="2700000" algn="tl">
                    <a:srgbClr val="000000">
                      <a:alpha val="43137"/>
                    </a:srgbClr>
                  </a:outerShdw>
                </a:effectLst>
                <a:latin typeface="Arial Narrow" panose="020B0606020202030204" pitchFamily="34" charset="0"/>
              </a:rPr>
              <a:t>(e.g., the men of Israel saving Jonathan, Obadiah </a:t>
            </a:r>
            <a:r>
              <a:rPr lang="en-US" b="1" dirty="0" smtClean="0">
                <a:effectLst>
                  <a:outerShdw blurRad="38100" dist="38100" dir="2700000" algn="tl">
                    <a:srgbClr val="000000">
                      <a:alpha val="43137"/>
                    </a:srgbClr>
                  </a:outerShdw>
                </a:effectLst>
                <a:latin typeface="Arial Narrow" panose="020B0606020202030204" pitchFamily="34" charset="0"/>
              </a:rPr>
              <a:t>saving the </a:t>
            </a:r>
            <a:r>
              <a:rPr lang="en-US" b="1" dirty="0">
                <a:effectLst>
                  <a:outerShdw blurRad="38100" dist="38100" dir="2700000" algn="tl">
                    <a:srgbClr val="000000">
                      <a:alpha val="43137"/>
                    </a:srgbClr>
                  </a:outerShdw>
                </a:effectLst>
                <a:latin typeface="Arial Narrow" panose="020B0606020202030204" pitchFamily="34" charset="0"/>
              </a:rPr>
              <a:t>prophets, </a:t>
            </a:r>
            <a:r>
              <a:rPr lang="en-US" b="1" dirty="0" err="1">
                <a:effectLst>
                  <a:outerShdw blurRad="38100" dist="38100" dir="2700000" algn="tl">
                    <a:srgbClr val="000000">
                      <a:alpha val="43137"/>
                    </a:srgbClr>
                  </a:outerShdw>
                </a:effectLst>
                <a:latin typeface="Arial Narrow" panose="020B0606020202030204" pitchFamily="34" charset="0"/>
              </a:rPr>
              <a:t>Jehosheba</a:t>
            </a:r>
            <a:r>
              <a:rPr lang="en-US" b="1" dirty="0">
                <a:effectLst>
                  <a:outerShdw blurRad="38100" dist="38100" dir="2700000" algn="tl">
                    <a:srgbClr val="000000">
                      <a:alpha val="43137"/>
                    </a:srgbClr>
                  </a:outerShdw>
                </a:effectLst>
                <a:latin typeface="Arial Narrow" panose="020B0606020202030204" pitchFamily="34" charset="0"/>
              </a:rPr>
              <a:t> saving the infant </a:t>
            </a:r>
            <a:r>
              <a:rPr lang="en-US" b="1" dirty="0" err="1">
                <a:effectLst>
                  <a:outerShdw blurRad="38100" dist="38100" dir="2700000" algn="tl">
                    <a:srgbClr val="000000">
                      <a:alpha val="43137"/>
                    </a:srgbClr>
                  </a:outerShdw>
                </a:effectLst>
                <a:latin typeface="Arial Narrow" panose="020B0606020202030204" pitchFamily="34" charset="0"/>
              </a:rPr>
              <a:t>Joash</a:t>
            </a:r>
            <a:r>
              <a:rPr lang="en-US" b="1" dirty="0">
                <a:effectLst>
                  <a:outerShdw blurRad="38100" dist="38100" dir="2700000" algn="tl">
                    <a:srgbClr val="000000">
                      <a:alpha val="43137"/>
                    </a:srgbClr>
                  </a:outerShdw>
                </a:effectLst>
                <a:latin typeface="Arial Narrow" panose="020B0606020202030204" pitchFamily="34" charset="0"/>
              </a:rPr>
              <a:t>, and </a:t>
            </a:r>
            <a:r>
              <a:rPr lang="en-US" b="1" dirty="0" smtClean="0">
                <a:effectLst>
                  <a:outerShdw blurRad="38100" dist="38100" dir="2700000" algn="tl">
                    <a:srgbClr val="000000">
                      <a:alpha val="43137"/>
                    </a:srgbClr>
                  </a:outerShdw>
                </a:effectLst>
                <a:latin typeface="Arial Narrow" panose="020B0606020202030204" pitchFamily="34" charset="0"/>
              </a:rPr>
              <a:t>Esther saving </a:t>
            </a:r>
            <a:r>
              <a:rPr lang="en-US" b="1" dirty="0">
                <a:effectLst>
                  <a:outerShdw blurRad="38100" dist="38100" dir="2700000" algn="tl">
                    <a:srgbClr val="000000">
                      <a:alpha val="43137"/>
                    </a:srgbClr>
                  </a:outerShdw>
                </a:effectLst>
                <a:latin typeface="Arial Narrow" panose="020B0606020202030204" pitchFamily="34" charset="0"/>
              </a:rPr>
              <a:t>the Jews). </a:t>
            </a:r>
            <a:endParaRPr lang="en-US" b="1" dirty="0" smtClean="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None/>
            </a:pPr>
            <a:r>
              <a:rPr lang="en-US" sz="3700" b="1" u="sng" dirty="0" smtClean="0">
                <a:effectLst>
                  <a:outerShdw blurRad="38100" dist="38100" dir="2700000" algn="tl">
                    <a:srgbClr val="000000">
                      <a:alpha val="43137"/>
                    </a:srgbClr>
                  </a:outerShdw>
                </a:effectLst>
                <a:latin typeface="Arial Narrow" panose="020B0606020202030204" pitchFamily="34" charset="0"/>
              </a:rPr>
              <a:t>In virtually </a:t>
            </a:r>
            <a:r>
              <a:rPr lang="en-US" sz="3700" b="1" u="sng" dirty="0">
                <a:effectLst>
                  <a:outerShdw blurRad="38100" dist="38100" dir="2700000" algn="tl">
                    <a:srgbClr val="000000">
                      <a:alpha val="43137"/>
                    </a:srgbClr>
                  </a:outerShdw>
                </a:effectLst>
                <a:latin typeface="Arial Narrow" panose="020B0606020202030204" pitchFamily="34" charset="0"/>
              </a:rPr>
              <a:t>every instance the ultimate motive was to obey </a:t>
            </a:r>
            <a:r>
              <a:rPr lang="en-US" sz="3700" b="1" u="sng" dirty="0" smtClean="0">
                <a:effectLst>
                  <a:outerShdw blurRad="38100" dist="38100" dir="2700000" algn="tl">
                    <a:srgbClr val="000000">
                      <a:alpha val="43137"/>
                    </a:srgbClr>
                  </a:outerShdw>
                </a:effectLst>
                <a:latin typeface="Arial Narrow" panose="020B0606020202030204" pitchFamily="34" charset="0"/>
              </a:rPr>
              <a:t>the Lord</a:t>
            </a:r>
            <a:r>
              <a:rPr lang="en-US" sz="3700" b="1" u="sng" dirty="0">
                <a:effectLst>
                  <a:outerShdw blurRad="38100" dist="38100" dir="2700000" algn="tl">
                    <a:srgbClr val="000000">
                      <a:alpha val="43137"/>
                    </a:srgbClr>
                  </a:outerShdw>
                </a:effectLst>
                <a:latin typeface="Arial Narrow" panose="020B0606020202030204" pitchFamily="34" charset="0"/>
              </a:rPr>
              <a:t>. The Bible plainly shows that civil disobedience is </a:t>
            </a:r>
            <a:r>
              <a:rPr lang="en-US" sz="3700" b="1" u="sng" dirty="0" smtClean="0">
                <a:effectLst>
                  <a:outerShdw blurRad="38100" dist="38100" dir="2700000" algn="tl">
                    <a:srgbClr val="000000">
                      <a:alpha val="43137"/>
                    </a:srgbClr>
                  </a:outerShdw>
                </a:effectLst>
                <a:latin typeface="Arial Narrow" panose="020B0606020202030204" pitchFamily="34" charset="0"/>
              </a:rPr>
              <a:t>justified at </a:t>
            </a:r>
            <a:r>
              <a:rPr lang="en-US" sz="3700" b="1" u="sng" dirty="0">
                <a:effectLst>
                  <a:outerShdw blurRad="38100" dist="38100" dir="2700000" algn="tl">
                    <a:srgbClr val="000000">
                      <a:alpha val="43137"/>
                    </a:srgbClr>
                  </a:outerShdw>
                </a:effectLst>
                <a:latin typeface="Arial Narrow" panose="020B0606020202030204" pitchFamily="34" charset="0"/>
              </a:rPr>
              <a:t>least in the areas of the sanctity of human life, </a:t>
            </a:r>
            <a:r>
              <a:rPr lang="en-US" sz="3700" b="1" u="sng" dirty="0" smtClean="0">
                <a:effectLst>
                  <a:outerShdw blurRad="38100" dist="38100" dir="2700000" algn="tl">
                    <a:srgbClr val="000000">
                      <a:alpha val="43137"/>
                    </a:srgbClr>
                  </a:outerShdw>
                </a:effectLst>
                <a:latin typeface="Arial Narrow" panose="020B0606020202030204" pitchFamily="34" charset="0"/>
              </a:rPr>
              <a:t>worship, and </a:t>
            </a:r>
            <a:r>
              <a:rPr lang="en-US" sz="3700" b="1" u="sng" dirty="0">
                <a:effectLst>
                  <a:outerShdw blurRad="38100" dist="38100" dir="2700000" algn="tl">
                    <a:srgbClr val="000000">
                      <a:alpha val="43137"/>
                    </a:srgbClr>
                  </a:outerShdw>
                </a:effectLst>
                <a:latin typeface="Arial Narrow" panose="020B0606020202030204" pitchFamily="34" charset="0"/>
              </a:rPr>
              <a:t>evangelism</a:t>
            </a:r>
            <a:r>
              <a:rPr lang="en-US" sz="3700" b="1" u="sng" dirty="0" smtClean="0">
                <a:effectLst>
                  <a:outerShdw blurRad="38100" dist="38100" dir="2700000" algn="tl">
                    <a:srgbClr val="000000">
                      <a:alpha val="43137"/>
                    </a:srgbClr>
                  </a:outerShdw>
                </a:effectLst>
                <a:latin typeface="Arial Narrow" panose="020B0606020202030204" pitchFamily="34" charset="0"/>
              </a:rPr>
              <a:t>.</a:t>
            </a:r>
            <a:endParaRPr lang="en-US" sz="3700" b="1" u="sng"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4241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a:solidFill>
            <a:schemeClr val="tx1"/>
          </a:solidFill>
        </p:spPr>
        <p:txBody>
          <a:bodyPr>
            <a:noAutofit/>
          </a:bodyPr>
          <a:lstStyle/>
          <a:p>
            <a:r>
              <a:rPr lang="en-US" sz="7200" b="1" dirty="0" smtClean="0">
                <a:solidFill>
                  <a:schemeClr val="bg2">
                    <a:lumMod val="10000"/>
                  </a:schemeClr>
                </a:solidFill>
                <a:latin typeface="Arial Narrow" panose="020B0606020202030204" pitchFamily="34" charset="0"/>
              </a:rPr>
              <a:t>Mark 16:15-16</a:t>
            </a:r>
            <a:endParaRPr lang="en-US" sz="7200" b="1" dirty="0">
              <a:solidFill>
                <a:schemeClr val="bg2">
                  <a:lumMod val="10000"/>
                </a:schemeClr>
              </a:solidFill>
              <a:latin typeface="Arial Narrow" panose="020B0606020202030204" pitchFamily="34" charset="0"/>
            </a:endParaRPr>
          </a:p>
        </p:txBody>
      </p:sp>
      <p:sp>
        <p:nvSpPr>
          <p:cNvPr id="3" name="Content Placeholder 2"/>
          <p:cNvSpPr>
            <a:spLocks noGrp="1"/>
          </p:cNvSpPr>
          <p:nvPr>
            <p:ph idx="1"/>
          </p:nvPr>
        </p:nvSpPr>
        <p:spPr>
          <a:xfrm>
            <a:off x="0" y="1295400"/>
            <a:ext cx="8839200" cy="5562600"/>
          </a:xfrm>
        </p:spPr>
        <p:txBody>
          <a:bodyPr>
            <a:normAutofit fontScale="77500" lnSpcReduction="20000"/>
          </a:bodyPr>
          <a:lstStyle/>
          <a:p>
            <a:pPr algn="just">
              <a:buClr>
                <a:srgbClr val="FFFF00"/>
              </a:buClr>
              <a:buSzPct val="108000"/>
              <a:buFont typeface="Wingdings" panose="05000000000000000000" pitchFamily="2" charset="2"/>
              <a:buChar char="F"/>
            </a:pPr>
            <a:r>
              <a:rPr lang="en-US" sz="5400" b="1" dirty="0" smtClean="0">
                <a:effectLst>
                  <a:outerShdw blurRad="38100" dist="38100" dir="2700000" algn="tl">
                    <a:srgbClr val="000000">
                      <a:alpha val="43137"/>
                    </a:srgbClr>
                  </a:outerShdw>
                </a:effectLst>
                <a:latin typeface="Arial Narrow" panose="020B0606020202030204" pitchFamily="34" charset="0"/>
              </a:rPr>
              <a:t>The gospel is spread not only by means of worship services but also through Bible literature and tract distribution.</a:t>
            </a:r>
          </a:p>
          <a:p>
            <a:pPr algn="just">
              <a:buClr>
                <a:srgbClr val="FFFF00"/>
              </a:buClr>
              <a:buSzPct val="108000"/>
              <a:buFont typeface="Wingdings" panose="05000000000000000000" pitchFamily="2" charset="2"/>
              <a:buChar char="F"/>
            </a:pPr>
            <a:r>
              <a:rPr lang="en-US" sz="5400" b="1" dirty="0" smtClean="0">
                <a:effectLst>
                  <a:outerShdw blurRad="38100" dist="38100" dir="2700000" algn="tl">
                    <a:srgbClr val="000000">
                      <a:alpha val="43137"/>
                    </a:srgbClr>
                  </a:outerShdw>
                </a:effectLst>
                <a:latin typeface="Arial Narrow" panose="020B0606020202030204" pitchFamily="34" charset="0"/>
              </a:rPr>
              <a:t>Do we have Biblical justification for violating laws restricting possession, production, and distribution of such materials?</a:t>
            </a:r>
          </a:p>
          <a:p>
            <a:pPr algn="just">
              <a:buClr>
                <a:srgbClr val="FFFF00"/>
              </a:buClr>
              <a:buSzPct val="108000"/>
              <a:buFont typeface="Wingdings" panose="05000000000000000000" pitchFamily="2" charset="2"/>
              <a:buChar char="F"/>
            </a:pPr>
            <a:r>
              <a:rPr lang="en-US" sz="5400" b="1" dirty="0" smtClean="0">
                <a:effectLst>
                  <a:outerShdw blurRad="38100" dist="38100" dir="2700000" algn="tl">
                    <a:srgbClr val="000000">
                      <a:alpha val="43137"/>
                    </a:srgbClr>
                  </a:outerShdw>
                </a:effectLst>
                <a:latin typeface="Arial Narrow" panose="020B0606020202030204" pitchFamily="34" charset="0"/>
              </a:rPr>
              <a:t>What about civil restrictions on church gatherings (</a:t>
            </a:r>
            <a:r>
              <a:rPr lang="en-US" sz="5400" b="1" dirty="0" smtClean="0">
                <a:solidFill>
                  <a:srgbClr val="FFFF00"/>
                </a:solidFill>
                <a:effectLst>
                  <a:outerShdw blurRad="38100" dist="38100" dir="2700000" algn="tl">
                    <a:srgbClr val="000000">
                      <a:alpha val="43137"/>
                    </a:srgbClr>
                  </a:outerShdw>
                </a:effectLst>
                <a:latin typeface="Arial Narrow" panose="020B0606020202030204" pitchFamily="34" charset="0"/>
              </a:rPr>
              <a:t>Hebrews 10:24-25</a:t>
            </a:r>
            <a:r>
              <a:rPr lang="en-US" sz="5400" b="1" dirty="0" smtClean="0">
                <a:effectLst>
                  <a:outerShdw blurRad="38100" dist="38100" dir="2700000" algn="tl">
                    <a:srgbClr val="000000">
                      <a:alpha val="43137"/>
                    </a:srgbClr>
                  </a:outerShdw>
                </a:effectLst>
                <a:latin typeface="Arial Narrow" panose="020B0606020202030204" pitchFamily="34" charset="0"/>
              </a:rPr>
              <a:t>)? </a:t>
            </a:r>
          </a:p>
        </p:txBody>
      </p:sp>
    </p:spTree>
    <p:extLst>
      <p:ext uri="{BB962C8B-B14F-4D97-AF65-F5344CB8AC3E}">
        <p14:creationId xmlns:p14="http://schemas.microsoft.com/office/powerpoint/2010/main" val="8928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tx1"/>
          </a:solidFill>
        </p:spPr>
        <p:txBody>
          <a:bodyPr>
            <a:noAutofit/>
          </a:bodyPr>
          <a:lstStyle/>
          <a:p>
            <a:r>
              <a:rPr lang="en-US" sz="40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Broader Application of Christian Teaching</a:t>
            </a:r>
            <a:endParaRPr lang="en-US" sz="40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610600" cy="5867400"/>
          </a:xfrm>
        </p:spPr>
        <p:txBody>
          <a:bodyPr>
            <a:normAutofit fontScale="92500"/>
          </a:bodyPr>
          <a:lstStyle/>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What if the government decides it will “allow” the church to “preach the gospel” as they define the gospel but will not allow it to take public stands on moral issues?</a:t>
            </a:r>
          </a:p>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Suppose that they not only forbid preaching on such issues but make it a crime for the church to encourage activism on moral issues?  </a:t>
            </a:r>
            <a:endParaRPr lang="en-US" sz="3600" b="1" dirty="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Are we under obligation to obey the Lord only when </a:t>
            </a:r>
            <a:r>
              <a:rPr lang="en-US" sz="3600" b="1" dirty="0" smtClean="0">
                <a:solidFill>
                  <a:srgbClr val="FFFF00"/>
                </a:solidFill>
                <a:effectLst>
                  <a:outerShdw blurRad="38100" dist="38100" dir="2700000" algn="tl">
                    <a:srgbClr val="000000">
                      <a:alpha val="43137"/>
                    </a:srgbClr>
                  </a:outerShdw>
                </a:effectLst>
                <a:latin typeface="Arial Narrow" panose="020B0606020202030204" pitchFamily="34" charset="0"/>
              </a:rPr>
              <a:t>preaching</a:t>
            </a:r>
            <a:r>
              <a:rPr lang="en-US" sz="3600" b="1" dirty="0" smtClean="0">
                <a:effectLst>
                  <a:outerShdw blurRad="38100" dist="38100" dir="2700000" algn="tl">
                    <a:srgbClr val="000000">
                      <a:alpha val="43137"/>
                    </a:srgbClr>
                  </a:outerShdw>
                </a:effectLst>
                <a:latin typeface="Arial Narrow" panose="020B0606020202030204" pitchFamily="34" charset="0"/>
              </a:rPr>
              <a:t> the gospel is under consideration or is it also necessary to be obedient when </a:t>
            </a:r>
            <a:r>
              <a:rPr lang="en-US" sz="3600" b="1" dirty="0" smtClean="0">
                <a:solidFill>
                  <a:srgbClr val="FFFF00"/>
                </a:solidFill>
                <a:effectLst>
                  <a:outerShdw blurRad="38100" dist="38100" dir="2700000" algn="tl">
                    <a:srgbClr val="000000">
                      <a:alpha val="43137"/>
                    </a:srgbClr>
                  </a:outerShdw>
                </a:effectLst>
                <a:latin typeface="Arial Narrow" panose="020B0606020202030204" pitchFamily="34" charset="0"/>
              </a:rPr>
              <a:t>living</a:t>
            </a:r>
            <a:r>
              <a:rPr lang="en-US" sz="3600" b="1" dirty="0" smtClean="0">
                <a:effectLst>
                  <a:outerShdw blurRad="38100" dist="38100" dir="2700000" algn="tl">
                    <a:srgbClr val="000000">
                      <a:alpha val="43137"/>
                    </a:srgbClr>
                  </a:outerShdw>
                </a:effectLst>
                <a:latin typeface="Arial Narrow" panose="020B0606020202030204" pitchFamily="34" charset="0"/>
              </a:rPr>
              <a:t> the gospel is involved?</a:t>
            </a:r>
            <a:endParaRPr lang="en-US" sz="36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340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tx1"/>
          </a:solidFill>
        </p:spPr>
        <p:txBody>
          <a:bodyPr>
            <a:noAutofit/>
          </a:bodyPr>
          <a:lstStyle/>
          <a:p>
            <a:r>
              <a:rPr lang="en-US" sz="5400" b="1" dirty="0" smtClean="0">
                <a:solidFill>
                  <a:schemeClr val="bg2">
                    <a:lumMod val="10000"/>
                  </a:schemeClr>
                </a:solidFill>
                <a:effectLst>
                  <a:outerShdw blurRad="38100" dist="38100" dir="2700000" algn="tl">
                    <a:srgbClr val="000000">
                      <a:alpha val="43137"/>
                    </a:srgbClr>
                  </a:outerShdw>
                </a:effectLst>
                <a:latin typeface="Arial Narrow" panose="020B0606020202030204" pitchFamily="34" charset="0"/>
              </a:rPr>
              <a:t>Objections Considered</a:t>
            </a:r>
            <a:endParaRPr lang="en-US" sz="5400" b="1" dirty="0">
              <a:solidFill>
                <a:schemeClr val="bg2">
                  <a:lumMod val="10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990600"/>
            <a:ext cx="8610600" cy="5867400"/>
          </a:xfrm>
        </p:spPr>
        <p:txBody>
          <a:bodyPr>
            <a:normAutofit/>
          </a:bodyPr>
          <a:lstStyle/>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Many people, including some well respected and highly influential brethren, sincerely believe it is wrong to resist the government unless they try to compel the Christian to </a:t>
            </a:r>
            <a:r>
              <a:rPr lang="en-US" sz="3600" b="1" dirty="0" smtClean="0">
                <a:solidFill>
                  <a:srgbClr val="FFFF00"/>
                </a:solidFill>
                <a:effectLst>
                  <a:outerShdw blurRad="38100" dist="38100" dir="2700000" algn="tl">
                    <a:srgbClr val="000000">
                      <a:alpha val="43137"/>
                    </a:srgbClr>
                  </a:outerShdw>
                </a:effectLst>
                <a:latin typeface="Arial Narrow" panose="020B0606020202030204" pitchFamily="34" charset="0"/>
              </a:rPr>
              <a:t>personally do </a:t>
            </a:r>
            <a:r>
              <a:rPr lang="en-US" sz="3600" b="1" dirty="0" smtClean="0">
                <a:effectLst>
                  <a:outerShdw blurRad="38100" dist="38100" dir="2700000" algn="tl">
                    <a:srgbClr val="000000">
                      <a:alpha val="43137"/>
                    </a:srgbClr>
                  </a:outerShdw>
                </a:effectLst>
                <a:latin typeface="Arial Narrow" panose="020B0606020202030204" pitchFamily="34" charset="0"/>
              </a:rPr>
              <a:t>that which is evil.  </a:t>
            </a:r>
          </a:p>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“Roe V. Wade is unlike commands by civil rulers requiring citizens to perform evil acts. It does not require that anyone abort her baby.”</a:t>
            </a:r>
            <a:endParaRPr lang="en-US" sz="3600" b="1" dirty="0">
              <a:effectLst>
                <a:outerShdw blurRad="38100" dist="38100" dir="2700000" algn="tl">
                  <a:srgbClr val="000000">
                    <a:alpha val="43137"/>
                  </a:srgbClr>
                </a:outerShdw>
              </a:effectLst>
              <a:latin typeface="Arial Narrow" panose="020B0606020202030204" pitchFamily="34" charset="0"/>
            </a:endParaRPr>
          </a:p>
          <a:p>
            <a:pPr marL="0" indent="0" algn="just">
              <a:spcBef>
                <a:spcPts val="0"/>
              </a:spcBef>
              <a:buClr>
                <a:srgbClr val="FFFF00"/>
              </a:buClr>
              <a:buSzPct val="105000"/>
              <a:buFont typeface="Wingdings" panose="05000000000000000000" pitchFamily="2" charset="2"/>
              <a:buChar char="F"/>
            </a:pPr>
            <a:r>
              <a:rPr lang="en-US" sz="3600" b="1" dirty="0" smtClean="0">
                <a:effectLst>
                  <a:outerShdw blurRad="38100" dist="38100" dir="2700000" algn="tl">
                    <a:srgbClr val="000000">
                      <a:alpha val="43137"/>
                    </a:srgbClr>
                  </a:outerShdw>
                </a:effectLst>
                <a:latin typeface="Arial Narrow" panose="020B0606020202030204" pitchFamily="34" charset="0"/>
              </a:rPr>
              <a:t>To see how indefensible this argument really is, use the word “murder” instead of “abort.”</a:t>
            </a:r>
            <a:endParaRPr lang="en-US" sz="36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8623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94">
      <a:dk1>
        <a:srgbClr val="FFFFFF"/>
      </a:dk1>
      <a:lt1>
        <a:srgbClr val="7B7B7B"/>
      </a:lt1>
      <a:dk2>
        <a:srgbClr val="7B7B7B"/>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5103</TotalTime>
  <Words>1428</Words>
  <Application>Microsoft Office PowerPoint</Application>
  <PresentationFormat>On-screen Show (4:3)</PresentationFormat>
  <Paragraphs>89</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II Peter 1:3-4</vt:lpstr>
      <vt:lpstr>II Peter 1:3-4</vt:lpstr>
      <vt:lpstr>Clear Bible Examples</vt:lpstr>
      <vt:lpstr>Clear Bible Examples</vt:lpstr>
      <vt:lpstr>Mark 16:15-16</vt:lpstr>
      <vt:lpstr>Broader Application of Christian Teaching</vt:lpstr>
      <vt:lpstr>Objections Considered</vt:lpstr>
      <vt:lpstr>PowerPoint Presentation</vt:lpstr>
      <vt:lpstr>Abortion Laws Authorize The Evil Of Murder</vt:lpstr>
      <vt:lpstr>Remember As Well These “3rd Parties”</vt:lpstr>
      <vt:lpstr>More Objections</vt:lpstr>
      <vt:lpstr>More Objections</vt:lpstr>
      <vt:lpstr>More Objections</vt:lpstr>
      <vt:lpstr>More Objections</vt:lpstr>
      <vt:lpstr>Summary &amp; Cautions</vt:lpstr>
      <vt:lpstr>PowerPoint Presentation</vt:lpstr>
      <vt:lpstr>If Not Now, When?</vt:lpstr>
      <vt:lpstr>The Simple Plan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Freddie</dc:creator>
  <cp:lastModifiedBy>Freddie</cp:lastModifiedBy>
  <cp:revision>71</cp:revision>
  <dcterms:created xsi:type="dcterms:W3CDTF">2016-06-21T16:18:59Z</dcterms:created>
  <dcterms:modified xsi:type="dcterms:W3CDTF">2016-07-03T12:01:18Z</dcterms:modified>
</cp:coreProperties>
</file>