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61" r:id="rId2"/>
    <p:sldId id="262" r:id="rId3"/>
    <p:sldId id="263" r:id="rId4"/>
    <p:sldId id="264" r:id="rId5"/>
    <p:sldId id="265" r:id="rId6"/>
    <p:sldId id="266" r:id="rId7"/>
    <p:sldId id="267" r:id="rId8"/>
    <p:sldId id="268" r:id="rId9"/>
    <p:sldId id="256" r:id="rId10"/>
    <p:sldId id="257" r:id="rId11"/>
    <p:sldId id="269" r:id="rId12"/>
    <p:sldId id="270" r:id="rId13"/>
    <p:sldId id="271" r:id="rId14"/>
    <p:sldId id="272" r:id="rId15"/>
    <p:sldId id="274" r:id="rId16"/>
    <p:sldId id="273" r:id="rId17"/>
    <p:sldId id="276" r:id="rId18"/>
    <p:sldId id="260" r:id="rId19"/>
    <p:sldId id="295" r:id="rId20"/>
    <p:sldId id="294" r:id="rId21"/>
    <p:sldId id="277" r:id="rId22"/>
    <p:sldId id="278" r:id="rId23"/>
    <p:sldId id="275" r:id="rId24"/>
    <p:sldId id="279" r:id="rId25"/>
    <p:sldId id="283" r:id="rId26"/>
    <p:sldId id="284" r:id="rId27"/>
    <p:sldId id="286" r:id="rId28"/>
    <p:sldId id="285" r:id="rId29"/>
    <p:sldId id="282" r:id="rId30"/>
    <p:sldId id="287" r:id="rId31"/>
    <p:sldId id="291" r:id="rId32"/>
    <p:sldId id="292" r:id="rId33"/>
    <p:sldId id="288" r:id="rId34"/>
    <p:sldId id="289" r:id="rId35"/>
    <p:sldId id="290" r:id="rId36"/>
    <p:sldId id="280" r:id="rId37"/>
    <p:sldId id="293" r:id="rId38"/>
    <p:sldId id="28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6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F1345B-6740-413E-B083-247D54648C00}" type="datetimeFigureOut">
              <a:rPr lang="en-US" smtClean="0"/>
              <a:t>6/26/2016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3F96B9-4389-4823-8ED9-82C225454E94}" type="slidenum">
              <a:rPr lang="en-US" smtClean="0"/>
              <a:t>‹#›</a:t>
            </a:fld>
            <a:endParaRPr lang="en-US"/>
          </a:p>
        </p:txBody>
      </p:sp>
    </p:spTree>
    <p:extLst>
      <p:ext uri="{BB962C8B-B14F-4D97-AF65-F5344CB8AC3E}">
        <p14:creationId xmlns:p14="http://schemas.microsoft.com/office/powerpoint/2010/main" val="2901487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dirty="0" smtClean="0"/>
          </a:p>
        </p:txBody>
      </p:sp>
      <p:sp>
        <p:nvSpPr>
          <p:cNvPr id="30724" name="Slide Number Placeholder 3"/>
          <p:cNvSpPr>
            <a:spLocks noGrp="1"/>
          </p:cNvSpPr>
          <p:nvPr>
            <p:ph type="sldNum" sz="quarter" idx="5"/>
          </p:nvPr>
        </p:nvSpPr>
        <p:spPr>
          <a:noFill/>
        </p:spPr>
        <p:txBody>
          <a:bodyPr/>
          <a:lstStyle/>
          <a:p>
            <a:fld id="{5870E0BD-0900-4DE5-8449-3A508DAE1F6A}"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dirty="0" smtClean="0"/>
          </a:p>
        </p:txBody>
      </p:sp>
      <p:sp>
        <p:nvSpPr>
          <p:cNvPr id="30724" name="Slide Number Placeholder 3"/>
          <p:cNvSpPr>
            <a:spLocks noGrp="1"/>
          </p:cNvSpPr>
          <p:nvPr>
            <p:ph type="sldNum" sz="quarter" idx="5"/>
          </p:nvPr>
        </p:nvSpPr>
        <p:spPr>
          <a:noFill/>
        </p:spPr>
        <p:txBody>
          <a:bodyPr/>
          <a:lstStyle/>
          <a:p>
            <a:fld id="{5870E0BD-0900-4DE5-8449-3A508DAE1F6A}"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3F96B9-4389-4823-8ED9-82C225454E94}" type="slidenum">
              <a:rPr lang="en-US" smtClean="0"/>
              <a:t>21</a:t>
            </a:fld>
            <a:endParaRPr lang="en-US"/>
          </a:p>
        </p:txBody>
      </p:sp>
    </p:spTree>
    <p:extLst>
      <p:ext uri="{BB962C8B-B14F-4D97-AF65-F5344CB8AC3E}">
        <p14:creationId xmlns:p14="http://schemas.microsoft.com/office/powerpoint/2010/main" val="2514382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07A77-FDDA-4F3D-BCD5-E6441BCEBA71}" type="datetimeFigureOut">
              <a:rPr lang="en-US" smtClean="0"/>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3966048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07A77-FDDA-4F3D-BCD5-E6441BCEBA71}" type="datetimeFigureOut">
              <a:rPr lang="en-US" smtClean="0"/>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2472730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07A77-FDDA-4F3D-BCD5-E6441BCEBA71}" type="datetimeFigureOut">
              <a:rPr lang="en-US" smtClean="0"/>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2701573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07A77-FDDA-4F3D-BCD5-E6441BCEBA71}" type="datetimeFigureOut">
              <a:rPr lang="en-US" smtClean="0"/>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872004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07A77-FDDA-4F3D-BCD5-E6441BCEBA71}" type="datetimeFigureOut">
              <a:rPr lang="en-US" smtClean="0"/>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3884969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07A77-FDDA-4F3D-BCD5-E6441BCEBA71}" type="datetimeFigureOut">
              <a:rPr lang="en-US" smtClean="0"/>
              <a:t>6/26/2016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91293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07A77-FDDA-4F3D-BCD5-E6441BCEBA71}" type="datetimeFigureOut">
              <a:rPr lang="en-US" smtClean="0"/>
              <a:t>6/26/2016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3134270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07A77-FDDA-4F3D-BCD5-E6441BCEBA71}" type="datetimeFigureOut">
              <a:rPr lang="en-US" smtClean="0"/>
              <a:t>6/26/2016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2701912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07A77-FDDA-4F3D-BCD5-E6441BCEBA71}" type="datetimeFigureOut">
              <a:rPr lang="en-US" smtClean="0"/>
              <a:t>6/26/2016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1901804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07A77-FDDA-4F3D-BCD5-E6441BCEBA71}" type="datetimeFigureOut">
              <a:rPr lang="en-US" smtClean="0"/>
              <a:t>6/26/2016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3980189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07A77-FDDA-4F3D-BCD5-E6441BCEBA71}" type="datetimeFigureOut">
              <a:rPr lang="en-US" smtClean="0"/>
              <a:t>6/26/2016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138826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07A77-FDDA-4F3D-BCD5-E6441BCEBA71}" type="datetimeFigureOut">
              <a:rPr lang="en-US" smtClean="0"/>
              <a:t>6/26/2016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089DE4-DBD9-40DA-98C7-F546A68A3B42}" type="slidenum">
              <a:rPr lang="en-US" smtClean="0"/>
              <a:t>‹#›</a:t>
            </a:fld>
            <a:endParaRPr lang="en-US"/>
          </a:p>
        </p:txBody>
      </p:sp>
    </p:spTree>
    <p:extLst>
      <p:ext uri="{BB962C8B-B14F-4D97-AF65-F5344CB8AC3E}">
        <p14:creationId xmlns:p14="http://schemas.microsoft.com/office/powerpoint/2010/main" val="404610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val 2"/>
          <p:cNvSpPr>
            <a:spLocks noChangeArrowheads="1"/>
          </p:cNvSpPr>
          <p:nvPr/>
        </p:nvSpPr>
        <p:spPr bwMode="auto">
          <a:xfrm>
            <a:off x="609600" y="1524000"/>
            <a:ext cx="8077200" cy="4495800"/>
          </a:xfrm>
          <a:prstGeom prst="ellipse">
            <a:avLst/>
          </a:prstGeom>
          <a:noFill/>
          <a:ln w="9525" algn="ctr">
            <a:noFill/>
            <a:round/>
            <a:headEnd/>
            <a:tailEnd/>
          </a:ln>
        </p:spPr>
        <p:txBody>
          <a:bodyPr wrap="none" anchor="ctr"/>
          <a:lstStyle/>
          <a:p>
            <a:endParaRPr lang="en-US" dirty="0"/>
          </a:p>
        </p:txBody>
      </p:sp>
      <p:pic>
        <p:nvPicPr>
          <p:cNvPr id="156675" name="Picture 3"/>
          <p:cNvPicPr>
            <a:picLocks noGrp="1" noChangeAspect="1" noChangeArrowheads="1"/>
          </p:cNvPicPr>
          <p:nvPr>
            <p:ph idx="1"/>
          </p:nvPr>
        </p:nvPicPr>
        <p:blipFill>
          <a:blip r:embed="rId3" cstate="print">
            <a:clrChange>
              <a:clrFrom>
                <a:srgbClr val="FFFFFF"/>
              </a:clrFrom>
              <a:clrTo>
                <a:srgbClr val="FFFFFF">
                  <a:alpha val="0"/>
                </a:srgbClr>
              </a:clrTo>
            </a:clrChange>
          </a:blip>
          <a:srcRect t="17830" r="2274" b="16672"/>
          <a:stretch>
            <a:fillRect/>
          </a:stretch>
        </p:blipFill>
        <p:spPr>
          <a:xfrm>
            <a:off x="228600" y="1524000"/>
            <a:ext cx="8001000" cy="4756150"/>
          </a:xfrm>
        </p:spPr>
      </p:pic>
      <p:sp>
        <p:nvSpPr>
          <p:cNvPr id="156677" name="Rectangle 5"/>
          <p:cNvSpPr>
            <a:spLocks noChangeArrowheads="1"/>
          </p:cNvSpPr>
          <p:nvPr/>
        </p:nvSpPr>
        <p:spPr bwMode="auto">
          <a:xfrm>
            <a:off x="0" y="0"/>
            <a:ext cx="9144000" cy="1874838"/>
          </a:xfrm>
          <a:prstGeom prst="rect">
            <a:avLst/>
          </a:prstGeom>
          <a:noFill/>
          <a:ln w="9525" algn="ctr">
            <a:noFill/>
            <a:miter lim="800000"/>
            <a:headEnd/>
            <a:tailEnd/>
          </a:ln>
          <a:effectLst/>
        </p:spPr>
        <p:txBody>
          <a:bodyPr>
            <a:spAutoFit/>
          </a:bodyPr>
          <a:lstStyle/>
          <a:p>
            <a:pPr algn="ctr">
              <a:defRPr/>
            </a:pPr>
            <a:r>
              <a:rPr lang="en-US" sz="11700" b="1" dirty="0">
                <a:solidFill>
                  <a:srgbClr val="FFFF00"/>
                </a:solidFill>
                <a:effectLst>
                  <a:outerShdw blurRad="38100" dist="38100" dir="2700000" algn="tl">
                    <a:srgbClr val="000000">
                      <a:alpha val="43137"/>
                    </a:srgbClr>
                  </a:outerShdw>
                </a:effectLst>
                <a:latin typeface="Arial Black" pitchFamily="34" charset="0"/>
              </a:rPr>
              <a:t>Welcome!</a:t>
            </a:r>
          </a:p>
        </p:txBody>
      </p:sp>
      <p:sp>
        <p:nvSpPr>
          <p:cNvPr id="2053" name="TextBox 4"/>
          <p:cNvSpPr txBox="1">
            <a:spLocks noChangeArrowheads="1"/>
          </p:cNvSpPr>
          <p:nvPr/>
        </p:nvSpPr>
        <p:spPr bwMode="auto">
          <a:xfrm>
            <a:off x="0" y="5943600"/>
            <a:ext cx="9144000" cy="800219"/>
          </a:xfrm>
          <a:prstGeom prst="rect">
            <a:avLst/>
          </a:prstGeom>
          <a:noFill/>
          <a:ln w="9525">
            <a:noFill/>
            <a:miter lim="800000"/>
            <a:headEnd/>
            <a:tailEnd/>
          </a:ln>
        </p:spPr>
        <p:txBody>
          <a:bodyPr wrap="square">
            <a:spAutoFit/>
          </a:bodyPr>
          <a:lstStyle/>
          <a:p>
            <a:pPr algn="ctr"/>
            <a:r>
              <a:rPr lang="en-US" sz="4600" dirty="0" smtClean="0">
                <a:solidFill>
                  <a:srgbClr val="FFFF00"/>
                </a:solidFill>
                <a:effectLst>
                  <a:outerShdw blurRad="38100" dist="38100" dir="2700000" algn="tl">
                    <a:srgbClr val="000000">
                      <a:alpha val="43137"/>
                    </a:srgbClr>
                  </a:outerShdw>
                </a:effectLst>
                <a:latin typeface="Arial Black" pitchFamily="34" charset="0"/>
              </a:rPr>
              <a:t>We Are Glad You Are Here!                      </a:t>
            </a:r>
            <a:endParaRPr lang="en-US" sz="4600" dirty="0">
              <a:solidFill>
                <a:srgbClr val="FFFF00"/>
              </a:solidFill>
              <a:effectLst>
                <a:outerShdw blurRad="38100" dist="38100" dir="2700000" algn="tl">
                  <a:srgbClr val="000000">
                    <a:alpha val="43137"/>
                  </a:srgbClr>
                </a:outerShdw>
              </a:effectLst>
              <a:latin typeface="Arial Black" pitchFamily="34" charset="0"/>
            </a:endParaRPr>
          </a:p>
        </p:txBody>
      </p:sp>
      <p:pic>
        <p:nvPicPr>
          <p:cNvPr id="6" name="Picture 3"/>
          <p:cNvPicPr>
            <a:picLocks noChangeAspect="1" noChangeArrowheads="1"/>
          </p:cNvPicPr>
          <p:nvPr/>
        </p:nvPicPr>
        <p:blipFill rotWithShape="1">
          <a:blip r:embed="rId3" cstate="print">
            <a:clrChange>
              <a:clrFrom>
                <a:srgbClr val="FFFFFF"/>
              </a:clrFrom>
              <a:clrTo>
                <a:srgbClr val="FFFFFF">
                  <a:alpha val="0"/>
                </a:srgbClr>
              </a:clrTo>
            </a:clrChange>
          </a:blip>
          <a:srcRect l="80415" t="68829" r="11395" b="25924"/>
          <a:stretch/>
        </p:blipFill>
        <p:spPr>
          <a:xfrm rot="5182826">
            <a:off x="5416013" y="5185336"/>
            <a:ext cx="670560" cy="381000"/>
          </a:xfrm>
          <a:prstGeom prst="rect">
            <a:avLst/>
          </a:prstGeom>
        </p:spPr>
      </p:pic>
    </p:spTree>
    <p:extLst>
      <p:ext uri="{BB962C8B-B14F-4D97-AF65-F5344CB8AC3E}">
        <p14:creationId xmlns:p14="http://schemas.microsoft.com/office/powerpoint/2010/main" val="24132899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iterate type="lt">
                                    <p:tmPct val="0"/>
                                  </p:iterate>
                                  <p:childTnLst>
                                    <p:set>
                                      <p:cBhvr>
                                        <p:cTn id="6" dur="1" fill="hold">
                                          <p:stCondLst>
                                            <p:cond delay="0"/>
                                          </p:stCondLst>
                                        </p:cTn>
                                        <p:tgtEl>
                                          <p:spTgt spid="205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053">
                                            <p:txEl>
                                              <p:pRg st="0" end="0"/>
                                            </p:txEl>
                                          </p:spTgt>
                                        </p:tgtEl>
                                        <p:attrNameLst>
                                          <p:attrName>ppt_x</p:attrName>
                                        </p:attrNameLst>
                                      </p:cBhvr>
                                    </p:anim>
                                    <p:anim from="0" to="-1.0" calcmode="lin" valueType="num">
                                      <p:cBhvr>
                                        <p:cTn id="8" dur="200" decel="50000" autoRev="1" fill="hold">
                                          <p:stCondLst>
                                            <p:cond delay="600"/>
                                          </p:stCondLst>
                                        </p:cTn>
                                        <p:tgtEl>
                                          <p:spTgt spid="2053">
                                            <p:txEl>
                                              <p:pRg st="0" end="0"/>
                                            </p:txEl>
                                          </p:spTgt>
                                        </p:tgtEl>
                                        <p:attrNameLst>
                                          <p:attrName>xshear</p:attrName>
                                        </p:attrNameLst>
                                      </p:cBhvr>
                                    </p:anim>
                                    <p:animScale>
                                      <p:cBhvr>
                                        <p:cTn id="9" dur="200" decel="100000" autoRev="1" fill="hold">
                                          <p:stCondLst>
                                            <p:cond delay="600"/>
                                          </p:stCondLst>
                                        </p:cTn>
                                        <p:tgtEl>
                                          <p:spTgt spid="2053">
                                            <p:txEl>
                                              <p:pRg st="0" end="0"/>
                                            </p:txEl>
                                          </p:spTgt>
                                        </p:tgtEl>
                                      </p:cBhvr>
                                      <p:from x="100000" y="100000"/>
                                      <p:to x="80000" y="100000"/>
                                    </p:animScale>
                                    <p:anim by="(#ppt_h/3+#ppt_w*0.1)" calcmode="lin" valueType="num">
                                      <p:cBhvr additive="sum">
                                        <p:cTn id="10" dur="200" decel="100000" autoRev="1" fill="hold">
                                          <p:stCondLst>
                                            <p:cond delay="600"/>
                                          </p:stCondLst>
                                        </p:cTn>
                                        <p:tgtEl>
                                          <p:spTgt spid="205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2053">
                                            <p:txEl>
                                              <p:pRg st="0" end="0"/>
                                            </p:txEl>
                                          </p:spTgt>
                                        </p:tgtEl>
                                        <p:attrNameLst>
                                          <p:attrName>style.visibility</p:attrName>
                                        </p:attrNameLst>
                                      </p:cBhvr>
                                      <p:to>
                                        <p:strVal val="visible"/>
                                      </p:to>
                                    </p:set>
                                    <p:anim calcmode="discrete" valueType="clr">
                                      <p:cBhvr override="childStyle">
                                        <p:cTn id="15" dur="80"/>
                                        <p:tgtEl>
                                          <p:spTgt spid="205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2053">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205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066800"/>
          </a:xfrm>
          <a:solidFill>
            <a:schemeClr val="tx1"/>
          </a:solidFill>
        </p:spPr>
        <p:txBody>
          <a:bodyPr>
            <a:noAutofit/>
          </a:bodyPr>
          <a:lstStyle/>
          <a:p>
            <a:r>
              <a:rPr lang="en-US" sz="4600" b="1" dirty="0" smtClean="0">
                <a:solidFill>
                  <a:schemeClr val="bg2">
                    <a:lumMod val="10000"/>
                  </a:schemeClr>
                </a:solidFill>
                <a:latin typeface="Arial Narrow" panose="020B0606020202030204" pitchFamily="34" charset="0"/>
              </a:rPr>
              <a:t>Also A Student of History &amp; The Bible</a:t>
            </a:r>
            <a:endParaRPr lang="en-US" sz="4600" b="1" dirty="0">
              <a:solidFill>
                <a:schemeClr val="bg2">
                  <a:lumMod val="10000"/>
                </a:schemeClr>
              </a:solidFill>
              <a:latin typeface="Arial Narrow" panose="020B0606020202030204" pitchFamily="34" charset="0"/>
            </a:endParaRPr>
          </a:p>
        </p:txBody>
      </p:sp>
      <p:sp>
        <p:nvSpPr>
          <p:cNvPr id="3" name="Content Placeholder 2"/>
          <p:cNvSpPr>
            <a:spLocks noGrp="1"/>
          </p:cNvSpPr>
          <p:nvPr>
            <p:ph idx="1"/>
          </p:nvPr>
        </p:nvSpPr>
        <p:spPr>
          <a:xfrm>
            <a:off x="0" y="1295400"/>
            <a:ext cx="8915400" cy="5334000"/>
          </a:xfrm>
        </p:spPr>
        <p:txBody>
          <a:bodyPr>
            <a:normAutofit fontScale="77500" lnSpcReduction="20000"/>
          </a:bodyPr>
          <a:lstStyle/>
          <a:p>
            <a:pPr marL="0" indent="0" algn="ctr">
              <a:buNone/>
            </a:pPr>
            <a:r>
              <a:rPr lang="en-US" sz="5600" b="1" dirty="0" smtClean="0">
                <a:solidFill>
                  <a:srgbClr val="FFFF00"/>
                </a:solidFill>
                <a:effectLst>
                  <a:outerShdw blurRad="38100" dist="38100" dir="2700000" algn="tl">
                    <a:srgbClr val="000000">
                      <a:alpha val="43137"/>
                    </a:srgbClr>
                  </a:outerShdw>
                </a:effectLst>
                <a:latin typeface="Arial Narrow" panose="020B0606020202030204" pitchFamily="34" charset="0"/>
              </a:rPr>
              <a:t>America, Love It Or Leave It?</a:t>
            </a:r>
          </a:p>
          <a:p>
            <a:pPr algn="just">
              <a:buClr>
                <a:srgbClr val="FFFF00"/>
              </a:buClr>
              <a:buSzPct val="108000"/>
              <a:buFont typeface="Wingdings" panose="05000000000000000000" pitchFamily="2" charset="2"/>
              <a:buChar char="F"/>
            </a:pPr>
            <a:r>
              <a:rPr lang="en-US" sz="5400" b="1" dirty="0" smtClean="0">
                <a:effectLst>
                  <a:outerShdw blurRad="38100" dist="38100" dir="2700000" algn="tl">
                    <a:srgbClr val="000000">
                      <a:alpha val="43137"/>
                    </a:srgbClr>
                  </a:outerShdw>
                </a:effectLst>
                <a:latin typeface="Arial Narrow" panose="020B0606020202030204" pitchFamily="34" charset="0"/>
              </a:rPr>
              <a:t>Events have forced me to reexamine my views too!</a:t>
            </a:r>
            <a:endParaRPr lang="en-US" sz="5400" b="1" dirty="0">
              <a:effectLst>
                <a:outerShdw blurRad="38100" dist="38100" dir="2700000" algn="tl">
                  <a:srgbClr val="000000">
                    <a:alpha val="43137"/>
                  </a:srgbClr>
                </a:outerShdw>
              </a:effectLst>
              <a:latin typeface="Arial Narrow" panose="020B0606020202030204" pitchFamily="34" charset="0"/>
            </a:endParaRPr>
          </a:p>
          <a:p>
            <a:pPr algn="just">
              <a:buClr>
                <a:srgbClr val="FFFF00"/>
              </a:buClr>
              <a:buSzPct val="108000"/>
              <a:buFont typeface="Wingdings" panose="05000000000000000000" pitchFamily="2" charset="2"/>
              <a:buChar char="F"/>
            </a:pPr>
            <a:r>
              <a:rPr lang="en-US" sz="5700" b="1" dirty="0" smtClean="0">
                <a:solidFill>
                  <a:srgbClr val="FFFF00"/>
                </a:solidFill>
                <a:effectLst>
                  <a:outerShdw blurRad="38100" dist="38100" dir="2700000" algn="tl">
                    <a:srgbClr val="000000">
                      <a:alpha val="43137"/>
                    </a:srgbClr>
                  </a:outerShdw>
                </a:effectLst>
                <a:latin typeface="Arial Narrow" panose="020B0606020202030204" pitchFamily="34" charset="0"/>
              </a:rPr>
              <a:t>II </a:t>
            </a:r>
            <a:r>
              <a:rPr lang="en-US" sz="5700" b="1" dirty="0" smtClean="0">
                <a:solidFill>
                  <a:srgbClr val="FFFF00"/>
                </a:solidFill>
                <a:effectLst>
                  <a:outerShdw blurRad="38100" dist="38100" dir="2700000" algn="tl">
                    <a:srgbClr val="000000">
                      <a:alpha val="43137"/>
                    </a:srgbClr>
                  </a:outerShdw>
                </a:effectLst>
                <a:latin typeface="Arial Narrow" panose="020B0606020202030204" pitchFamily="34" charset="0"/>
              </a:rPr>
              <a:t>Corinthians 13:5</a:t>
            </a:r>
          </a:p>
          <a:p>
            <a:pPr algn="just">
              <a:buClr>
                <a:srgbClr val="FFFF00"/>
              </a:buClr>
              <a:buSzPct val="108000"/>
              <a:buFont typeface="Wingdings" panose="05000000000000000000" pitchFamily="2" charset="2"/>
              <a:buChar char="F"/>
            </a:pPr>
            <a:r>
              <a:rPr lang="en-US" sz="4600" b="1" dirty="0" smtClean="0">
                <a:effectLst>
                  <a:outerShdw blurRad="38100" dist="38100" dir="2700000" algn="tl">
                    <a:srgbClr val="000000">
                      <a:alpha val="43137"/>
                    </a:srgbClr>
                  </a:outerShdw>
                </a:effectLst>
                <a:latin typeface="Arial Narrow" panose="020B0606020202030204" pitchFamily="34" charset="0"/>
              </a:rPr>
              <a:t>My study of Scripture increasingly disturbs my once comfortable </a:t>
            </a:r>
            <a:r>
              <a:rPr lang="en-US" sz="4600" b="1" dirty="0" smtClean="0">
                <a:effectLst>
                  <a:outerShdw blurRad="38100" dist="38100" dir="2700000" algn="tl">
                    <a:srgbClr val="000000">
                      <a:alpha val="43137"/>
                    </a:srgbClr>
                  </a:outerShdw>
                </a:effectLst>
                <a:latin typeface="Arial Narrow" panose="020B0606020202030204" pitchFamily="34" charset="0"/>
              </a:rPr>
              <a:t>co-existence </a:t>
            </a:r>
            <a:r>
              <a:rPr lang="en-US" sz="4600" b="1" dirty="0" smtClean="0">
                <a:effectLst>
                  <a:outerShdw blurRad="38100" dist="38100" dir="2700000" algn="tl">
                    <a:srgbClr val="000000">
                      <a:alpha val="43137"/>
                    </a:srgbClr>
                  </a:outerShdw>
                </a:effectLst>
                <a:latin typeface="Arial Narrow" panose="020B0606020202030204" pitchFamily="34" charset="0"/>
              </a:rPr>
              <a:t>with the system. </a:t>
            </a:r>
          </a:p>
          <a:p>
            <a:pPr algn="just">
              <a:buClr>
                <a:srgbClr val="FFFF00"/>
              </a:buClr>
              <a:buSzPct val="108000"/>
              <a:buFont typeface="Wingdings" panose="05000000000000000000" pitchFamily="2" charset="2"/>
              <a:buChar char="F"/>
            </a:pPr>
            <a:r>
              <a:rPr lang="en-US" sz="4600" b="1" dirty="0" smtClean="0">
                <a:effectLst>
                  <a:outerShdw blurRad="38100" dist="38100" dir="2700000" algn="tl">
                    <a:srgbClr val="000000">
                      <a:alpha val="43137"/>
                    </a:srgbClr>
                  </a:outerShdw>
                </a:effectLst>
                <a:latin typeface="Arial Narrow" panose="020B0606020202030204" pitchFamily="34" charset="0"/>
              </a:rPr>
              <a:t>I must deal with the fact that our government</a:t>
            </a:r>
            <a:r>
              <a:rPr lang="en-US" sz="4600" b="1" dirty="0">
                <a:effectLst>
                  <a:outerShdw blurRad="38100" dist="38100" dir="2700000" algn="tl">
                    <a:srgbClr val="000000">
                      <a:alpha val="43137"/>
                    </a:srgbClr>
                  </a:outerShdw>
                </a:effectLst>
                <a:latin typeface="Arial Narrow" panose="020B0606020202030204" pitchFamily="34" charset="0"/>
              </a:rPr>
              <a:t> </a:t>
            </a:r>
            <a:r>
              <a:rPr lang="en-US" sz="4600" b="1" dirty="0" smtClean="0">
                <a:effectLst>
                  <a:outerShdw blurRad="38100" dist="38100" dir="2700000" algn="tl">
                    <a:srgbClr val="000000">
                      <a:alpha val="43137"/>
                    </a:srgbClr>
                  </a:outerShdw>
                </a:effectLst>
                <a:latin typeface="Arial Narrow" panose="020B0606020202030204" pitchFamily="34" charset="0"/>
              </a:rPr>
              <a:t>no longer guarantees every citizen's right to life, liberty and the pursuit of happiness</a:t>
            </a:r>
            <a:r>
              <a:rPr lang="en-US" sz="4600" b="1" dirty="0">
                <a:effectLst>
                  <a:outerShdw blurRad="38100" dist="38100" dir="2700000" algn="tl">
                    <a:srgbClr val="000000">
                      <a:alpha val="43137"/>
                    </a:srgbClr>
                  </a:outerShdw>
                </a:effectLst>
                <a:latin typeface="Arial Narrow" panose="020B0606020202030204" pitchFamily="34" charset="0"/>
              </a:rPr>
              <a:t>.</a:t>
            </a:r>
            <a:r>
              <a:rPr lang="en-US" sz="4600" b="1" dirty="0" smtClean="0">
                <a:effectLst>
                  <a:outerShdw blurRad="38100" dist="38100" dir="2700000" algn="tl">
                    <a:srgbClr val="000000">
                      <a:alpha val="43137"/>
                    </a:srgbClr>
                  </a:outerShdw>
                </a:effectLst>
                <a:latin typeface="Arial Narrow" panose="020B0606020202030204" pitchFamily="34" charset="0"/>
              </a:rPr>
              <a:t> </a:t>
            </a:r>
            <a:endParaRPr lang="en-US" sz="46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8928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066800"/>
          </a:xfrm>
          <a:solidFill>
            <a:schemeClr val="tx1"/>
          </a:solidFill>
        </p:spPr>
        <p:txBody>
          <a:bodyPr>
            <a:noAutofit/>
          </a:bodyPr>
          <a:lstStyle/>
          <a:p>
            <a:r>
              <a:rPr lang="en-US" sz="6600" b="1" dirty="0" smtClean="0">
                <a:solidFill>
                  <a:schemeClr val="bg2">
                    <a:lumMod val="10000"/>
                  </a:schemeClr>
                </a:solidFill>
                <a:effectLst>
                  <a:outerShdw blurRad="38100" dist="38100" dir="2700000" algn="tl">
                    <a:srgbClr val="000000">
                      <a:alpha val="43137"/>
                    </a:srgbClr>
                  </a:outerShdw>
                </a:effectLst>
                <a:latin typeface="Arial Narrow" panose="020B0606020202030204" pitchFamily="34" charset="0"/>
              </a:rPr>
              <a:t>Changes</a:t>
            </a:r>
            <a:endParaRPr lang="en-US" sz="6600" b="1" dirty="0">
              <a:solidFill>
                <a:schemeClr val="bg2">
                  <a:lumMod val="1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1295400"/>
            <a:ext cx="8610600" cy="5562600"/>
          </a:xfrm>
        </p:spPr>
        <p:txBody>
          <a:bodyPr>
            <a:normAutofit lnSpcReduction="10000"/>
          </a:bodyPr>
          <a:lstStyle/>
          <a:p>
            <a:pPr marL="0" indent="0" algn="just">
              <a:lnSpc>
                <a:spcPct val="120000"/>
              </a:lnSpc>
              <a:spcBef>
                <a:spcPts val="0"/>
              </a:spcBef>
              <a:buClr>
                <a:srgbClr val="FFFF00"/>
              </a:buClr>
              <a:buSzPct val="105000"/>
              <a:buFont typeface="Wingdings" panose="05000000000000000000" pitchFamily="2" charset="2"/>
              <a:buChar char="F"/>
            </a:pPr>
            <a:r>
              <a:rPr lang="en-US" b="1" dirty="0" smtClean="0">
                <a:effectLst>
                  <a:outerShdw blurRad="38100" dist="38100" dir="2700000" algn="tl">
                    <a:srgbClr val="000000">
                      <a:alpha val="43137"/>
                    </a:srgbClr>
                  </a:outerShdw>
                </a:effectLst>
                <a:latin typeface="Arial Narrow" panose="020B0606020202030204" pitchFamily="34" charset="0"/>
              </a:rPr>
              <a:t>In </a:t>
            </a:r>
            <a:r>
              <a:rPr lang="en-US" b="1" dirty="0">
                <a:effectLst>
                  <a:outerShdw blurRad="38100" dist="38100" dir="2700000" algn="tl">
                    <a:srgbClr val="000000">
                      <a:alpha val="43137"/>
                    </a:srgbClr>
                  </a:outerShdw>
                </a:effectLst>
                <a:latin typeface="Arial Narrow" panose="020B0606020202030204" pitchFamily="34" charset="0"/>
              </a:rPr>
              <a:t>1973 the U. S. Supreme </a:t>
            </a:r>
            <a:r>
              <a:rPr lang="en-US" b="1" dirty="0" smtClean="0">
                <a:effectLst>
                  <a:outerShdw blurRad="38100" dist="38100" dir="2700000" algn="tl">
                    <a:srgbClr val="000000">
                      <a:alpha val="43137"/>
                    </a:srgbClr>
                  </a:outerShdw>
                </a:effectLst>
                <a:latin typeface="Arial Narrow" panose="020B0606020202030204" pitchFamily="34" charset="0"/>
              </a:rPr>
              <a:t>Court struck </a:t>
            </a:r>
            <a:r>
              <a:rPr lang="en-US" b="1" dirty="0">
                <a:effectLst>
                  <a:outerShdw blurRad="38100" dist="38100" dir="2700000" algn="tl">
                    <a:srgbClr val="000000">
                      <a:alpha val="43137"/>
                    </a:srgbClr>
                  </a:outerShdw>
                </a:effectLst>
                <a:latin typeface="Arial Narrow" panose="020B0606020202030204" pitchFamily="34" charset="0"/>
              </a:rPr>
              <a:t>down the laws of all states prohibiting the </a:t>
            </a:r>
            <a:r>
              <a:rPr lang="en-US" b="1" dirty="0" smtClean="0">
                <a:effectLst>
                  <a:outerShdw blurRad="38100" dist="38100" dir="2700000" algn="tl">
                    <a:srgbClr val="000000">
                      <a:alpha val="43137"/>
                    </a:srgbClr>
                  </a:outerShdw>
                </a:effectLst>
                <a:latin typeface="Arial Narrow" panose="020B0606020202030204" pitchFamily="34" charset="0"/>
              </a:rPr>
              <a:t>murder of </a:t>
            </a:r>
            <a:r>
              <a:rPr lang="en-US" b="1" dirty="0">
                <a:effectLst>
                  <a:outerShdw blurRad="38100" dist="38100" dir="2700000" algn="tl">
                    <a:srgbClr val="000000">
                      <a:alpha val="43137"/>
                    </a:srgbClr>
                  </a:outerShdw>
                </a:effectLst>
                <a:latin typeface="Arial Narrow" panose="020B0606020202030204" pitchFamily="34" charset="0"/>
              </a:rPr>
              <a:t>innocent babies for money. </a:t>
            </a:r>
            <a:endParaRPr lang="en-US" b="1" dirty="0" smtClean="0">
              <a:effectLst>
                <a:outerShdw blurRad="38100" dist="38100" dir="2700000" algn="tl">
                  <a:srgbClr val="000000">
                    <a:alpha val="43137"/>
                  </a:srgbClr>
                </a:outerShdw>
              </a:effectLst>
              <a:latin typeface="Arial Narrow" panose="020B0606020202030204" pitchFamily="34" charset="0"/>
            </a:endParaRPr>
          </a:p>
          <a:p>
            <a:pPr marL="0" indent="0" algn="just">
              <a:lnSpc>
                <a:spcPct val="120000"/>
              </a:lnSpc>
              <a:spcBef>
                <a:spcPts val="0"/>
              </a:spcBef>
              <a:buClr>
                <a:srgbClr val="FFFF00"/>
              </a:buClr>
              <a:buSzPct val="105000"/>
              <a:buFont typeface="Wingdings" panose="05000000000000000000" pitchFamily="2" charset="2"/>
              <a:buChar char="F"/>
            </a:pPr>
            <a:r>
              <a:rPr lang="en-US" b="1" dirty="0">
                <a:effectLst>
                  <a:outerShdw blurRad="38100" dist="38100" dir="2700000" algn="tl">
                    <a:srgbClr val="000000">
                      <a:alpha val="43137"/>
                    </a:srgbClr>
                  </a:outerShdw>
                </a:effectLst>
                <a:latin typeface="Arial Narrow" panose="020B0606020202030204" pitchFamily="34" charset="0"/>
              </a:rPr>
              <a:t>T</a:t>
            </a:r>
            <a:r>
              <a:rPr lang="en-US" b="1" dirty="0" smtClean="0">
                <a:effectLst>
                  <a:outerShdw blurRad="38100" dist="38100" dir="2700000" algn="tl">
                    <a:srgbClr val="000000">
                      <a:alpha val="43137"/>
                    </a:srgbClr>
                  </a:outerShdw>
                </a:effectLst>
                <a:latin typeface="Arial Narrow" panose="020B0606020202030204" pitchFamily="34" charset="0"/>
              </a:rPr>
              <a:t>hey </a:t>
            </a:r>
            <a:r>
              <a:rPr lang="en-US" b="1" dirty="0">
                <a:effectLst>
                  <a:outerShdw blurRad="38100" dist="38100" dir="2700000" algn="tl">
                    <a:srgbClr val="000000">
                      <a:alpha val="43137"/>
                    </a:srgbClr>
                  </a:outerShdw>
                </a:effectLst>
                <a:latin typeface="Arial Narrow" panose="020B0606020202030204" pitchFamily="34" charset="0"/>
              </a:rPr>
              <a:t>declared </a:t>
            </a:r>
            <a:r>
              <a:rPr lang="en-US" b="1" dirty="0" smtClean="0">
                <a:effectLst>
                  <a:outerShdw blurRad="38100" dist="38100" dir="2700000" algn="tl">
                    <a:srgbClr val="000000">
                      <a:alpha val="43137"/>
                    </a:srgbClr>
                  </a:outerShdw>
                </a:effectLst>
                <a:latin typeface="Arial Narrow" panose="020B0606020202030204" pitchFamily="34" charset="0"/>
              </a:rPr>
              <a:t>it unconstitutional </a:t>
            </a:r>
            <a:r>
              <a:rPr lang="en-US" b="1" dirty="0">
                <a:effectLst>
                  <a:outerShdw blurRad="38100" dist="38100" dir="2700000" algn="tl">
                    <a:srgbClr val="000000">
                      <a:alpha val="43137"/>
                    </a:srgbClr>
                  </a:outerShdw>
                </a:effectLst>
                <a:latin typeface="Arial Narrow" panose="020B0606020202030204" pitchFamily="34" charset="0"/>
              </a:rPr>
              <a:t>for any State or person to prevent or inhibit </a:t>
            </a:r>
            <a:r>
              <a:rPr lang="en-US" b="1" dirty="0" smtClean="0">
                <a:effectLst>
                  <a:outerShdw blurRad="38100" dist="38100" dir="2700000" algn="tl">
                    <a:srgbClr val="000000">
                      <a:alpha val="43137"/>
                    </a:srgbClr>
                  </a:outerShdw>
                </a:effectLst>
                <a:latin typeface="Arial Narrow" panose="020B0606020202030204" pitchFamily="34" charset="0"/>
              </a:rPr>
              <a:t>a woman </a:t>
            </a:r>
            <a:r>
              <a:rPr lang="en-US" b="1" dirty="0">
                <a:effectLst>
                  <a:outerShdw blurRad="38100" dist="38100" dir="2700000" algn="tl">
                    <a:srgbClr val="000000">
                      <a:alpha val="43137"/>
                    </a:srgbClr>
                  </a:outerShdw>
                </a:effectLst>
                <a:latin typeface="Arial Narrow" panose="020B0606020202030204" pitchFamily="34" charset="0"/>
              </a:rPr>
              <a:t>seeking to hire a "doctor" to kill her baby.</a:t>
            </a:r>
          </a:p>
          <a:p>
            <a:pPr marL="0" indent="0" algn="just">
              <a:lnSpc>
                <a:spcPct val="120000"/>
              </a:lnSpc>
              <a:spcBef>
                <a:spcPts val="0"/>
              </a:spcBef>
              <a:buClr>
                <a:srgbClr val="FFFF00"/>
              </a:buClr>
              <a:buSzPct val="105000"/>
              <a:buFont typeface="Wingdings" panose="05000000000000000000" pitchFamily="2" charset="2"/>
              <a:buChar char="F"/>
            </a:pPr>
            <a:r>
              <a:rPr lang="en-US" b="1" dirty="0">
                <a:effectLst>
                  <a:outerShdw blurRad="38100" dist="38100" dir="2700000" algn="tl">
                    <a:srgbClr val="000000">
                      <a:alpha val="43137"/>
                    </a:srgbClr>
                  </a:outerShdw>
                </a:effectLst>
                <a:latin typeface="Arial Narrow" panose="020B0606020202030204" pitchFamily="34" charset="0"/>
              </a:rPr>
              <a:t>The Supreme Court outlawed the reading of Scripture</a:t>
            </a:r>
            <a:r>
              <a:rPr lang="en-US" b="1" dirty="0" smtClean="0">
                <a:effectLst>
                  <a:outerShdw blurRad="38100" dist="38100" dir="2700000" algn="tl">
                    <a:srgbClr val="000000">
                      <a:alpha val="43137"/>
                    </a:srgbClr>
                  </a:outerShdw>
                </a:effectLst>
                <a:latin typeface="Arial Narrow" panose="020B0606020202030204" pitchFamily="34" charset="0"/>
              </a:rPr>
              <a:t> </a:t>
            </a:r>
            <a:r>
              <a:rPr lang="en-US" b="1" dirty="0">
                <a:effectLst>
                  <a:outerShdw blurRad="38100" dist="38100" dir="2700000" algn="tl">
                    <a:srgbClr val="000000">
                      <a:alpha val="43137"/>
                    </a:srgbClr>
                  </a:outerShdw>
                </a:effectLst>
                <a:latin typeface="Arial Narrow" panose="020B0606020202030204" pitchFamily="34" charset="0"/>
              </a:rPr>
              <a:t>practice of prayer in public schools; </a:t>
            </a:r>
            <a:r>
              <a:rPr lang="en-US" b="1" dirty="0" smtClean="0">
                <a:effectLst>
                  <a:outerShdw blurRad="38100" dist="38100" dir="2700000" algn="tl">
                    <a:srgbClr val="000000">
                      <a:alpha val="43137"/>
                    </a:srgbClr>
                  </a:outerShdw>
                </a:effectLst>
                <a:latin typeface="Arial Narrow" panose="020B0606020202030204" pitchFamily="34" charset="0"/>
              </a:rPr>
              <a:t>practices engaged </a:t>
            </a:r>
            <a:r>
              <a:rPr lang="en-US" b="1" dirty="0">
                <a:effectLst>
                  <a:outerShdw blurRad="38100" dist="38100" dir="2700000" algn="tl">
                    <a:srgbClr val="000000">
                      <a:alpha val="43137"/>
                    </a:srgbClr>
                  </a:outerShdw>
                </a:effectLst>
                <a:latin typeface="Arial Narrow" panose="020B0606020202030204" pitchFamily="34" charset="0"/>
              </a:rPr>
              <a:t>in for two hundred years suddenly became illegal. </a:t>
            </a:r>
          </a:p>
        </p:txBody>
      </p:sp>
    </p:spTree>
    <p:extLst>
      <p:ext uri="{BB962C8B-B14F-4D97-AF65-F5344CB8AC3E}">
        <p14:creationId xmlns:p14="http://schemas.microsoft.com/office/powerpoint/2010/main" val="43401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066800"/>
          </a:xfrm>
          <a:solidFill>
            <a:schemeClr val="tx1"/>
          </a:solidFill>
        </p:spPr>
        <p:txBody>
          <a:bodyPr>
            <a:noAutofit/>
          </a:bodyPr>
          <a:lstStyle/>
          <a:p>
            <a:r>
              <a:rPr lang="en-US" sz="6600" b="1" dirty="0" smtClean="0">
                <a:solidFill>
                  <a:schemeClr val="bg2">
                    <a:lumMod val="10000"/>
                  </a:schemeClr>
                </a:solidFill>
                <a:effectLst>
                  <a:outerShdw blurRad="38100" dist="38100" dir="2700000" algn="tl">
                    <a:srgbClr val="000000">
                      <a:alpha val="43137"/>
                    </a:srgbClr>
                  </a:outerShdw>
                </a:effectLst>
                <a:latin typeface="Arial Narrow" panose="020B0606020202030204" pitchFamily="34" charset="0"/>
              </a:rPr>
              <a:t>Changes</a:t>
            </a:r>
            <a:endParaRPr lang="en-US" sz="6600" b="1" dirty="0">
              <a:solidFill>
                <a:schemeClr val="bg2">
                  <a:lumMod val="1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1295400"/>
            <a:ext cx="8610600" cy="5562600"/>
          </a:xfrm>
        </p:spPr>
        <p:txBody>
          <a:bodyPr>
            <a:normAutofit fontScale="92500" lnSpcReduction="10000"/>
          </a:bodyPr>
          <a:lstStyle/>
          <a:p>
            <a:pPr marL="0" indent="0" algn="just">
              <a:spcBef>
                <a:spcPts val="0"/>
              </a:spcBef>
              <a:buClr>
                <a:srgbClr val="FFFF00"/>
              </a:buClr>
              <a:buSzPct val="106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The court </a:t>
            </a:r>
            <a:r>
              <a:rPr lang="en-US" sz="3600" b="1" dirty="0">
                <a:effectLst>
                  <a:outerShdw blurRad="38100" dist="38100" dir="2700000" algn="tl">
                    <a:srgbClr val="000000">
                      <a:alpha val="43137"/>
                    </a:srgbClr>
                  </a:outerShdw>
                </a:effectLst>
                <a:latin typeface="Arial Narrow" panose="020B0606020202030204" pitchFamily="34" charset="0"/>
              </a:rPr>
              <a:t>legalized </a:t>
            </a:r>
            <a:r>
              <a:rPr lang="en-US" sz="3600" b="1" dirty="0" smtClean="0">
                <a:effectLst>
                  <a:outerShdw blurRad="38100" dist="38100" dir="2700000" algn="tl">
                    <a:srgbClr val="000000">
                      <a:alpha val="43137"/>
                    </a:srgbClr>
                  </a:outerShdw>
                </a:effectLst>
                <a:latin typeface="Arial Narrow" panose="020B0606020202030204" pitchFamily="34" charset="0"/>
              </a:rPr>
              <a:t>pornography as freedom of speech. </a:t>
            </a:r>
            <a:r>
              <a:rPr lang="en-US" sz="3600" b="1" smtClean="0">
                <a:effectLst>
                  <a:outerShdw blurRad="38100" dist="38100" dir="2700000" algn="tl">
                    <a:srgbClr val="000000">
                      <a:alpha val="43137"/>
                    </a:srgbClr>
                  </a:outerShdw>
                </a:effectLst>
                <a:latin typeface="Arial Narrow" panose="020B0606020202030204" pitchFamily="34" charset="0"/>
              </a:rPr>
              <a:t>What </a:t>
            </a:r>
            <a:r>
              <a:rPr lang="en-US" sz="3600" b="1" dirty="0" smtClean="0">
                <a:effectLst>
                  <a:outerShdw blurRad="38100" dist="38100" dir="2700000" algn="tl">
                    <a:srgbClr val="000000">
                      <a:alpha val="43137"/>
                    </a:srgbClr>
                  </a:outerShdw>
                </a:effectLst>
                <a:latin typeface="Arial Narrow" panose="020B0606020202030204" pitchFamily="34" charset="0"/>
              </a:rPr>
              <a:t>about responsibility </a:t>
            </a:r>
            <a:r>
              <a:rPr lang="en-US" sz="3600" b="1" dirty="0">
                <a:effectLst>
                  <a:outerShdw blurRad="38100" dist="38100" dir="2700000" algn="tl">
                    <a:srgbClr val="000000">
                      <a:alpha val="43137"/>
                    </a:srgbClr>
                  </a:outerShdw>
                </a:effectLst>
                <a:latin typeface="Arial Narrow" panose="020B0606020202030204" pitchFamily="34" charset="0"/>
              </a:rPr>
              <a:t>for </a:t>
            </a:r>
            <a:r>
              <a:rPr lang="en-US" sz="3600" b="1" dirty="0" smtClean="0">
                <a:effectLst>
                  <a:outerShdw blurRad="38100" dist="38100" dir="2700000" algn="tl">
                    <a:srgbClr val="000000">
                      <a:alpha val="43137"/>
                    </a:srgbClr>
                  </a:outerShdw>
                </a:effectLst>
                <a:latin typeface="Arial Narrow" panose="020B0606020202030204" pitchFamily="34" charset="0"/>
              </a:rPr>
              <a:t>the flood </a:t>
            </a:r>
            <a:r>
              <a:rPr lang="en-US" sz="3600" b="1" dirty="0">
                <a:effectLst>
                  <a:outerShdw blurRad="38100" dist="38100" dir="2700000" algn="tl">
                    <a:srgbClr val="000000">
                      <a:alpha val="43137"/>
                    </a:srgbClr>
                  </a:outerShdw>
                </a:effectLst>
                <a:latin typeface="Arial Narrow" panose="020B0606020202030204" pitchFamily="34" charset="0"/>
              </a:rPr>
              <a:t>of violence against women and children that has </a:t>
            </a:r>
            <a:r>
              <a:rPr lang="en-US" sz="3600" b="1" dirty="0" smtClean="0">
                <a:effectLst>
                  <a:outerShdw blurRad="38100" dist="38100" dir="2700000" algn="tl">
                    <a:srgbClr val="000000">
                      <a:alpha val="43137"/>
                    </a:srgbClr>
                  </a:outerShdw>
                </a:effectLst>
                <a:latin typeface="Arial Narrow" panose="020B0606020202030204" pitchFamily="34" charset="0"/>
              </a:rPr>
              <a:t>resulted?</a:t>
            </a:r>
            <a:endParaRPr lang="en-US" sz="3600" b="1" dirty="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rgbClr val="FFFF00"/>
              </a:buClr>
              <a:buSzPct val="106000"/>
              <a:buFont typeface="Wingdings" panose="05000000000000000000" pitchFamily="2" charset="2"/>
              <a:buChar char="F"/>
            </a:pPr>
            <a:r>
              <a:rPr lang="en-US" sz="3600" b="1" dirty="0">
                <a:effectLst>
                  <a:outerShdw blurRad="38100" dist="38100" dir="2700000" algn="tl">
                    <a:srgbClr val="000000">
                      <a:alpha val="43137"/>
                    </a:srgbClr>
                  </a:outerShdw>
                </a:effectLst>
                <a:latin typeface="Arial Narrow" panose="020B0606020202030204" pitchFamily="34" charset="0"/>
              </a:rPr>
              <a:t>Baby Doe regulations were pronounced </a:t>
            </a:r>
            <a:r>
              <a:rPr lang="en-US" sz="3600" b="1" dirty="0" smtClean="0">
                <a:effectLst>
                  <a:outerShdw blurRad="38100" dist="38100" dir="2700000" algn="tl">
                    <a:srgbClr val="000000">
                      <a:alpha val="43137"/>
                    </a:srgbClr>
                  </a:outerShdw>
                </a:effectLst>
                <a:latin typeface="Arial Narrow" panose="020B0606020202030204" pitchFamily="34" charset="0"/>
              </a:rPr>
              <a:t>unconstitutional, saying </a:t>
            </a:r>
            <a:r>
              <a:rPr lang="en-US" sz="3600" b="1" dirty="0">
                <a:effectLst>
                  <a:outerShdw blurRad="38100" dist="38100" dir="2700000" algn="tl">
                    <a:srgbClr val="000000">
                      <a:alpha val="43137"/>
                    </a:srgbClr>
                  </a:outerShdw>
                </a:effectLst>
                <a:latin typeface="Arial Narrow" panose="020B0606020202030204" pitchFamily="34" charset="0"/>
              </a:rPr>
              <a:t>in essence that parents can legally pay doctors to </a:t>
            </a:r>
            <a:r>
              <a:rPr lang="en-US" sz="3600" b="1" dirty="0" smtClean="0">
                <a:effectLst>
                  <a:outerShdw blurRad="38100" dist="38100" dir="2700000" algn="tl">
                    <a:srgbClr val="000000">
                      <a:alpha val="43137"/>
                    </a:srgbClr>
                  </a:outerShdw>
                </a:effectLst>
                <a:latin typeface="Arial Narrow" panose="020B0606020202030204" pitchFamily="34" charset="0"/>
              </a:rPr>
              <a:t>deny basic </a:t>
            </a:r>
            <a:r>
              <a:rPr lang="en-US" sz="3600" b="1" dirty="0">
                <a:effectLst>
                  <a:outerShdw blurRad="38100" dist="38100" dir="2700000" algn="tl">
                    <a:srgbClr val="000000">
                      <a:alpha val="43137"/>
                    </a:srgbClr>
                  </a:outerShdw>
                </a:effectLst>
                <a:latin typeface="Arial Narrow" panose="020B0606020202030204" pitchFamily="34" charset="0"/>
              </a:rPr>
              <a:t>medical care and food to handicapped children. </a:t>
            </a:r>
            <a:r>
              <a:rPr lang="en-US" sz="3600" b="1" dirty="0" smtClean="0">
                <a:effectLst>
                  <a:outerShdw blurRad="38100" dist="38100" dir="2700000" algn="tl">
                    <a:srgbClr val="000000">
                      <a:alpha val="43137"/>
                    </a:srgbClr>
                  </a:outerShdw>
                </a:effectLst>
                <a:latin typeface="Arial Narrow" panose="020B0606020202030204" pitchFamily="34" charset="0"/>
              </a:rPr>
              <a:t>These babies </a:t>
            </a:r>
            <a:r>
              <a:rPr lang="en-US" sz="3600" b="1" dirty="0">
                <a:effectLst>
                  <a:outerShdw blurRad="38100" dist="38100" dir="2700000" algn="tl">
                    <a:srgbClr val="000000">
                      <a:alpha val="43137"/>
                    </a:srgbClr>
                  </a:outerShdw>
                </a:effectLst>
                <a:latin typeface="Arial Narrow" panose="020B0606020202030204" pitchFamily="34" charset="0"/>
              </a:rPr>
              <a:t>are now legally starved to death. </a:t>
            </a:r>
            <a:endParaRPr lang="en-US" sz="3600" b="1" dirty="0" smtClean="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rgbClr val="FFFF00"/>
              </a:buClr>
              <a:buSzPct val="106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Dial-a-porn </a:t>
            </a:r>
            <a:r>
              <a:rPr lang="en-US" sz="3600" b="1" dirty="0">
                <a:effectLst>
                  <a:outerShdw blurRad="38100" dist="38100" dir="2700000" algn="tl">
                    <a:srgbClr val="000000">
                      <a:alpha val="43137"/>
                    </a:srgbClr>
                  </a:outerShdw>
                </a:effectLst>
                <a:latin typeface="Arial Narrow" panose="020B0606020202030204" pitchFamily="34" charset="0"/>
              </a:rPr>
              <a:t>laws </a:t>
            </a:r>
            <a:r>
              <a:rPr lang="en-US" sz="3600" b="1" dirty="0" smtClean="0">
                <a:effectLst>
                  <a:outerShdw blurRad="38100" dist="38100" dir="2700000" algn="tl">
                    <a:srgbClr val="000000">
                      <a:alpha val="43137"/>
                    </a:srgbClr>
                  </a:outerShdw>
                </a:effectLst>
                <a:latin typeface="Arial Narrow" panose="020B0606020202030204" pitchFamily="34" charset="0"/>
              </a:rPr>
              <a:t>were struck </a:t>
            </a:r>
            <a:r>
              <a:rPr lang="en-US" sz="3600" b="1" dirty="0">
                <a:effectLst>
                  <a:outerShdw blurRad="38100" dist="38100" dir="2700000" algn="tl">
                    <a:srgbClr val="000000">
                      <a:alpha val="43137"/>
                    </a:srgbClr>
                  </a:outerShdw>
                </a:effectLst>
                <a:latin typeface="Arial Narrow" panose="020B0606020202030204" pitchFamily="34" charset="0"/>
              </a:rPr>
              <a:t>down despite the wishes of </a:t>
            </a:r>
            <a:r>
              <a:rPr lang="en-US" sz="3600" b="1" dirty="0" smtClean="0">
                <a:effectLst>
                  <a:outerShdw blurRad="38100" dist="38100" dir="2700000" algn="tl">
                    <a:srgbClr val="000000">
                      <a:alpha val="43137"/>
                    </a:srgbClr>
                  </a:outerShdw>
                </a:effectLst>
                <a:latin typeface="Arial Narrow" panose="020B0606020202030204" pitchFamily="34" charset="0"/>
              </a:rPr>
              <a:t>decent citizens. </a:t>
            </a:r>
            <a:endParaRPr lang="en-US" sz="36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55149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066800"/>
          </a:xfrm>
          <a:solidFill>
            <a:schemeClr val="tx1"/>
          </a:solidFill>
        </p:spPr>
        <p:txBody>
          <a:bodyPr>
            <a:noAutofit/>
          </a:bodyPr>
          <a:lstStyle/>
          <a:p>
            <a:r>
              <a:rPr lang="en-US" sz="6600" b="1" dirty="0" smtClean="0">
                <a:solidFill>
                  <a:schemeClr val="bg2">
                    <a:lumMod val="10000"/>
                  </a:schemeClr>
                </a:solidFill>
                <a:effectLst>
                  <a:outerShdw blurRad="38100" dist="38100" dir="2700000" algn="tl">
                    <a:srgbClr val="000000">
                      <a:alpha val="43137"/>
                    </a:srgbClr>
                  </a:outerShdw>
                </a:effectLst>
                <a:latin typeface="Arial Narrow" panose="020B0606020202030204" pitchFamily="34" charset="0"/>
              </a:rPr>
              <a:t>Changes</a:t>
            </a:r>
            <a:endParaRPr lang="en-US" sz="6600" b="1" dirty="0">
              <a:solidFill>
                <a:schemeClr val="bg2">
                  <a:lumMod val="1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304800" y="1295400"/>
            <a:ext cx="8458200" cy="5562600"/>
          </a:xfrm>
        </p:spPr>
        <p:txBody>
          <a:bodyPr>
            <a:normAutofit lnSpcReduction="10000"/>
          </a:bodyPr>
          <a:lstStyle/>
          <a:p>
            <a:pPr marL="0" indent="0" algn="just">
              <a:spcBef>
                <a:spcPts val="0"/>
              </a:spcBef>
              <a:buClr>
                <a:srgbClr val="FFFF00"/>
              </a:buClr>
              <a:buSzPct val="109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Laws requiring women </a:t>
            </a:r>
            <a:r>
              <a:rPr lang="en-US" sz="3600" b="1" dirty="0">
                <a:effectLst>
                  <a:outerShdw blurRad="38100" dist="38100" dir="2700000" algn="tl">
                    <a:srgbClr val="000000">
                      <a:alpha val="43137"/>
                    </a:srgbClr>
                  </a:outerShdw>
                </a:effectLst>
                <a:latin typeface="Arial Narrow" panose="020B0606020202030204" pitchFamily="34" charset="0"/>
              </a:rPr>
              <a:t>to be apprised with the risks associated with </a:t>
            </a:r>
            <a:r>
              <a:rPr lang="en-US" sz="3600" b="1" dirty="0" smtClean="0">
                <a:effectLst>
                  <a:outerShdw blurRad="38100" dist="38100" dir="2700000" algn="tl">
                    <a:srgbClr val="000000">
                      <a:alpha val="43137"/>
                    </a:srgbClr>
                  </a:outerShdw>
                </a:effectLst>
                <a:latin typeface="Arial Narrow" panose="020B0606020202030204" pitchFamily="34" charset="0"/>
              </a:rPr>
              <a:t>abortion have </a:t>
            </a:r>
            <a:r>
              <a:rPr lang="en-US" sz="3600" b="1" dirty="0">
                <a:effectLst>
                  <a:outerShdw blurRad="38100" dist="38100" dir="2700000" algn="tl">
                    <a:srgbClr val="000000">
                      <a:alpha val="43137"/>
                    </a:srgbClr>
                  </a:outerShdw>
                </a:effectLst>
                <a:latin typeface="Arial Narrow" panose="020B0606020202030204" pitchFamily="34" charset="0"/>
              </a:rPr>
              <a:t>been declared </a:t>
            </a:r>
            <a:r>
              <a:rPr lang="en-US" sz="3600" b="1" dirty="0" smtClean="0">
                <a:effectLst>
                  <a:outerShdw blurRad="38100" dist="38100" dir="2700000" algn="tl">
                    <a:srgbClr val="000000">
                      <a:alpha val="43137"/>
                    </a:srgbClr>
                  </a:outerShdw>
                </a:effectLst>
                <a:latin typeface="Arial Narrow" panose="020B0606020202030204" pitchFamily="34" charset="0"/>
              </a:rPr>
              <a:t>illegal. </a:t>
            </a:r>
          </a:p>
          <a:p>
            <a:pPr marL="0" indent="0" algn="just">
              <a:spcBef>
                <a:spcPts val="0"/>
              </a:spcBef>
              <a:buClr>
                <a:srgbClr val="FFFF00"/>
              </a:buClr>
              <a:buSzPct val="109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Laws </a:t>
            </a:r>
            <a:r>
              <a:rPr lang="en-US" sz="3600" b="1" dirty="0">
                <a:effectLst>
                  <a:outerShdw blurRad="38100" dist="38100" dir="2700000" algn="tl">
                    <a:srgbClr val="000000">
                      <a:alpha val="43137"/>
                    </a:srgbClr>
                  </a:outerShdw>
                </a:effectLst>
                <a:latin typeface="Arial Narrow" panose="020B0606020202030204" pitchFamily="34" charset="0"/>
              </a:rPr>
              <a:t>requiring under-age </a:t>
            </a:r>
            <a:r>
              <a:rPr lang="en-US" sz="3600" b="1" dirty="0" smtClean="0">
                <a:effectLst>
                  <a:outerShdw blurRad="38100" dist="38100" dir="2700000" algn="tl">
                    <a:srgbClr val="000000">
                      <a:alpha val="43137"/>
                    </a:srgbClr>
                  </a:outerShdw>
                </a:effectLst>
                <a:latin typeface="Arial Narrow" panose="020B0606020202030204" pitchFamily="34" charset="0"/>
              </a:rPr>
              <a:t>girls to </a:t>
            </a:r>
            <a:r>
              <a:rPr lang="en-US" sz="3600" b="1" dirty="0">
                <a:effectLst>
                  <a:outerShdw blurRad="38100" dist="38100" dir="2700000" algn="tl">
                    <a:srgbClr val="000000">
                      <a:alpha val="43137"/>
                    </a:srgbClr>
                  </a:outerShdw>
                </a:effectLst>
                <a:latin typeface="Arial Narrow" panose="020B0606020202030204" pitchFamily="34" charset="0"/>
              </a:rPr>
              <a:t>contact their parents before electing to have an </a:t>
            </a:r>
            <a:r>
              <a:rPr lang="en-US" sz="3600" b="1" dirty="0" smtClean="0">
                <a:effectLst>
                  <a:outerShdw blurRad="38100" dist="38100" dir="2700000" algn="tl">
                    <a:srgbClr val="000000">
                      <a:alpha val="43137"/>
                    </a:srgbClr>
                  </a:outerShdw>
                </a:effectLst>
                <a:latin typeface="Arial Narrow" panose="020B0606020202030204" pitchFamily="34" charset="0"/>
              </a:rPr>
              <a:t>abortion have also been declared illegal.</a:t>
            </a:r>
          </a:p>
          <a:p>
            <a:pPr marL="0" indent="0" algn="just">
              <a:spcBef>
                <a:spcPts val="0"/>
              </a:spcBef>
              <a:buClr>
                <a:srgbClr val="FFFF00"/>
              </a:buClr>
              <a:buSzPct val="109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A </a:t>
            </a:r>
            <a:r>
              <a:rPr lang="en-US" sz="3600" b="1" dirty="0">
                <a:effectLst>
                  <a:outerShdw blurRad="38100" dist="38100" dir="2700000" algn="tl">
                    <a:srgbClr val="000000">
                      <a:alpha val="43137"/>
                    </a:srgbClr>
                  </a:outerShdw>
                </a:effectLst>
                <a:latin typeface="Arial Narrow" panose="020B0606020202030204" pitchFamily="34" charset="0"/>
              </a:rPr>
              <a:t>y</a:t>
            </a:r>
            <a:r>
              <a:rPr lang="en-US" sz="3600" b="1" dirty="0" smtClean="0">
                <a:effectLst>
                  <a:outerShdw blurRad="38100" dist="38100" dir="2700000" algn="tl">
                    <a:srgbClr val="000000">
                      <a:alpha val="43137"/>
                    </a:srgbClr>
                  </a:outerShdw>
                </a:effectLst>
                <a:latin typeface="Arial Narrow" panose="020B0606020202030204" pitchFamily="34" charset="0"/>
              </a:rPr>
              <a:t>ear ago the Supreme Court ruled 5-4 making same-sex marriage a right nationwide.</a:t>
            </a:r>
          </a:p>
          <a:p>
            <a:pPr marL="0" indent="0" algn="just">
              <a:spcBef>
                <a:spcPts val="0"/>
              </a:spcBef>
              <a:buClr>
                <a:srgbClr val="FFFF00"/>
              </a:buClr>
              <a:buSzPct val="109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Where will the transgenderism decisions end up?</a:t>
            </a:r>
            <a:endParaRPr lang="en-US" sz="3600" b="1" dirty="0">
              <a:effectLst>
                <a:outerShdw blurRad="38100" dist="38100" dir="2700000" algn="tl">
                  <a:srgbClr val="000000">
                    <a:alpha val="43137"/>
                  </a:srgbClr>
                </a:outerShdw>
              </a:effectLst>
            </a:endParaRPr>
          </a:p>
          <a:p>
            <a:pPr>
              <a:buClr>
                <a:srgbClr val="FFFF00"/>
              </a:buClr>
              <a:buSzPct val="109000"/>
              <a:buFont typeface="Wingdings" panose="05000000000000000000" pitchFamily="2" charset="2"/>
              <a:buChar char="F"/>
            </a:pPr>
            <a:endParaRPr lang="en-US" dirty="0"/>
          </a:p>
        </p:txBody>
      </p:sp>
    </p:spTree>
    <p:extLst>
      <p:ext uri="{BB962C8B-B14F-4D97-AF65-F5344CB8AC3E}">
        <p14:creationId xmlns:p14="http://schemas.microsoft.com/office/powerpoint/2010/main" val="355149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066800"/>
          </a:xfrm>
          <a:solidFill>
            <a:schemeClr val="tx1"/>
          </a:solidFill>
        </p:spPr>
        <p:txBody>
          <a:bodyPr>
            <a:noAutofit/>
          </a:bodyPr>
          <a:lstStyle/>
          <a:p>
            <a:r>
              <a:rPr lang="en-US" sz="6400" b="1" dirty="0" smtClean="0">
                <a:solidFill>
                  <a:schemeClr val="bg1">
                    <a:lumMod val="50000"/>
                  </a:schemeClr>
                </a:solidFill>
                <a:effectLst>
                  <a:outerShdw blurRad="38100" dist="38100" dir="2700000" algn="tl">
                    <a:srgbClr val="000000">
                      <a:alpha val="43137"/>
                    </a:srgbClr>
                  </a:outerShdw>
                </a:effectLst>
                <a:latin typeface="Arial Narrow" panose="020B0606020202030204" pitchFamily="34" charset="0"/>
              </a:rPr>
              <a:t>Despite These Atrocities…</a:t>
            </a:r>
            <a:endParaRPr lang="en-US" sz="6400" b="1" dirty="0">
              <a:solidFill>
                <a:schemeClr val="bg1">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304800" y="1143000"/>
            <a:ext cx="8458200" cy="5715000"/>
          </a:xfrm>
        </p:spPr>
        <p:txBody>
          <a:bodyPr>
            <a:normAutofit fontScale="92500" lnSpcReduction="10000"/>
          </a:bodyPr>
          <a:lstStyle/>
          <a:p>
            <a:pPr marL="0" indent="0" algn="ctr">
              <a:spcBef>
                <a:spcPts val="0"/>
              </a:spcBef>
              <a:buNone/>
            </a:pPr>
            <a:r>
              <a:rPr lang="en-US" sz="7100" b="1" dirty="0" smtClean="0">
                <a:effectLst>
                  <a:outerShdw blurRad="38100" dist="38100" dir="2700000" algn="tl">
                    <a:srgbClr val="000000">
                      <a:alpha val="43137"/>
                    </a:srgbClr>
                  </a:outerShdw>
                </a:effectLst>
                <a:latin typeface="Arial Narrow" panose="020B0606020202030204" pitchFamily="34" charset="0"/>
              </a:rPr>
              <a:t>Christians living </a:t>
            </a:r>
            <a:r>
              <a:rPr lang="en-US" sz="7100" b="1" dirty="0">
                <a:effectLst>
                  <a:outerShdw blurRad="38100" dist="38100" dir="2700000" algn="tl">
                    <a:srgbClr val="000000">
                      <a:alpha val="43137"/>
                    </a:srgbClr>
                  </a:outerShdw>
                </a:effectLst>
                <a:latin typeface="Arial Narrow" panose="020B0606020202030204" pitchFamily="34" charset="0"/>
              </a:rPr>
              <a:t>in our </a:t>
            </a:r>
            <a:r>
              <a:rPr lang="en-US" sz="7100" b="1" dirty="0" smtClean="0">
                <a:effectLst>
                  <a:outerShdw blurRad="38100" dist="38100" dir="2700000" algn="tl">
                    <a:srgbClr val="000000">
                      <a:alpha val="43137"/>
                    </a:srgbClr>
                  </a:outerShdw>
                </a:effectLst>
                <a:latin typeface="Arial Narrow" panose="020B0606020202030204" pitchFamily="34" charset="0"/>
              </a:rPr>
              <a:t>officially pluralistic </a:t>
            </a:r>
            <a:r>
              <a:rPr lang="en-US" sz="7100" b="1" dirty="0">
                <a:effectLst>
                  <a:outerShdw blurRad="38100" dist="38100" dir="2700000" algn="tl">
                    <a:srgbClr val="000000">
                      <a:alpha val="43137"/>
                    </a:srgbClr>
                  </a:outerShdw>
                </a:effectLst>
                <a:latin typeface="Arial Narrow" panose="020B0606020202030204" pitchFamily="34" charset="0"/>
              </a:rPr>
              <a:t>and religiously neutral society do not feel any </a:t>
            </a:r>
            <a:r>
              <a:rPr lang="en-US" sz="7100" b="1" dirty="0" smtClean="0">
                <a:effectLst>
                  <a:outerShdw blurRad="38100" dist="38100" dir="2700000" algn="tl">
                    <a:srgbClr val="000000">
                      <a:alpha val="43137"/>
                    </a:srgbClr>
                  </a:outerShdw>
                </a:effectLst>
                <a:latin typeface="Arial Narrow" panose="020B0606020202030204" pitchFamily="34" charset="0"/>
              </a:rPr>
              <a:t>great pressure</a:t>
            </a:r>
            <a:r>
              <a:rPr lang="en-US" sz="7100" b="1" dirty="0">
                <a:effectLst>
                  <a:outerShdw blurRad="38100" dist="38100" dir="2700000" algn="tl">
                    <a:srgbClr val="000000">
                      <a:alpha val="43137"/>
                    </a:srgbClr>
                  </a:outerShdw>
                </a:effectLst>
                <a:latin typeface="Arial Narrow" panose="020B0606020202030204" pitchFamily="34" charset="0"/>
              </a:rPr>
              <a:t>. </a:t>
            </a:r>
            <a:endParaRPr lang="en-US" sz="7100" b="1" dirty="0" smtClean="0">
              <a:effectLst>
                <a:outerShdw blurRad="38100" dist="38100" dir="2700000" algn="tl">
                  <a:srgbClr val="000000">
                    <a:alpha val="43137"/>
                  </a:srgbClr>
                </a:outerShdw>
              </a:effectLst>
              <a:latin typeface="Arial Narrow" panose="020B0606020202030204" pitchFamily="34" charset="0"/>
            </a:endParaRPr>
          </a:p>
          <a:p>
            <a:pPr marL="0" indent="0" algn="ctr">
              <a:spcBef>
                <a:spcPts val="0"/>
              </a:spcBef>
              <a:buNone/>
            </a:pPr>
            <a:r>
              <a:rPr lang="en-US" sz="8600" b="1" dirty="0" smtClean="0">
                <a:solidFill>
                  <a:srgbClr val="FFFF00"/>
                </a:solidFill>
                <a:effectLst>
                  <a:outerShdw blurRad="38100" dist="38100" dir="2700000" algn="tl">
                    <a:srgbClr val="000000">
                      <a:alpha val="43137"/>
                    </a:srgbClr>
                  </a:outerShdw>
                </a:effectLst>
                <a:latin typeface="Arial Narrow" panose="020B0606020202030204" pitchFamily="34" charset="0"/>
              </a:rPr>
              <a:t>AND WHY NOT?</a:t>
            </a:r>
          </a:p>
        </p:txBody>
      </p:sp>
    </p:spTree>
    <p:extLst>
      <p:ext uri="{BB962C8B-B14F-4D97-AF65-F5344CB8AC3E}">
        <p14:creationId xmlns:p14="http://schemas.microsoft.com/office/powerpoint/2010/main" val="355149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1.wp.com/kevinspear.com/wp-content/uploads/2012/10/Spear_38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12" y="14749"/>
            <a:ext cx="9316976" cy="7086600"/>
          </a:xfrm>
          <a:prstGeom prst="rect">
            <a:avLst/>
          </a:prstGeom>
          <a:noFill/>
          <a:extLst>
            <a:ext uri="{909E8E84-426E-40DD-AFC4-6F175D3DCCD1}">
              <a14:hiddenFill xmlns:a14="http://schemas.microsoft.com/office/drawing/2010/main">
                <a:solidFill>
                  <a:srgbClr val="FFFFFF"/>
                </a:solidFill>
              </a14:hiddenFill>
            </a:ext>
          </a:extLst>
        </p:spPr>
      </p:pic>
      <p:sp>
        <p:nvSpPr>
          <p:cNvPr id="5" name="Round Same Side Corner Rectangle 4"/>
          <p:cNvSpPr/>
          <p:nvPr/>
        </p:nvSpPr>
        <p:spPr>
          <a:xfrm>
            <a:off x="1295400" y="1061884"/>
            <a:ext cx="3048000" cy="2496165"/>
          </a:xfrm>
          <a:prstGeom prst="round2Same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886200" y="983840"/>
            <a:ext cx="990600" cy="140724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806744" y="1061883"/>
            <a:ext cx="679655" cy="6255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13571" y="2497394"/>
            <a:ext cx="381000" cy="4621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65123" y="1126613"/>
            <a:ext cx="3733800" cy="2431435"/>
          </a:xfrm>
          <a:prstGeom prst="rect">
            <a:avLst/>
          </a:prstGeom>
          <a:noFill/>
        </p:spPr>
        <p:txBody>
          <a:bodyPr wrap="square" rtlCol="0">
            <a:spAutoFit/>
          </a:bodyPr>
          <a:lstStyle/>
          <a:p>
            <a:pPr algn="ctr"/>
            <a:r>
              <a:rPr lang="en-US" sz="3600" b="1" dirty="0" smtClean="0">
                <a:solidFill>
                  <a:schemeClr val="accent1"/>
                </a:solidFill>
                <a:latin typeface="Arial Narrow" panose="020B0606020202030204" pitchFamily="34" charset="0"/>
              </a:rPr>
              <a:t>You Do Not Receive Battle Scars When </a:t>
            </a:r>
            <a:r>
              <a:rPr lang="en-US" sz="4000" b="1" dirty="0" smtClean="0">
                <a:solidFill>
                  <a:schemeClr val="accent1"/>
                </a:solidFill>
                <a:latin typeface="Arial Narrow" panose="020B0606020202030204" pitchFamily="34" charset="0"/>
              </a:rPr>
              <a:t>You Are In       Full Retreat!</a:t>
            </a:r>
            <a:endParaRPr lang="en-US" sz="4000" b="1" dirty="0">
              <a:solidFill>
                <a:schemeClr val="accent1"/>
              </a:solidFill>
              <a:latin typeface="Arial Narrow" panose="020B0606020202030204" pitchFamily="34" charset="0"/>
            </a:endParaRPr>
          </a:p>
        </p:txBody>
      </p:sp>
      <p:sp>
        <p:nvSpPr>
          <p:cNvPr id="10" name="Rectangle 9"/>
          <p:cNvSpPr/>
          <p:nvPr/>
        </p:nvSpPr>
        <p:spPr>
          <a:xfrm>
            <a:off x="7620000" y="6629400"/>
            <a:ext cx="1905000" cy="4719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243416" y="3429000"/>
            <a:ext cx="679655" cy="4418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982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066800"/>
          </a:xfrm>
          <a:solidFill>
            <a:schemeClr val="tx1"/>
          </a:solidFill>
        </p:spPr>
        <p:txBody>
          <a:bodyPr>
            <a:noAutofit/>
          </a:bodyPr>
          <a:lstStyle/>
          <a:p>
            <a:r>
              <a:rPr lang="en-US" sz="6400" b="1" dirty="0" smtClean="0">
                <a:solidFill>
                  <a:schemeClr val="bg1">
                    <a:lumMod val="50000"/>
                  </a:schemeClr>
                </a:solidFill>
                <a:effectLst>
                  <a:outerShdw blurRad="38100" dist="38100" dir="2700000" algn="tl">
                    <a:srgbClr val="000000">
                      <a:alpha val="43137"/>
                    </a:srgbClr>
                  </a:outerShdw>
                </a:effectLst>
                <a:latin typeface="Arial Narrow" panose="020B0606020202030204" pitchFamily="34" charset="0"/>
              </a:rPr>
              <a:t>Did We Fight…</a:t>
            </a:r>
            <a:endParaRPr lang="en-US" sz="6400" b="1" dirty="0">
              <a:solidFill>
                <a:schemeClr val="bg1">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1143000"/>
            <a:ext cx="8610600" cy="5562600"/>
          </a:xfrm>
        </p:spPr>
        <p:txBody>
          <a:bodyPr>
            <a:noAutofit/>
          </a:bodyPr>
          <a:lstStyle/>
          <a:p>
            <a:pPr marL="0" indent="0" algn="just">
              <a:spcBef>
                <a:spcPts val="0"/>
              </a:spcBef>
              <a:buClr>
                <a:srgbClr val="FFFF00"/>
              </a:buClr>
              <a:buSzPct val="108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When no-fault divorces began in 1969 in California and soon became the norm across the nation?</a:t>
            </a:r>
          </a:p>
          <a:p>
            <a:pPr marL="0" indent="0" algn="just">
              <a:spcBef>
                <a:spcPts val="0"/>
              </a:spcBef>
              <a:buClr>
                <a:srgbClr val="FFFF00"/>
              </a:buClr>
              <a:buSzPct val="108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When </a:t>
            </a:r>
            <a:r>
              <a:rPr lang="en-US" sz="3600" b="1" dirty="0">
                <a:effectLst>
                  <a:outerShdw blurRad="38100" dist="38100" dir="2700000" algn="tl">
                    <a:srgbClr val="000000">
                      <a:alpha val="43137"/>
                    </a:srgbClr>
                  </a:outerShdw>
                </a:effectLst>
                <a:latin typeface="Arial Narrow" panose="020B0606020202030204" pitchFamily="34" charset="0"/>
              </a:rPr>
              <a:t>pornography </a:t>
            </a:r>
            <a:r>
              <a:rPr lang="en-US" sz="3600" b="1" dirty="0" smtClean="0">
                <a:effectLst>
                  <a:outerShdw blurRad="38100" dist="38100" dir="2700000" algn="tl">
                    <a:srgbClr val="000000">
                      <a:alpha val="43137"/>
                    </a:srgbClr>
                  </a:outerShdw>
                </a:effectLst>
                <a:latin typeface="Arial Narrow" panose="020B0606020202030204" pitchFamily="34" charset="0"/>
              </a:rPr>
              <a:t>was legalized</a:t>
            </a:r>
            <a:r>
              <a:rPr lang="en-US" sz="3600" b="1" dirty="0">
                <a:effectLst>
                  <a:outerShdw blurRad="38100" dist="38100" dir="2700000" algn="tl">
                    <a:srgbClr val="000000">
                      <a:alpha val="43137"/>
                    </a:srgbClr>
                  </a:outerShdw>
                </a:effectLst>
                <a:latin typeface="Arial Narrow" panose="020B0606020202030204" pitchFamily="34" charset="0"/>
              </a:rPr>
              <a:t>?</a:t>
            </a:r>
            <a:r>
              <a:rPr lang="en-US" sz="3600" b="1" dirty="0" smtClean="0">
                <a:effectLst>
                  <a:outerShdw blurRad="38100" dist="38100" dir="2700000" algn="tl">
                    <a:srgbClr val="000000">
                      <a:alpha val="43137"/>
                    </a:srgbClr>
                  </a:outerShdw>
                </a:effectLst>
                <a:latin typeface="Arial Narrow" panose="020B0606020202030204" pitchFamily="34" charset="0"/>
              </a:rPr>
              <a:t> </a:t>
            </a:r>
          </a:p>
          <a:p>
            <a:pPr marL="0" indent="0" algn="just">
              <a:spcBef>
                <a:spcPts val="0"/>
              </a:spcBef>
              <a:buClr>
                <a:srgbClr val="FFFF00"/>
              </a:buClr>
              <a:buSzPct val="108000"/>
              <a:buFont typeface="Wingdings" panose="05000000000000000000" pitchFamily="2" charset="2"/>
              <a:buChar char="F"/>
            </a:pPr>
            <a:r>
              <a:rPr lang="en-US" sz="3600" b="1" dirty="0">
                <a:effectLst>
                  <a:outerShdw blurRad="38100" dist="38100" dir="2700000" algn="tl">
                    <a:srgbClr val="000000">
                      <a:alpha val="43137"/>
                    </a:srgbClr>
                  </a:outerShdw>
                </a:effectLst>
                <a:latin typeface="Arial Narrow" panose="020B0606020202030204" pitchFamily="34" charset="0"/>
              </a:rPr>
              <a:t>When prayer in public schools was declared </a:t>
            </a:r>
            <a:r>
              <a:rPr lang="en-US" sz="3500" b="1" dirty="0" smtClean="0">
                <a:effectLst>
                  <a:outerShdw blurRad="38100" dist="38100" dir="2700000" algn="tl">
                    <a:srgbClr val="000000">
                      <a:alpha val="43137"/>
                    </a:srgbClr>
                  </a:outerShdw>
                </a:effectLst>
                <a:latin typeface="Arial Narrow" panose="020B0606020202030204" pitchFamily="34" charset="0"/>
              </a:rPr>
              <a:t>unconstitutional &amp; teaching evolution required? </a:t>
            </a:r>
            <a:endParaRPr lang="en-US" sz="3500" b="1" dirty="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rgbClr val="FFFF00"/>
              </a:buClr>
              <a:buSzPct val="108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When killing babies </a:t>
            </a:r>
            <a:r>
              <a:rPr lang="en-US" sz="3600" b="1" dirty="0">
                <a:effectLst>
                  <a:outerShdw blurRad="38100" dist="38100" dir="2700000" algn="tl">
                    <a:srgbClr val="000000">
                      <a:alpha val="43137"/>
                    </a:srgbClr>
                  </a:outerShdw>
                </a:effectLst>
                <a:latin typeface="Arial Narrow" panose="020B0606020202030204" pitchFamily="34" charset="0"/>
              </a:rPr>
              <a:t>ceased to be a felony and was declared a </a:t>
            </a:r>
            <a:r>
              <a:rPr lang="en-US" sz="3600" b="1" dirty="0" smtClean="0">
                <a:effectLst>
                  <a:outerShdw blurRad="38100" dist="38100" dir="2700000" algn="tl">
                    <a:srgbClr val="000000">
                      <a:alpha val="43137"/>
                    </a:srgbClr>
                  </a:outerShdw>
                </a:effectLst>
                <a:latin typeface="Arial Narrow" panose="020B0606020202030204" pitchFamily="34" charset="0"/>
              </a:rPr>
              <a:t>constitutional right?</a:t>
            </a:r>
            <a:endParaRPr lang="en-US" sz="3600" b="1" dirty="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rgbClr val="FFFF00"/>
              </a:buClr>
              <a:buSzPct val="108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Sadly, Christians </a:t>
            </a:r>
            <a:r>
              <a:rPr lang="en-US" sz="3600" b="1" dirty="0">
                <a:effectLst>
                  <a:outerShdw blurRad="38100" dist="38100" dir="2700000" algn="tl">
                    <a:srgbClr val="000000">
                      <a:alpha val="43137"/>
                    </a:srgbClr>
                  </a:outerShdw>
                </a:effectLst>
                <a:latin typeface="Arial Narrow" panose="020B0606020202030204" pitchFamily="34" charset="0"/>
              </a:rPr>
              <a:t>largely stood aside and watched the </a:t>
            </a:r>
            <a:r>
              <a:rPr lang="en-US" sz="3600" b="1" dirty="0" smtClean="0">
                <a:effectLst>
                  <a:outerShdw blurRad="38100" dist="38100" dir="2700000" algn="tl">
                    <a:srgbClr val="000000">
                      <a:alpha val="43137"/>
                    </a:srgbClr>
                  </a:outerShdw>
                </a:effectLst>
                <a:latin typeface="Arial Narrow" panose="020B0606020202030204" pitchFamily="34" charset="0"/>
              </a:rPr>
              <a:t>blood flow.</a:t>
            </a:r>
            <a:endParaRPr lang="en-US" sz="36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49927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066800"/>
          </a:xfrm>
          <a:solidFill>
            <a:schemeClr val="tx1"/>
          </a:solidFill>
        </p:spPr>
        <p:txBody>
          <a:bodyPr>
            <a:noAutofit/>
          </a:bodyPr>
          <a:lstStyle/>
          <a:p>
            <a:r>
              <a:rPr lang="en-US" sz="6400" b="1" dirty="0" smtClean="0">
                <a:solidFill>
                  <a:schemeClr val="bg1">
                    <a:lumMod val="50000"/>
                  </a:schemeClr>
                </a:solidFill>
                <a:effectLst>
                  <a:outerShdw blurRad="38100" dist="38100" dir="2700000" algn="tl">
                    <a:srgbClr val="000000">
                      <a:alpha val="43137"/>
                    </a:srgbClr>
                  </a:outerShdw>
                </a:effectLst>
                <a:latin typeface="Arial Narrow" panose="020B0606020202030204" pitchFamily="34" charset="0"/>
              </a:rPr>
              <a:t>Act Or Be Consumed!</a:t>
            </a:r>
            <a:endParaRPr lang="en-US" sz="6400" b="1" dirty="0">
              <a:solidFill>
                <a:schemeClr val="bg1">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1143000"/>
            <a:ext cx="8610600" cy="5562600"/>
          </a:xfrm>
        </p:spPr>
        <p:txBody>
          <a:bodyPr>
            <a:noAutofit/>
          </a:bodyPr>
          <a:lstStyle/>
          <a:p>
            <a:pPr marL="0" indent="0" algn="just">
              <a:spcBef>
                <a:spcPts val="0"/>
              </a:spcBef>
              <a:buClr>
                <a:srgbClr val="FFFF00"/>
              </a:buClr>
              <a:buSzPct val="108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A church is sued for attempting to discipline an adulteress!</a:t>
            </a:r>
          </a:p>
          <a:p>
            <a:pPr marL="0" indent="0" algn="just">
              <a:spcBef>
                <a:spcPts val="0"/>
              </a:spcBef>
              <a:buClr>
                <a:srgbClr val="FFFF00"/>
              </a:buClr>
              <a:buSzPct val="108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Zoning laws which make it illegal to conduct Bible studies in your own home.</a:t>
            </a:r>
          </a:p>
          <a:p>
            <a:pPr marL="0" indent="0" algn="just">
              <a:spcBef>
                <a:spcPts val="0"/>
              </a:spcBef>
              <a:buClr>
                <a:srgbClr val="FFFF00"/>
              </a:buClr>
              <a:buSzPct val="108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Churches being sued because of hiring restrictions based upon gender and/or sexual orientation.</a:t>
            </a:r>
            <a:endParaRPr lang="en-US" sz="4000" b="1" dirty="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rgbClr val="FFFF00"/>
              </a:buClr>
              <a:buSzPct val="108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If we keep backing up there soon will be no place to go!</a:t>
            </a:r>
            <a:endParaRPr lang="en-US" sz="4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60522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828800"/>
          </a:xfrm>
          <a:solidFill>
            <a:schemeClr val="tx1"/>
          </a:solidFill>
        </p:spPr>
        <p:txBody>
          <a:bodyPr>
            <a:normAutofit fontScale="90000"/>
          </a:bodyPr>
          <a:lstStyle/>
          <a:p>
            <a:r>
              <a:rPr lang="en-US" sz="7200" b="1" dirty="0" smtClean="0">
                <a:solidFill>
                  <a:schemeClr val="bg1">
                    <a:lumMod val="50000"/>
                  </a:schemeClr>
                </a:solidFill>
                <a:effectLst>
                  <a:outerShdw blurRad="38100" dist="38100" dir="2700000" algn="tl">
                    <a:srgbClr val="000000">
                      <a:alpha val="43137"/>
                    </a:srgbClr>
                  </a:outerShdw>
                </a:effectLst>
                <a:latin typeface="Arial Narrow" panose="020B0606020202030204" pitchFamily="34" charset="0"/>
              </a:rPr>
              <a:t>The Time For Playing Games Has Passed!</a:t>
            </a:r>
            <a:endParaRPr lang="en-US" sz="7200" b="1" dirty="0">
              <a:solidFill>
                <a:schemeClr val="bg1">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457200" y="2286000"/>
            <a:ext cx="8229600" cy="3535363"/>
          </a:xfrm>
        </p:spPr>
        <p:txBody>
          <a:bodyPr>
            <a:noAutofit/>
          </a:bodyPr>
          <a:lstStyle/>
          <a:p>
            <a:pPr marL="0" indent="0" algn="just">
              <a:buNone/>
            </a:pPr>
            <a:r>
              <a:rPr lang="en-US" sz="4400" b="1" dirty="0" smtClean="0">
                <a:effectLst>
                  <a:outerShdw blurRad="38100" dist="38100" dir="2700000" algn="tl">
                    <a:srgbClr val="000000">
                      <a:alpha val="43137"/>
                    </a:srgbClr>
                  </a:outerShdw>
                </a:effectLst>
                <a:latin typeface="Arial Narrow" panose="020B0606020202030204" pitchFamily="34" charset="0"/>
              </a:rPr>
              <a:t>When Christians turn to the Bible instead of the tradition of world-retreating pietism for answers, they will see a God who calls his people to confront evil in this and every generation.</a:t>
            </a:r>
          </a:p>
          <a:p>
            <a:endParaRPr lang="en-US" dirty="0"/>
          </a:p>
        </p:txBody>
      </p:sp>
    </p:spTree>
    <p:extLst>
      <p:ext uri="{BB962C8B-B14F-4D97-AF65-F5344CB8AC3E}">
        <p14:creationId xmlns:p14="http://schemas.microsoft.com/office/powerpoint/2010/main" val="420096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VnBenIgBrEw/Uam7x5y_1qI/AAAAAAAACUk/MSEXbjS3vnA/s1600/Civil%2Bdisobedience%2B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4" y="12290"/>
            <a:ext cx="9151374" cy="562651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32935" y="5410200"/>
            <a:ext cx="5867400" cy="1323439"/>
          </a:xfrm>
          <a:prstGeom prst="rect">
            <a:avLst/>
          </a:prstGeom>
          <a:noFill/>
        </p:spPr>
        <p:txBody>
          <a:bodyPr wrap="square" rtlCol="0">
            <a:spAutoFit/>
          </a:bodyPr>
          <a:lstStyle/>
          <a:p>
            <a:pPr algn="ctr"/>
            <a:r>
              <a:rPr lang="en-US" sz="8000" b="1" dirty="0" smtClean="0">
                <a:effectLst>
                  <a:outerShdw blurRad="38100" dist="38100" dir="2700000" algn="tl">
                    <a:srgbClr val="000000">
                      <a:alpha val="43137"/>
                    </a:srgbClr>
                  </a:outerShdw>
                </a:effectLst>
                <a:latin typeface="Arial Narrow" panose="020B0606020202030204" pitchFamily="34" charset="0"/>
              </a:rPr>
              <a:t>Really?</a:t>
            </a:r>
            <a:endParaRPr lang="en-US" sz="8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45691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val 2"/>
          <p:cNvSpPr>
            <a:spLocks noChangeArrowheads="1"/>
          </p:cNvSpPr>
          <p:nvPr/>
        </p:nvSpPr>
        <p:spPr bwMode="auto">
          <a:xfrm>
            <a:off x="609600" y="1524000"/>
            <a:ext cx="8077200" cy="4495800"/>
          </a:xfrm>
          <a:prstGeom prst="ellipse">
            <a:avLst/>
          </a:prstGeom>
          <a:noFill/>
          <a:ln w="9525" algn="ctr">
            <a:noFill/>
            <a:round/>
            <a:headEnd/>
            <a:tailEnd/>
          </a:ln>
        </p:spPr>
        <p:txBody>
          <a:bodyPr wrap="none" anchor="ctr"/>
          <a:lstStyle/>
          <a:p>
            <a:endParaRPr lang="en-US" dirty="0"/>
          </a:p>
        </p:txBody>
      </p:sp>
      <p:pic>
        <p:nvPicPr>
          <p:cNvPr id="156675" name="Picture 3"/>
          <p:cNvPicPr>
            <a:picLocks noGrp="1" noChangeAspect="1" noChangeArrowheads="1"/>
          </p:cNvPicPr>
          <p:nvPr>
            <p:ph idx="1"/>
          </p:nvPr>
        </p:nvPicPr>
        <p:blipFill>
          <a:blip r:embed="rId3" cstate="print">
            <a:clrChange>
              <a:clrFrom>
                <a:srgbClr val="FFFFFF"/>
              </a:clrFrom>
              <a:clrTo>
                <a:srgbClr val="FFFFFF">
                  <a:alpha val="0"/>
                </a:srgbClr>
              </a:clrTo>
            </a:clrChange>
          </a:blip>
          <a:srcRect t="17830" r="2274" b="16672"/>
          <a:stretch>
            <a:fillRect/>
          </a:stretch>
        </p:blipFill>
        <p:spPr>
          <a:xfrm>
            <a:off x="228600" y="1447800"/>
            <a:ext cx="8001000" cy="4756150"/>
          </a:xfrm>
        </p:spPr>
      </p:pic>
      <p:sp>
        <p:nvSpPr>
          <p:cNvPr id="156677" name="Rectangle 5"/>
          <p:cNvSpPr>
            <a:spLocks noChangeArrowheads="1"/>
          </p:cNvSpPr>
          <p:nvPr/>
        </p:nvSpPr>
        <p:spPr bwMode="auto">
          <a:xfrm>
            <a:off x="0" y="0"/>
            <a:ext cx="9144000" cy="1874838"/>
          </a:xfrm>
          <a:prstGeom prst="rect">
            <a:avLst/>
          </a:prstGeom>
          <a:noFill/>
          <a:ln w="9525" algn="ctr">
            <a:noFill/>
            <a:miter lim="800000"/>
            <a:headEnd/>
            <a:tailEnd/>
          </a:ln>
          <a:effectLst/>
        </p:spPr>
        <p:txBody>
          <a:bodyPr>
            <a:spAutoFit/>
          </a:bodyPr>
          <a:lstStyle/>
          <a:p>
            <a:pPr algn="ctr">
              <a:defRPr/>
            </a:pPr>
            <a:r>
              <a:rPr lang="en-US" sz="11700" b="1" dirty="0">
                <a:solidFill>
                  <a:srgbClr val="FFFF00"/>
                </a:solidFill>
                <a:latin typeface="Arial Black" pitchFamily="34" charset="0"/>
              </a:rPr>
              <a:t>Welcome!</a:t>
            </a:r>
          </a:p>
        </p:txBody>
      </p:sp>
      <p:sp>
        <p:nvSpPr>
          <p:cNvPr id="2053" name="TextBox 4"/>
          <p:cNvSpPr txBox="1">
            <a:spLocks noChangeArrowheads="1"/>
          </p:cNvSpPr>
          <p:nvPr/>
        </p:nvSpPr>
        <p:spPr bwMode="auto">
          <a:xfrm>
            <a:off x="0" y="5943600"/>
            <a:ext cx="9144000" cy="738664"/>
          </a:xfrm>
          <a:prstGeom prst="rect">
            <a:avLst/>
          </a:prstGeom>
          <a:noFill/>
          <a:ln w="9525">
            <a:noFill/>
            <a:miter lim="800000"/>
            <a:headEnd/>
            <a:tailEnd/>
          </a:ln>
        </p:spPr>
        <p:txBody>
          <a:bodyPr wrap="square">
            <a:spAutoFit/>
          </a:bodyPr>
          <a:lstStyle/>
          <a:p>
            <a:pPr algn="ctr"/>
            <a:r>
              <a:rPr lang="en-US" sz="4200" dirty="0" smtClean="0">
                <a:solidFill>
                  <a:srgbClr val="FFFF00"/>
                </a:solidFill>
                <a:effectLst>
                  <a:outerShdw blurRad="38100" dist="38100" dir="2700000" algn="tl">
                    <a:srgbClr val="000000">
                      <a:alpha val="43137"/>
                    </a:srgbClr>
                  </a:outerShdw>
                </a:effectLst>
                <a:latin typeface="Arial Black" pitchFamily="34" charset="0"/>
              </a:rPr>
              <a:t>Questions? Just Let Us Know!</a:t>
            </a:r>
            <a:endParaRPr lang="en-US" sz="4200" dirty="0">
              <a:solidFill>
                <a:srgbClr val="FFFF00"/>
              </a:solidFill>
              <a:effectLst>
                <a:outerShdw blurRad="38100" dist="38100" dir="2700000" algn="tl">
                  <a:srgbClr val="000000">
                    <a:alpha val="43137"/>
                  </a:srgbClr>
                </a:outerShdw>
              </a:effectLst>
              <a:latin typeface="Arial Black" pitchFamily="34" charset="0"/>
            </a:endParaRPr>
          </a:p>
        </p:txBody>
      </p:sp>
      <p:pic>
        <p:nvPicPr>
          <p:cNvPr id="6" name="Picture 3"/>
          <p:cNvPicPr>
            <a:picLocks noChangeAspect="1" noChangeArrowheads="1"/>
          </p:cNvPicPr>
          <p:nvPr/>
        </p:nvPicPr>
        <p:blipFill rotWithShape="1">
          <a:blip r:embed="rId3" cstate="print">
            <a:clrChange>
              <a:clrFrom>
                <a:srgbClr val="FFFFFF"/>
              </a:clrFrom>
              <a:clrTo>
                <a:srgbClr val="FFFFFF">
                  <a:alpha val="0"/>
                </a:srgbClr>
              </a:clrTo>
            </a:clrChange>
          </a:blip>
          <a:srcRect l="80415" t="68829" r="11395" b="25924"/>
          <a:stretch/>
        </p:blipFill>
        <p:spPr>
          <a:xfrm rot="5236282">
            <a:off x="5480131" y="5156291"/>
            <a:ext cx="670560" cy="381000"/>
          </a:xfrm>
          <a:prstGeom prst="rect">
            <a:avLst/>
          </a:prstGeom>
        </p:spPr>
      </p:pic>
    </p:spTree>
    <p:extLst>
      <p:ext uri="{BB962C8B-B14F-4D97-AF65-F5344CB8AC3E}">
        <p14:creationId xmlns:p14="http://schemas.microsoft.com/office/powerpoint/2010/main" val="24132899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iterate type="lt">
                                    <p:tmPct val="0"/>
                                  </p:iterate>
                                  <p:childTnLst>
                                    <p:set>
                                      <p:cBhvr>
                                        <p:cTn id="6" dur="1" fill="hold">
                                          <p:stCondLst>
                                            <p:cond delay="0"/>
                                          </p:stCondLst>
                                        </p:cTn>
                                        <p:tgtEl>
                                          <p:spTgt spid="205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053">
                                            <p:txEl>
                                              <p:pRg st="0" end="0"/>
                                            </p:txEl>
                                          </p:spTgt>
                                        </p:tgtEl>
                                        <p:attrNameLst>
                                          <p:attrName>ppt_x</p:attrName>
                                        </p:attrNameLst>
                                      </p:cBhvr>
                                    </p:anim>
                                    <p:anim from="0" to="-1.0" calcmode="lin" valueType="num">
                                      <p:cBhvr>
                                        <p:cTn id="8" dur="200" decel="50000" autoRev="1" fill="hold">
                                          <p:stCondLst>
                                            <p:cond delay="600"/>
                                          </p:stCondLst>
                                        </p:cTn>
                                        <p:tgtEl>
                                          <p:spTgt spid="2053">
                                            <p:txEl>
                                              <p:pRg st="0" end="0"/>
                                            </p:txEl>
                                          </p:spTgt>
                                        </p:tgtEl>
                                        <p:attrNameLst>
                                          <p:attrName>xshear</p:attrName>
                                        </p:attrNameLst>
                                      </p:cBhvr>
                                    </p:anim>
                                    <p:animScale>
                                      <p:cBhvr>
                                        <p:cTn id="9" dur="200" decel="100000" autoRev="1" fill="hold">
                                          <p:stCondLst>
                                            <p:cond delay="600"/>
                                          </p:stCondLst>
                                        </p:cTn>
                                        <p:tgtEl>
                                          <p:spTgt spid="2053">
                                            <p:txEl>
                                              <p:pRg st="0" end="0"/>
                                            </p:txEl>
                                          </p:spTgt>
                                        </p:tgtEl>
                                      </p:cBhvr>
                                      <p:from x="100000" y="100000"/>
                                      <p:to x="80000" y="100000"/>
                                    </p:animScale>
                                    <p:anim by="(#ppt_h/3+#ppt_w*0.1)" calcmode="lin" valueType="num">
                                      <p:cBhvr additive="sum">
                                        <p:cTn id="10" dur="200" decel="100000" autoRev="1" fill="hold">
                                          <p:stCondLst>
                                            <p:cond delay="600"/>
                                          </p:stCondLst>
                                        </p:cTn>
                                        <p:tgtEl>
                                          <p:spTgt spid="205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2053">
                                            <p:txEl>
                                              <p:pRg st="0" end="0"/>
                                            </p:txEl>
                                          </p:spTgt>
                                        </p:tgtEl>
                                        <p:attrNameLst>
                                          <p:attrName>style.visibility</p:attrName>
                                        </p:attrNameLst>
                                      </p:cBhvr>
                                      <p:to>
                                        <p:strVal val="visible"/>
                                      </p:to>
                                    </p:set>
                                    <p:anim calcmode="discrete" valueType="clr">
                                      <p:cBhvr override="childStyle">
                                        <p:cTn id="15" dur="80"/>
                                        <p:tgtEl>
                                          <p:spTgt spid="205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2053">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205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0" y="1066800"/>
            <a:ext cx="9144000" cy="4572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solidFill>
                  <a:schemeClr val="bg1">
                    <a:lumMod val="50000"/>
                  </a:schemeClr>
                </a:solidFill>
                <a:effectLst>
                  <a:outerShdw blurRad="38100" dist="38100" dir="2700000" algn="tl">
                    <a:srgbClr val="000000">
                      <a:alpha val="43137"/>
                    </a:srgbClr>
                  </a:outerShdw>
                </a:effectLst>
                <a:latin typeface="Arial Narrow" panose="020B0606020202030204" pitchFamily="34" charset="0"/>
              </a:rPr>
              <a:t>Civil</a:t>
            </a:r>
            <a:r>
              <a:rPr lang="en-US" sz="9600" b="1" dirty="0">
                <a:solidFill>
                  <a:schemeClr val="tx1"/>
                </a:solidFill>
                <a:effectLst>
                  <a:outerShdw blurRad="38100" dist="38100" dir="2700000" algn="tl">
                    <a:srgbClr val="000000">
                      <a:alpha val="43137"/>
                    </a:srgbClr>
                  </a:outerShdw>
                </a:effectLst>
                <a:latin typeface="Arial Narrow" panose="020B0606020202030204" pitchFamily="34" charset="0"/>
              </a:rPr>
              <a:t> </a:t>
            </a:r>
            <a:r>
              <a:rPr lang="en-US" sz="9200" b="1" dirty="0">
                <a:solidFill>
                  <a:srgbClr val="002060"/>
                </a:solidFill>
                <a:effectLst>
                  <a:outerShdw blurRad="38100" dist="38100" dir="2700000" algn="tl">
                    <a:srgbClr val="000000">
                      <a:alpha val="43137"/>
                    </a:srgbClr>
                  </a:outerShdw>
                </a:effectLst>
                <a:latin typeface="Arial Narrow" panose="020B0606020202030204" pitchFamily="34" charset="0"/>
              </a:rPr>
              <a:t>Disobedience</a:t>
            </a:r>
            <a:r>
              <a:rPr lang="en-US" sz="9600" b="1" dirty="0">
                <a:solidFill>
                  <a:schemeClr val="tx1"/>
                </a:solidFill>
                <a:effectLst>
                  <a:outerShdw blurRad="38100" dist="38100" dir="2700000" algn="tl">
                    <a:srgbClr val="000000">
                      <a:alpha val="43137"/>
                    </a:srgbClr>
                  </a:outerShdw>
                </a:effectLst>
                <a:latin typeface="Arial Narrow" panose="020B0606020202030204" pitchFamily="34" charset="0"/>
              </a:rPr>
              <a:t> </a:t>
            </a:r>
            <a:endParaRPr lang="en-US" dirty="0">
              <a:solidFill>
                <a:schemeClr val="tx1"/>
              </a:solidFill>
            </a:endParaRPr>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2741588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066800"/>
          </a:xfrm>
          <a:solidFill>
            <a:schemeClr val="tx1"/>
          </a:solidFill>
        </p:spPr>
        <p:txBody>
          <a:bodyPr>
            <a:noAutofit/>
          </a:bodyPr>
          <a:lstStyle/>
          <a:p>
            <a:r>
              <a:rPr lang="en-US" sz="6400" b="1" dirty="0" smtClean="0">
                <a:solidFill>
                  <a:schemeClr val="bg1">
                    <a:lumMod val="50000"/>
                  </a:schemeClr>
                </a:solidFill>
                <a:effectLst>
                  <a:outerShdw blurRad="38100" dist="38100" dir="2700000" algn="tl">
                    <a:srgbClr val="000000">
                      <a:alpha val="43137"/>
                    </a:srgbClr>
                  </a:outerShdw>
                </a:effectLst>
                <a:latin typeface="Arial Narrow" panose="020B0606020202030204" pitchFamily="34" charset="0"/>
              </a:rPr>
              <a:t>Anti-Promulgation Position </a:t>
            </a:r>
            <a:endParaRPr lang="en-US" sz="6400" b="1" dirty="0">
              <a:solidFill>
                <a:schemeClr val="bg1">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19216" y="1219200"/>
            <a:ext cx="8681884" cy="2438400"/>
          </a:xfrm>
        </p:spPr>
        <p:txBody>
          <a:bodyPr>
            <a:normAutofit fontScale="92500" lnSpcReduction="20000"/>
          </a:bodyPr>
          <a:lstStyle/>
          <a:p>
            <a:pPr marL="0" indent="0" algn="ctr">
              <a:spcBef>
                <a:spcPts val="0"/>
              </a:spcBef>
              <a:buNone/>
            </a:pPr>
            <a:r>
              <a:rPr lang="en-US" sz="4800" b="1" dirty="0" smtClean="0">
                <a:effectLst>
                  <a:outerShdw blurRad="38100" dist="38100" dir="2700000" algn="tl">
                    <a:srgbClr val="000000">
                      <a:alpha val="43137"/>
                    </a:srgbClr>
                  </a:outerShdw>
                </a:effectLst>
                <a:latin typeface="Arial Narrow" panose="020B0606020202030204" pitchFamily="34" charset="0"/>
              </a:rPr>
              <a:t>Christians </a:t>
            </a:r>
            <a:r>
              <a:rPr lang="en-US" sz="4800" b="1" dirty="0">
                <a:effectLst>
                  <a:outerShdw blurRad="38100" dist="38100" dir="2700000" algn="tl">
                    <a:srgbClr val="000000">
                      <a:alpha val="43137"/>
                    </a:srgbClr>
                  </a:outerShdw>
                </a:effectLst>
                <a:latin typeface="Arial Narrow" panose="020B0606020202030204" pitchFamily="34" charset="0"/>
              </a:rPr>
              <a:t>have </a:t>
            </a:r>
            <a:r>
              <a:rPr lang="en-US" sz="4800" b="1" dirty="0" smtClean="0">
                <a:effectLst>
                  <a:outerShdw blurRad="38100" dist="38100" dir="2700000" algn="tl">
                    <a:srgbClr val="000000">
                      <a:alpha val="43137"/>
                    </a:srgbClr>
                  </a:outerShdw>
                </a:effectLst>
                <a:latin typeface="Arial Narrow" panose="020B0606020202030204" pitchFamily="34" charset="0"/>
              </a:rPr>
              <a:t>a right </a:t>
            </a:r>
            <a:r>
              <a:rPr lang="en-US" sz="4800" b="1" dirty="0">
                <a:effectLst>
                  <a:outerShdw blurRad="38100" dist="38100" dir="2700000" algn="tl">
                    <a:srgbClr val="000000">
                      <a:alpha val="43137"/>
                    </a:srgbClr>
                  </a:outerShdw>
                </a:effectLst>
                <a:latin typeface="Arial Narrow" panose="020B0606020202030204" pitchFamily="34" charset="0"/>
              </a:rPr>
              <a:t>to disobey the government when it </a:t>
            </a:r>
            <a:r>
              <a:rPr lang="en-US" sz="4800" b="1" dirty="0" smtClean="0">
                <a:effectLst>
                  <a:outerShdw blurRad="38100" dist="38100" dir="2700000" algn="tl">
                    <a:srgbClr val="000000">
                      <a:alpha val="43137"/>
                    </a:srgbClr>
                  </a:outerShdw>
                </a:effectLst>
                <a:latin typeface="Arial Narrow" panose="020B0606020202030204" pitchFamily="34" charset="0"/>
              </a:rPr>
              <a:t>promulgates (proclaims) </a:t>
            </a:r>
            <a:r>
              <a:rPr lang="en-US" sz="4800" b="1" dirty="0">
                <a:effectLst>
                  <a:outerShdw blurRad="38100" dist="38100" dir="2700000" algn="tl">
                    <a:srgbClr val="000000">
                      <a:alpha val="43137"/>
                    </a:srgbClr>
                  </a:outerShdw>
                </a:effectLst>
                <a:latin typeface="Arial Narrow" panose="020B0606020202030204" pitchFamily="34" charset="0"/>
              </a:rPr>
              <a:t>laws </a:t>
            </a:r>
            <a:r>
              <a:rPr lang="en-US" sz="4800" b="1" dirty="0" smtClean="0">
                <a:effectLst>
                  <a:outerShdw blurRad="38100" dist="38100" dir="2700000" algn="tl">
                    <a:srgbClr val="000000">
                      <a:alpha val="43137"/>
                    </a:srgbClr>
                  </a:outerShdw>
                </a:effectLst>
                <a:latin typeface="Arial Narrow" panose="020B0606020202030204" pitchFamily="34" charset="0"/>
              </a:rPr>
              <a:t>or actions </a:t>
            </a:r>
            <a:r>
              <a:rPr lang="en-US" sz="4800" b="1" dirty="0">
                <a:effectLst>
                  <a:outerShdw blurRad="38100" dist="38100" dir="2700000" algn="tl">
                    <a:srgbClr val="000000">
                      <a:alpha val="43137"/>
                    </a:srgbClr>
                  </a:outerShdw>
                </a:effectLst>
                <a:latin typeface="Arial Narrow" panose="020B0606020202030204" pitchFamily="34" charset="0"/>
              </a:rPr>
              <a:t>that are contrary to the Word of God. </a:t>
            </a:r>
            <a:endParaRPr lang="en-US" sz="4800" b="1" dirty="0" smtClean="0">
              <a:effectLst>
                <a:outerShdw blurRad="38100" dist="38100" dir="2700000" algn="tl">
                  <a:srgbClr val="000000">
                    <a:alpha val="43137"/>
                  </a:srgbClr>
                </a:outerShdw>
              </a:effectLst>
              <a:latin typeface="Arial Narrow" panose="020B0606020202030204" pitchFamily="34" charset="0"/>
            </a:endParaRPr>
          </a:p>
          <a:p>
            <a:pPr marL="0" indent="0">
              <a:buNone/>
            </a:pPr>
            <a:endParaRPr lang="en-US" sz="4000" dirty="0"/>
          </a:p>
        </p:txBody>
      </p:sp>
      <p:sp>
        <p:nvSpPr>
          <p:cNvPr id="4" name="TextBox 3"/>
          <p:cNvSpPr txBox="1"/>
          <p:nvPr/>
        </p:nvSpPr>
        <p:spPr>
          <a:xfrm>
            <a:off x="266700" y="4648200"/>
            <a:ext cx="8534400" cy="2123658"/>
          </a:xfrm>
          <a:prstGeom prst="rect">
            <a:avLst/>
          </a:prstGeom>
          <a:noFill/>
        </p:spPr>
        <p:txBody>
          <a:bodyPr wrap="square" rtlCol="0">
            <a:spAutoFit/>
          </a:bodyPr>
          <a:lstStyle/>
          <a:p>
            <a:pPr algn="ctr"/>
            <a:r>
              <a:rPr lang="en-US" sz="4400" b="1" dirty="0" smtClean="0">
                <a:effectLst>
                  <a:outerShdw blurRad="38100" dist="38100" dir="2700000" algn="tl">
                    <a:srgbClr val="000000">
                      <a:alpha val="43137"/>
                    </a:srgbClr>
                  </a:outerShdw>
                </a:effectLst>
                <a:latin typeface="Arial Narrow" panose="020B0606020202030204" pitchFamily="34" charset="0"/>
              </a:rPr>
              <a:t>A Christian </a:t>
            </a:r>
            <a:r>
              <a:rPr lang="en-US" sz="4400" b="1" dirty="0">
                <a:effectLst>
                  <a:outerShdw blurRad="38100" dist="38100" dir="2700000" algn="tl">
                    <a:srgbClr val="000000">
                      <a:alpha val="43137"/>
                    </a:srgbClr>
                  </a:outerShdw>
                </a:effectLst>
                <a:latin typeface="Arial Narrow" panose="020B0606020202030204" pitchFamily="34" charset="0"/>
              </a:rPr>
              <a:t>should disobey the government when it commands </a:t>
            </a:r>
            <a:r>
              <a:rPr lang="en-US" sz="4400" b="1" dirty="0" smtClean="0">
                <a:effectLst>
                  <a:outerShdw blurRad="38100" dist="38100" dir="2700000" algn="tl">
                    <a:srgbClr val="000000">
                      <a:alpha val="43137"/>
                    </a:srgbClr>
                  </a:outerShdw>
                </a:effectLst>
                <a:latin typeface="Arial Narrow" panose="020B0606020202030204" pitchFamily="34" charset="0"/>
              </a:rPr>
              <a:t>the Christian </a:t>
            </a:r>
            <a:r>
              <a:rPr lang="en-US" sz="4400" b="1" dirty="0">
                <a:effectLst>
                  <a:outerShdw blurRad="38100" dist="38100" dir="2700000" algn="tl">
                    <a:srgbClr val="000000">
                      <a:alpha val="43137"/>
                    </a:srgbClr>
                  </a:outerShdw>
                </a:effectLst>
                <a:latin typeface="Arial Narrow" panose="020B0606020202030204" pitchFamily="34" charset="0"/>
              </a:rPr>
              <a:t>to do evil. </a:t>
            </a:r>
          </a:p>
        </p:txBody>
      </p:sp>
      <p:sp>
        <p:nvSpPr>
          <p:cNvPr id="5" name="Title 1"/>
          <p:cNvSpPr txBox="1">
            <a:spLocks/>
          </p:cNvSpPr>
          <p:nvPr/>
        </p:nvSpPr>
        <p:spPr>
          <a:xfrm>
            <a:off x="114300" y="3581400"/>
            <a:ext cx="8839200" cy="1066800"/>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400" b="1" dirty="0" smtClean="0">
                <a:solidFill>
                  <a:schemeClr val="bg1">
                    <a:lumMod val="50000"/>
                  </a:schemeClr>
                </a:solidFill>
                <a:effectLst>
                  <a:outerShdw blurRad="38100" dist="38100" dir="2700000" algn="tl">
                    <a:srgbClr val="000000">
                      <a:alpha val="43137"/>
                    </a:srgbClr>
                  </a:outerShdw>
                </a:effectLst>
                <a:latin typeface="Arial Narrow" panose="020B0606020202030204" pitchFamily="34" charset="0"/>
              </a:rPr>
              <a:t>Anti-Compulsion Position </a:t>
            </a:r>
            <a:endParaRPr lang="en-US" sz="6400" b="1" dirty="0">
              <a:solidFill>
                <a:schemeClr val="bg1">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6" name="&quot;No&quot; Symbol 5"/>
          <p:cNvSpPr/>
          <p:nvPr/>
        </p:nvSpPr>
        <p:spPr>
          <a:xfrm>
            <a:off x="2362200" y="4916"/>
            <a:ext cx="4267200" cy="3576484"/>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8157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828800"/>
          </a:xfrm>
          <a:solidFill>
            <a:schemeClr val="tx1"/>
          </a:solidFill>
        </p:spPr>
        <p:txBody>
          <a:bodyPr>
            <a:noAutofit/>
          </a:bodyPr>
          <a:lstStyle/>
          <a:p>
            <a:r>
              <a:rPr lang="en-US" sz="6400" b="1" dirty="0" smtClean="0">
                <a:solidFill>
                  <a:schemeClr val="bg1">
                    <a:lumMod val="50000"/>
                  </a:schemeClr>
                </a:solidFill>
                <a:effectLst>
                  <a:outerShdw blurRad="38100" dist="38100" dir="2700000" algn="tl">
                    <a:srgbClr val="000000">
                      <a:alpha val="43137"/>
                    </a:srgbClr>
                  </a:outerShdw>
                </a:effectLst>
                <a:latin typeface="Arial Narrow" panose="020B0606020202030204" pitchFamily="34" charset="0"/>
              </a:rPr>
              <a:t>Compelled To Act  Contrary To Our Beliefs</a:t>
            </a:r>
            <a:endParaRPr lang="en-US" sz="6400" b="1" dirty="0">
              <a:solidFill>
                <a:schemeClr val="bg1">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1981200"/>
            <a:ext cx="8610600" cy="4876800"/>
          </a:xfrm>
        </p:spPr>
        <p:txBody>
          <a:bodyPr>
            <a:normAutofit lnSpcReduction="10000"/>
          </a:bodyPr>
          <a:lstStyle/>
          <a:p>
            <a:pPr marL="0" indent="0" algn="just">
              <a:spcBef>
                <a:spcPts val="0"/>
              </a:spcBef>
              <a:buClr>
                <a:srgbClr val="FFFF00"/>
              </a:buClr>
              <a:buSzPct val="108000"/>
              <a:buFont typeface="Wingdings" panose="05000000000000000000" pitchFamily="2" charset="2"/>
              <a:buChar char="F"/>
            </a:pPr>
            <a:r>
              <a:rPr lang="en-US" sz="4200" b="1" dirty="0" smtClean="0">
                <a:effectLst>
                  <a:outerShdw blurRad="38100" dist="38100" dir="2700000" algn="tl">
                    <a:srgbClr val="000000">
                      <a:alpha val="43137"/>
                    </a:srgbClr>
                  </a:outerShdw>
                </a:effectLst>
                <a:latin typeface="Arial Narrow" panose="020B0606020202030204" pitchFamily="34" charset="0"/>
              </a:rPr>
              <a:t>We refer to any</a:t>
            </a:r>
            <a:r>
              <a:rPr lang="en-US" sz="4200" b="1" dirty="0" smtClean="0">
                <a:effectLst>
                  <a:outerShdw blurRad="38100" dist="38100" dir="2700000" algn="tl">
                    <a:srgbClr val="000000">
                      <a:alpha val="43137"/>
                    </a:srgbClr>
                  </a:outerShdw>
                </a:effectLst>
                <a:latin typeface="Arial Narrow" panose="020B0606020202030204" pitchFamily="34" charset="0"/>
              </a:rPr>
              <a:t> </a:t>
            </a:r>
            <a:r>
              <a:rPr lang="en-US" sz="4200" b="1" dirty="0" smtClean="0">
                <a:effectLst>
                  <a:outerShdw blurRad="38100" dist="38100" dir="2700000" algn="tl">
                    <a:srgbClr val="000000">
                      <a:alpha val="43137"/>
                    </a:srgbClr>
                  </a:outerShdw>
                </a:effectLst>
                <a:latin typeface="Arial Narrow" panose="020B0606020202030204" pitchFamily="34" charset="0"/>
              </a:rPr>
              <a:t>civil </a:t>
            </a:r>
            <a:r>
              <a:rPr lang="en-US" sz="4200" b="1" dirty="0" smtClean="0">
                <a:effectLst>
                  <a:outerShdw blurRad="38100" dist="38100" dir="2700000" algn="tl">
                    <a:srgbClr val="000000">
                      <a:alpha val="43137"/>
                    </a:srgbClr>
                  </a:outerShdw>
                </a:effectLst>
                <a:latin typeface="Arial Narrow" panose="020B0606020202030204" pitchFamily="34" charset="0"/>
              </a:rPr>
              <a:t>command that does </a:t>
            </a:r>
            <a:r>
              <a:rPr lang="en-US" sz="4200" b="1" dirty="0" smtClean="0">
                <a:effectLst>
                  <a:outerShdw blurRad="38100" dist="38100" dir="2700000" algn="tl">
                    <a:srgbClr val="000000">
                      <a:alpha val="43137"/>
                    </a:srgbClr>
                  </a:outerShdw>
                </a:effectLst>
                <a:latin typeface="Arial Narrow" panose="020B0606020202030204" pitchFamily="34" charset="0"/>
              </a:rPr>
              <a:t>not simply allow others to act contrary to God’s law, they force believers to disobey God’s commands. </a:t>
            </a:r>
          </a:p>
          <a:p>
            <a:pPr marL="0" indent="0" algn="just">
              <a:spcBef>
                <a:spcPts val="0"/>
              </a:spcBef>
              <a:buClr>
                <a:srgbClr val="FFFF00"/>
              </a:buClr>
              <a:buSzPct val="108000"/>
              <a:buFont typeface="Wingdings" panose="05000000000000000000" pitchFamily="2" charset="2"/>
              <a:buChar char="F"/>
            </a:pPr>
            <a:r>
              <a:rPr lang="en-US" sz="4200" b="1" dirty="0" smtClean="0">
                <a:effectLst>
                  <a:outerShdw blurRad="38100" dist="38100" dir="2700000" algn="tl">
                    <a:srgbClr val="000000">
                      <a:alpha val="43137"/>
                    </a:srgbClr>
                  </a:outerShdw>
                </a:effectLst>
                <a:latin typeface="Arial Narrow" panose="020B0606020202030204" pitchFamily="34" charset="0"/>
              </a:rPr>
              <a:t>This is oppressive &amp; should be </a:t>
            </a:r>
            <a:r>
              <a:rPr lang="en-US" sz="4200" b="1" dirty="0" smtClean="0">
                <a:effectLst>
                  <a:outerShdw blurRad="38100" dist="38100" dir="2700000" algn="tl">
                    <a:srgbClr val="000000">
                      <a:alpha val="43137"/>
                    </a:srgbClr>
                  </a:outerShdw>
                </a:effectLst>
                <a:latin typeface="Arial Narrow" panose="020B0606020202030204" pitchFamily="34" charset="0"/>
              </a:rPr>
              <a:t>destroyed and disobeyed. </a:t>
            </a:r>
            <a:endParaRPr lang="en-US" sz="4200" b="1" dirty="0" smtClean="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rgbClr val="FFFF00"/>
              </a:buClr>
              <a:buSzPct val="108000"/>
              <a:buFont typeface="Wingdings" panose="05000000000000000000" pitchFamily="2" charset="2"/>
              <a:buChar char="F"/>
            </a:pPr>
            <a:r>
              <a:rPr lang="en-US" sz="4200" b="1" u="sng" dirty="0" smtClean="0">
                <a:effectLst>
                  <a:outerShdw blurRad="38100" dist="38100" dir="2700000" algn="tl">
                    <a:srgbClr val="000000">
                      <a:alpha val="43137"/>
                    </a:srgbClr>
                  </a:outerShdw>
                </a:effectLst>
                <a:latin typeface="Arial Narrow" panose="020B0606020202030204" pitchFamily="34" charset="0"/>
              </a:rPr>
              <a:t>Should we see ourselves as being restricted to these two positions? </a:t>
            </a:r>
            <a:endParaRPr lang="en-US" sz="4200" b="1" u="sng"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02477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solidFill>
            <a:schemeClr val="tx1"/>
          </a:solidFill>
        </p:spPr>
        <p:txBody>
          <a:bodyPr>
            <a:normAutofit/>
          </a:bodyPr>
          <a:lstStyle/>
          <a:p>
            <a:r>
              <a:rPr lang="en-US" sz="6600" b="1" dirty="0" smtClean="0">
                <a:solidFill>
                  <a:schemeClr val="tx2">
                    <a:lumMod val="50000"/>
                  </a:schemeClr>
                </a:solidFill>
                <a:effectLst>
                  <a:outerShdw blurRad="38100" dist="38100" dir="2700000" algn="tl">
                    <a:srgbClr val="000000">
                      <a:alpha val="43137"/>
                    </a:srgbClr>
                  </a:outerShdw>
                </a:effectLst>
                <a:latin typeface="Arial Narrow" panose="020B0606020202030204" pitchFamily="34" charset="0"/>
              </a:rPr>
              <a:t>Clear Bible Examples</a:t>
            </a:r>
            <a:endParaRPr lang="en-US" sz="6600" b="1" dirty="0">
              <a:solidFill>
                <a:schemeClr val="tx2">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0" y="1295400"/>
            <a:ext cx="8679426" cy="4525963"/>
          </a:xfrm>
        </p:spPr>
        <p:txBody>
          <a:bodyPr>
            <a:noAutofit/>
          </a:bodyPr>
          <a:lstStyle/>
          <a:p>
            <a:pPr algn="just">
              <a:spcBef>
                <a:spcPts val="0"/>
              </a:spcBef>
              <a:buClr>
                <a:srgbClr val="FFFF00"/>
              </a:buClr>
              <a:buSzPct val="106000"/>
              <a:buFont typeface="Wingdings" panose="05000000000000000000" pitchFamily="2" charset="2"/>
              <a:buChar char="F"/>
            </a:pPr>
            <a:r>
              <a:rPr lang="en-US" sz="4400" b="1" dirty="0">
                <a:effectLst>
                  <a:outerShdw blurRad="38100" dist="38100" dir="2700000" algn="tl">
                    <a:srgbClr val="000000">
                      <a:alpha val="43137"/>
                    </a:srgbClr>
                  </a:outerShdw>
                </a:effectLst>
                <a:latin typeface="Arial Narrow" panose="020B0606020202030204" pitchFamily="34" charset="0"/>
              </a:rPr>
              <a:t>M</a:t>
            </a:r>
            <a:r>
              <a:rPr lang="en-US" sz="4400" b="1" dirty="0" smtClean="0">
                <a:effectLst>
                  <a:outerShdw blurRad="38100" dist="38100" dir="2700000" algn="tl">
                    <a:srgbClr val="000000">
                      <a:alpha val="43137"/>
                    </a:srgbClr>
                  </a:outerShdw>
                </a:effectLst>
                <a:latin typeface="Arial Narrow" panose="020B0606020202030204" pitchFamily="34" charset="0"/>
              </a:rPr>
              <a:t>ost </a:t>
            </a:r>
            <a:r>
              <a:rPr lang="en-US" sz="4400" b="1" dirty="0">
                <a:effectLst>
                  <a:outerShdw blurRad="38100" dist="38100" dir="2700000" algn="tl">
                    <a:srgbClr val="000000">
                      <a:alpha val="43137"/>
                    </a:srgbClr>
                  </a:outerShdw>
                </a:effectLst>
                <a:latin typeface="Arial Narrow" panose="020B0606020202030204" pitchFamily="34" charset="0"/>
              </a:rPr>
              <a:t>of the Divinely approved examples of </a:t>
            </a:r>
            <a:r>
              <a:rPr lang="en-US" sz="4400" b="1" dirty="0" smtClean="0">
                <a:effectLst>
                  <a:outerShdw blurRad="38100" dist="38100" dir="2700000" algn="tl">
                    <a:srgbClr val="000000">
                      <a:alpha val="43137"/>
                    </a:srgbClr>
                  </a:outerShdw>
                </a:effectLst>
                <a:latin typeface="Arial Narrow" panose="020B0606020202030204" pitchFamily="34" charset="0"/>
              </a:rPr>
              <a:t>civil disobedience </a:t>
            </a:r>
            <a:r>
              <a:rPr lang="en-US" sz="4400" b="1" dirty="0">
                <a:effectLst>
                  <a:outerShdw blurRad="38100" dist="38100" dir="2700000" algn="tl">
                    <a:srgbClr val="000000">
                      <a:alpha val="43137"/>
                    </a:srgbClr>
                  </a:outerShdw>
                </a:effectLst>
                <a:latin typeface="Arial Narrow" panose="020B0606020202030204" pitchFamily="34" charset="0"/>
              </a:rPr>
              <a:t>revolve around believers violating wicked laws </a:t>
            </a:r>
            <a:r>
              <a:rPr lang="en-US" sz="4400" b="1" dirty="0" smtClean="0">
                <a:effectLst>
                  <a:outerShdw blurRad="38100" dist="38100" dir="2700000" algn="tl">
                    <a:srgbClr val="000000">
                      <a:alpha val="43137"/>
                    </a:srgbClr>
                  </a:outerShdw>
                </a:effectLst>
                <a:latin typeface="Arial Narrow" panose="020B0606020202030204" pitchFamily="34" charset="0"/>
              </a:rPr>
              <a:t>in an </a:t>
            </a:r>
            <a:r>
              <a:rPr lang="en-US" sz="4400" b="1" dirty="0">
                <a:effectLst>
                  <a:outerShdw blurRad="38100" dist="38100" dir="2700000" algn="tl">
                    <a:srgbClr val="000000">
                      <a:alpha val="43137"/>
                    </a:srgbClr>
                  </a:outerShdw>
                </a:effectLst>
                <a:latin typeface="Arial Narrow" panose="020B0606020202030204" pitchFamily="34" charset="0"/>
              </a:rPr>
              <a:t>effort to save innocent lives from death. </a:t>
            </a:r>
            <a:endParaRPr lang="en-US" sz="4400" b="1" dirty="0" smtClean="0">
              <a:effectLst>
                <a:outerShdw blurRad="38100" dist="38100" dir="2700000" algn="tl">
                  <a:srgbClr val="000000">
                    <a:alpha val="43137"/>
                  </a:srgbClr>
                </a:outerShdw>
              </a:effectLst>
              <a:latin typeface="Arial Narrow" panose="020B0606020202030204" pitchFamily="34" charset="0"/>
            </a:endParaRPr>
          </a:p>
          <a:p>
            <a:pPr algn="just">
              <a:spcBef>
                <a:spcPts val="0"/>
              </a:spcBef>
              <a:buClr>
                <a:srgbClr val="FFFF00"/>
              </a:buClr>
              <a:buSzPct val="106000"/>
              <a:buFont typeface="Wingdings" panose="05000000000000000000" pitchFamily="2" charset="2"/>
              <a:buChar char="F"/>
            </a:pPr>
            <a:r>
              <a:rPr lang="en-US" sz="4400" b="1" dirty="0" smtClean="0">
                <a:effectLst>
                  <a:outerShdw blurRad="38100" dist="38100" dir="2700000" algn="tl">
                    <a:srgbClr val="000000">
                      <a:alpha val="43137"/>
                    </a:srgbClr>
                  </a:outerShdw>
                </a:effectLst>
                <a:latin typeface="Arial Narrow" panose="020B0606020202030204" pitchFamily="34" charset="0"/>
              </a:rPr>
              <a:t>Once upon a time those involved in rescuing innocent victims were referred to as </a:t>
            </a:r>
            <a:r>
              <a:rPr lang="en-US" sz="4400" b="1" dirty="0" smtClean="0">
                <a:solidFill>
                  <a:srgbClr val="FFFF00"/>
                </a:solidFill>
                <a:effectLst>
                  <a:outerShdw blurRad="38100" dist="38100" dir="2700000" algn="tl">
                    <a:srgbClr val="000000">
                      <a:alpha val="43137"/>
                    </a:srgbClr>
                  </a:outerShdw>
                </a:effectLst>
                <a:latin typeface="Arial Narrow" panose="020B0606020202030204" pitchFamily="34" charset="0"/>
              </a:rPr>
              <a:t>heroes</a:t>
            </a:r>
            <a:r>
              <a:rPr lang="en-US" sz="4400" b="1" dirty="0" smtClean="0">
                <a:effectLst>
                  <a:outerShdw blurRad="38100" dist="38100" dir="2700000" algn="tl">
                    <a:srgbClr val="000000">
                      <a:alpha val="43137"/>
                    </a:srgbClr>
                  </a:outerShdw>
                </a:effectLst>
                <a:latin typeface="Arial Narrow" panose="020B0606020202030204" pitchFamily="34" charset="0"/>
              </a:rPr>
              <a:t>!</a:t>
            </a:r>
            <a:endParaRPr lang="en-US" sz="44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305880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a:solidFill>
            <a:schemeClr val="tx1"/>
          </a:solidFill>
        </p:spPr>
        <p:txBody>
          <a:bodyPr>
            <a:noAutofit/>
          </a:bodyPr>
          <a:lstStyle/>
          <a:p>
            <a:r>
              <a:rPr lang="en-US" sz="5200" b="1" dirty="0" smtClean="0">
                <a:solidFill>
                  <a:schemeClr val="tx2">
                    <a:lumMod val="50000"/>
                  </a:schemeClr>
                </a:solidFill>
                <a:effectLst>
                  <a:outerShdw blurRad="38100" dist="38100" dir="2700000" algn="tl">
                    <a:srgbClr val="000000">
                      <a:alpha val="43137"/>
                    </a:srgbClr>
                  </a:outerShdw>
                </a:effectLst>
                <a:latin typeface="Arial Narrow" panose="020B0606020202030204" pitchFamily="34" charset="0"/>
              </a:rPr>
              <a:t>Civil Disobedience In Scripture</a:t>
            </a:r>
            <a:endParaRPr lang="en-US" sz="5200" b="1" dirty="0">
              <a:solidFill>
                <a:schemeClr val="tx2">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0" y="1295400"/>
            <a:ext cx="8915400" cy="5562600"/>
          </a:xfrm>
        </p:spPr>
        <p:txBody>
          <a:bodyPr>
            <a:normAutofit fontScale="92500"/>
          </a:bodyPr>
          <a:lstStyle/>
          <a:p>
            <a:pPr algn="just">
              <a:buClr>
                <a:srgbClr val="FFFF00"/>
              </a:buClr>
              <a:buSzPct val="107000"/>
              <a:buFont typeface="Wingdings" panose="05000000000000000000" pitchFamily="2" charset="2"/>
              <a:buChar char="F"/>
            </a:pPr>
            <a:r>
              <a:rPr lang="en-US" sz="4000" b="1" dirty="0">
                <a:effectLst>
                  <a:outerShdw blurRad="38100" dist="38100" dir="2700000" algn="tl">
                    <a:srgbClr val="000000">
                      <a:alpha val="43137"/>
                    </a:srgbClr>
                  </a:outerShdw>
                </a:effectLst>
                <a:latin typeface="Arial Narrow" panose="020B0606020202030204" pitchFamily="34" charset="0"/>
              </a:rPr>
              <a:t>Moses was born under a death </a:t>
            </a:r>
            <a:r>
              <a:rPr lang="en-US" sz="4000" b="1" dirty="0" smtClean="0">
                <a:effectLst>
                  <a:outerShdw blurRad="38100" dist="38100" dir="2700000" algn="tl">
                    <a:srgbClr val="000000">
                      <a:alpha val="43137"/>
                    </a:srgbClr>
                  </a:outerShdw>
                </a:effectLst>
                <a:latin typeface="Arial Narrow" panose="020B0606020202030204" pitchFamily="34" charset="0"/>
              </a:rPr>
              <a:t>warrant.</a:t>
            </a:r>
          </a:p>
          <a:p>
            <a:pPr algn="just">
              <a:buClr>
                <a:srgbClr val="FFFF00"/>
              </a:buClr>
              <a:buSzPct val="107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Pharaoh's </a:t>
            </a:r>
            <a:r>
              <a:rPr lang="en-US" sz="4000" b="1" dirty="0">
                <a:effectLst>
                  <a:outerShdw blurRad="38100" dist="38100" dir="2700000" algn="tl">
                    <a:srgbClr val="000000">
                      <a:alpha val="43137"/>
                    </a:srgbClr>
                  </a:outerShdw>
                </a:effectLst>
                <a:latin typeface="Arial Narrow" panose="020B0606020202030204" pitchFamily="34" charset="0"/>
              </a:rPr>
              <a:t>order </a:t>
            </a:r>
            <a:r>
              <a:rPr lang="en-US" sz="4000" b="1" dirty="0" smtClean="0">
                <a:effectLst>
                  <a:outerShdw blurRad="38100" dist="38100" dir="2700000" algn="tl">
                    <a:srgbClr val="000000">
                      <a:alpha val="43137"/>
                    </a:srgbClr>
                  </a:outerShdw>
                </a:effectLst>
                <a:latin typeface="Arial Narrow" panose="020B0606020202030204" pitchFamily="34" charset="0"/>
              </a:rPr>
              <a:t>to kill </a:t>
            </a:r>
            <a:r>
              <a:rPr lang="en-US" sz="4000" b="1" dirty="0">
                <a:effectLst>
                  <a:outerShdw blurRad="38100" dist="38100" dir="2700000" algn="tl">
                    <a:srgbClr val="000000">
                      <a:alpha val="43137"/>
                    </a:srgbClr>
                  </a:outerShdw>
                </a:effectLst>
                <a:latin typeface="Arial Narrow" panose="020B0606020202030204" pitchFamily="34" charset="0"/>
              </a:rPr>
              <a:t>all Hebrew boys was a civil </a:t>
            </a:r>
            <a:r>
              <a:rPr lang="en-US" sz="4000" b="1" dirty="0" smtClean="0">
                <a:effectLst>
                  <a:outerShdw blurRad="38100" dist="38100" dir="2700000" algn="tl">
                    <a:srgbClr val="000000">
                      <a:alpha val="43137"/>
                    </a:srgbClr>
                  </a:outerShdw>
                </a:effectLst>
                <a:latin typeface="Arial Narrow" panose="020B0606020202030204" pitchFamily="34" charset="0"/>
              </a:rPr>
              <a:t>law (</a:t>
            </a:r>
            <a:r>
              <a:rPr lang="en-US" sz="4000" b="1" dirty="0" smtClean="0">
                <a:solidFill>
                  <a:srgbClr val="FFFF00"/>
                </a:solidFill>
                <a:effectLst>
                  <a:outerShdw blurRad="38100" dist="38100" dir="2700000" algn="tl">
                    <a:srgbClr val="000000">
                      <a:alpha val="43137"/>
                    </a:srgbClr>
                  </a:outerShdw>
                </a:effectLst>
                <a:latin typeface="Arial Narrow" panose="020B0606020202030204" pitchFamily="34" charset="0"/>
              </a:rPr>
              <a:t>Exodus 1:16</a:t>
            </a:r>
            <a:r>
              <a:rPr lang="en-US" sz="4000" b="1" dirty="0" smtClean="0">
                <a:effectLst>
                  <a:outerShdw blurRad="38100" dist="38100" dir="2700000" algn="tl">
                    <a:srgbClr val="000000">
                      <a:alpha val="43137"/>
                    </a:srgbClr>
                  </a:outerShdw>
                </a:effectLst>
                <a:latin typeface="Arial Narrow" panose="020B0606020202030204" pitchFamily="34" charset="0"/>
              </a:rPr>
              <a:t>) </a:t>
            </a:r>
          </a:p>
          <a:p>
            <a:pPr algn="just">
              <a:buClr>
                <a:srgbClr val="FFFF00"/>
              </a:buClr>
              <a:buSzPct val="107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The </a:t>
            </a:r>
            <a:r>
              <a:rPr lang="en-US" sz="4000" b="1" dirty="0">
                <a:effectLst>
                  <a:outerShdw blurRad="38100" dist="38100" dir="2700000" algn="tl">
                    <a:srgbClr val="000000">
                      <a:alpha val="43137"/>
                    </a:srgbClr>
                  </a:outerShdw>
                </a:effectLst>
                <a:latin typeface="Arial Narrow" panose="020B0606020202030204" pitchFamily="34" charset="0"/>
              </a:rPr>
              <a:t>midwives feared </a:t>
            </a:r>
            <a:r>
              <a:rPr lang="en-US" sz="4000" b="1" dirty="0" smtClean="0">
                <a:effectLst>
                  <a:outerShdw blurRad="38100" dist="38100" dir="2700000" algn="tl">
                    <a:srgbClr val="000000">
                      <a:alpha val="43137"/>
                    </a:srgbClr>
                  </a:outerShdw>
                </a:effectLst>
                <a:latin typeface="Arial Narrow" panose="020B0606020202030204" pitchFamily="34" charset="0"/>
              </a:rPr>
              <a:t>God and </a:t>
            </a:r>
            <a:r>
              <a:rPr lang="en-US" sz="4000" b="1" dirty="0">
                <a:effectLst>
                  <a:outerShdw blurRad="38100" dist="38100" dir="2700000" algn="tl">
                    <a:srgbClr val="000000">
                      <a:alpha val="43137"/>
                    </a:srgbClr>
                  </a:outerShdw>
                </a:effectLst>
                <a:latin typeface="Arial Narrow" panose="020B0606020202030204" pitchFamily="34" charset="0"/>
              </a:rPr>
              <a:t>disobeyed the King's law (</a:t>
            </a:r>
            <a:r>
              <a:rPr lang="en-US" sz="4000" b="1" dirty="0" smtClean="0">
                <a:solidFill>
                  <a:srgbClr val="FFFF00"/>
                </a:solidFill>
                <a:effectLst>
                  <a:outerShdw blurRad="38100" dist="38100" dir="2700000" algn="tl">
                    <a:srgbClr val="000000">
                      <a:alpha val="43137"/>
                    </a:srgbClr>
                  </a:outerShdw>
                </a:effectLst>
                <a:latin typeface="Arial Narrow" panose="020B0606020202030204" pitchFamily="34" charset="0"/>
              </a:rPr>
              <a:t>Exodus 1:17</a:t>
            </a:r>
            <a:r>
              <a:rPr lang="en-US" sz="4000" b="1" dirty="0">
                <a:effectLst>
                  <a:outerShdw blurRad="38100" dist="38100" dir="2700000" algn="tl">
                    <a:srgbClr val="000000">
                      <a:alpha val="43137"/>
                    </a:srgbClr>
                  </a:outerShdw>
                </a:effectLst>
                <a:latin typeface="Arial Narrow" panose="020B0606020202030204" pitchFamily="34" charset="0"/>
              </a:rPr>
              <a:t>). </a:t>
            </a:r>
            <a:endParaRPr lang="en-US" sz="4000" b="1" dirty="0" smtClean="0">
              <a:effectLst>
                <a:outerShdw blurRad="38100" dist="38100" dir="2700000" algn="tl">
                  <a:srgbClr val="000000">
                    <a:alpha val="43137"/>
                  </a:srgbClr>
                </a:outerShdw>
              </a:effectLst>
              <a:latin typeface="Arial Narrow" panose="020B0606020202030204" pitchFamily="34" charset="0"/>
            </a:endParaRPr>
          </a:p>
          <a:p>
            <a:pPr algn="just">
              <a:buClr>
                <a:srgbClr val="FFFF00"/>
              </a:buClr>
              <a:buSzPct val="107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God's </a:t>
            </a:r>
            <a:r>
              <a:rPr lang="en-US" sz="4000" b="1" dirty="0">
                <a:effectLst>
                  <a:outerShdw blurRad="38100" dist="38100" dir="2700000" algn="tl">
                    <a:srgbClr val="000000">
                      <a:alpha val="43137"/>
                    </a:srgbClr>
                  </a:outerShdw>
                </a:effectLst>
                <a:latin typeface="Arial Narrow" panose="020B0606020202030204" pitchFamily="34" charset="0"/>
              </a:rPr>
              <a:t>response to </a:t>
            </a:r>
            <a:r>
              <a:rPr lang="en-US" sz="4000" b="1" dirty="0" smtClean="0">
                <a:effectLst>
                  <a:outerShdw blurRad="38100" dist="38100" dir="2700000" algn="tl">
                    <a:srgbClr val="000000">
                      <a:alpha val="43137"/>
                    </a:srgbClr>
                  </a:outerShdw>
                </a:effectLst>
                <a:latin typeface="Arial Narrow" panose="020B0606020202030204" pitchFamily="34" charset="0"/>
              </a:rPr>
              <a:t>their choosing </a:t>
            </a:r>
            <a:r>
              <a:rPr lang="en-US" sz="4000" b="1" dirty="0">
                <a:effectLst>
                  <a:outerShdw blurRad="38100" dist="38100" dir="2700000" algn="tl">
                    <a:srgbClr val="000000">
                      <a:alpha val="43137"/>
                    </a:srgbClr>
                  </a:outerShdw>
                </a:effectLst>
                <a:latin typeface="Arial Narrow" panose="020B0606020202030204" pitchFamily="34" charset="0"/>
              </a:rPr>
              <a:t>to place the sanctity of human life above obedience </a:t>
            </a:r>
            <a:r>
              <a:rPr lang="en-US" sz="4000" b="1" dirty="0" smtClean="0">
                <a:effectLst>
                  <a:outerShdw blurRad="38100" dist="38100" dir="2700000" algn="tl">
                    <a:srgbClr val="000000">
                      <a:alpha val="43137"/>
                    </a:srgbClr>
                  </a:outerShdw>
                </a:effectLst>
                <a:latin typeface="Arial Narrow" panose="020B0606020202030204" pitchFamily="34" charset="0"/>
              </a:rPr>
              <a:t>to the </a:t>
            </a:r>
            <a:r>
              <a:rPr lang="en-US" sz="4000" b="1" dirty="0">
                <a:effectLst>
                  <a:outerShdw blurRad="38100" dist="38100" dir="2700000" algn="tl">
                    <a:srgbClr val="000000">
                      <a:alpha val="43137"/>
                    </a:srgbClr>
                  </a:outerShdw>
                </a:effectLst>
                <a:latin typeface="Arial Narrow" panose="020B0606020202030204" pitchFamily="34" charset="0"/>
              </a:rPr>
              <a:t>government was </a:t>
            </a:r>
            <a:r>
              <a:rPr lang="en-US" sz="4000" b="1" dirty="0" smtClean="0">
                <a:effectLst>
                  <a:outerShdw blurRad="38100" dist="38100" dir="2700000" algn="tl">
                    <a:srgbClr val="000000">
                      <a:alpha val="43137"/>
                    </a:srgbClr>
                  </a:outerShdw>
                </a:effectLst>
                <a:latin typeface="Arial Narrow" panose="020B0606020202030204" pitchFamily="34" charset="0"/>
              </a:rPr>
              <a:t>positive as </a:t>
            </a:r>
            <a:r>
              <a:rPr lang="en-US" sz="4000" b="1" dirty="0">
                <a:effectLst>
                  <a:outerShdw blurRad="38100" dist="38100" dir="2700000" algn="tl">
                    <a:srgbClr val="000000">
                      <a:alpha val="43137"/>
                    </a:srgbClr>
                  </a:outerShdw>
                </a:effectLst>
                <a:latin typeface="Arial Narrow" panose="020B0606020202030204" pitchFamily="34" charset="0"/>
              </a:rPr>
              <a:t>He </a:t>
            </a:r>
            <a:r>
              <a:rPr lang="en-US" sz="4000" b="1" dirty="0" smtClean="0">
                <a:effectLst>
                  <a:outerShdw blurRad="38100" dist="38100" dir="2700000" algn="tl">
                    <a:srgbClr val="000000">
                      <a:alpha val="43137"/>
                    </a:srgbClr>
                  </a:outerShdw>
                </a:effectLst>
                <a:latin typeface="Arial Narrow" panose="020B0606020202030204" pitchFamily="34" charset="0"/>
              </a:rPr>
              <a:t>blessed </a:t>
            </a:r>
            <a:r>
              <a:rPr lang="en-US" sz="4000" b="1" dirty="0">
                <a:effectLst>
                  <a:outerShdw blurRad="38100" dist="38100" dir="2700000" algn="tl">
                    <a:srgbClr val="000000">
                      <a:alpha val="43137"/>
                    </a:srgbClr>
                  </a:outerShdw>
                </a:effectLst>
                <a:latin typeface="Arial Narrow" panose="020B0606020202030204" pitchFamily="34" charset="0"/>
              </a:rPr>
              <a:t>them </a:t>
            </a:r>
            <a:r>
              <a:rPr lang="en-US" sz="4000" b="1" dirty="0" smtClean="0">
                <a:effectLst>
                  <a:outerShdw blurRad="38100" dist="38100" dir="2700000" algn="tl">
                    <a:srgbClr val="000000">
                      <a:alpha val="43137"/>
                    </a:srgbClr>
                  </a:outerShdw>
                </a:effectLst>
                <a:latin typeface="Arial Narrow" panose="020B0606020202030204" pitchFamily="34" charset="0"/>
              </a:rPr>
              <a:t>with families </a:t>
            </a:r>
            <a:r>
              <a:rPr lang="en-US" sz="4000" b="1" dirty="0">
                <a:effectLst>
                  <a:outerShdw blurRad="38100" dist="38100" dir="2700000" algn="tl">
                    <a:srgbClr val="000000">
                      <a:alpha val="43137"/>
                    </a:srgbClr>
                  </a:outerShdw>
                </a:effectLst>
                <a:latin typeface="Arial Narrow" panose="020B0606020202030204" pitchFamily="34" charset="0"/>
              </a:rPr>
              <a:t>of their own (</a:t>
            </a:r>
            <a:r>
              <a:rPr lang="en-US" sz="4000" b="1" dirty="0" smtClean="0">
                <a:solidFill>
                  <a:srgbClr val="FFFF00"/>
                </a:solidFill>
                <a:effectLst>
                  <a:outerShdw blurRad="38100" dist="38100" dir="2700000" algn="tl">
                    <a:srgbClr val="000000">
                      <a:alpha val="43137"/>
                    </a:srgbClr>
                  </a:outerShdw>
                </a:effectLst>
                <a:latin typeface="Arial Narrow" panose="020B0606020202030204" pitchFamily="34" charset="0"/>
              </a:rPr>
              <a:t>Ex.1:20-21</a:t>
            </a:r>
            <a:r>
              <a:rPr lang="en-US" sz="4000" b="1" dirty="0">
                <a:effectLst>
                  <a:outerShdw blurRad="38100" dist="38100" dir="2700000" algn="tl">
                    <a:srgbClr val="000000">
                      <a:alpha val="43137"/>
                    </a:srgbClr>
                  </a:outerShdw>
                </a:effectLst>
                <a:latin typeface="Arial Narrow" panose="020B0606020202030204" pitchFamily="34" charset="0"/>
              </a:rPr>
              <a:t>). </a:t>
            </a:r>
          </a:p>
        </p:txBody>
      </p:sp>
      <p:sp>
        <p:nvSpPr>
          <p:cNvPr id="4" name="Rounded Rectangle 3"/>
          <p:cNvSpPr/>
          <p:nvPr/>
        </p:nvSpPr>
        <p:spPr>
          <a:xfrm>
            <a:off x="0" y="0"/>
            <a:ext cx="9144000" cy="6858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accent1">
                    <a:lumMod val="75000"/>
                  </a:schemeClr>
                </a:solidFill>
                <a:effectLst>
                  <a:outerShdw blurRad="38100" dist="38100" dir="2700000" algn="tl">
                    <a:srgbClr val="000000">
                      <a:alpha val="43137"/>
                    </a:srgbClr>
                  </a:outerShdw>
                </a:effectLst>
                <a:latin typeface="Arial Narrow" panose="020B0606020202030204" pitchFamily="34" charset="0"/>
              </a:rPr>
              <a:t>The blessing and approval</a:t>
            </a:r>
          </a:p>
          <a:p>
            <a:pPr algn="ctr"/>
            <a:r>
              <a:rPr lang="en-US" sz="6600" b="1" dirty="0">
                <a:solidFill>
                  <a:schemeClr val="accent1">
                    <a:lumMod val="75000"/>
                  </a:schemeClr>
                </a:solidFill>
                <a:effectLst>
                  <a:outerShdw blurRad="38100" dist="38100" dir="2700000" algn="tl">
                    <a:srgbClr val="000000">
                      <a:alpha val="43137"/>
                    </a:srgbClr>
                  </a:outerShdw>
                </a:effectLst>
                <a:latin typeface="Arial Narrow" panose="020B0606020202030204" pitchFamily="34" charset="0"/>
              </a:rPr>
              <a:t>of God flowed to people refusing to comply with </a:t>
            </a:r>
            <a:r>
              <a:rPr lang="en-US" sz="6000" b="1" dirty="0">
                <a:solidFill>
                  <a:schemeClr val="accent1">
                    <a:lumMod val="75000"/>
                  </a:schemeClr>
                </a:solidFill>
                <a:effectLst>
                  <a:outerShdw blurRad="38100" dist="38100" dir="2700000" algn="tl">
                    <a:srgbClr val="000000">
                      <a:alpha val="43137"/>
                    </a:srgbClr>
                  </a:outerShdw>
                </a:effectLst>
                <a:latin typeface="Arial Narrow" panose="020B0606020202030204" pitchFamily="34" charset="0"/>
              </a:rPr>
              <a:t>civil law </a:t>
            </a:r>
            <a:r>
              <a:rPr lang="en-US" sz="6000" b="1" dirty="0" smtClean="0">
                <a:solidFill>
                  <a:schemeClr val="accent1">
                    <a:lumMod val="75000"/>
                  </a:schemeClr>
                </a:solidFill>
                <a:effectLst>
                  <a:outerShdw blurRad="38100" dist="38100" dir="2700000" algn="tl">
                    <a:srgbClr val="000000">
                      <a:alpha val="43137"/>
                    </a:srgbClr>
                  </a:outerShdw>
                </a:effectLst>
                <a:latin typeface="Arial Narrow" panose="020B0606020202030204" pitchFamily="34" charset="0"/>
              </a:rPr>
              <a:t>when compliance </a:t>
            </a:r>
            <a:r>
              <a:rPr lang="en-US" sz="6600" b="1" dirty="0">
                <a:solidFill>
                  <a:schemeClr val="accent1">
                    <a:lumMod val="75000"/>
                  </a:schemeClr>
                </a:solidFill>
                <a:effectLst>
                  <a:outerShdw blurRad="38100" dist="38100" dir="2700000" algn="tl">
                    <a:srgbClr val="000000">
                      <a:alpha val="43137"/>
                    </a:srgbClr>
                  </a:outerShdw>
                </a:effectLst>
                <a:latin typeface="Arial Narrow" panose="020B0606020202030204" pitchFamily="34" charset="0"/>
              </a:rPr>
              <a:t>would have involved them in taking </a:t>
            </a:r>
            <a:r>
              <a:rPr lang="en-US" sz="6600" b="1" dirty="0" smtClean="0">
                <a:solidFill>
                  <a:schemeClr val="accent1">
                    <a:lumMod val="75000"/>
                  </a:schemeClr>
                </a:solidFill>
                <a:effectLst>
                  <a:outerShdw blurRad="38100" dist="38100" dir="2700000" algn="tl">
                    <a:srgbClr val="000000">
                      <a:alpha val="43137"/>
                    </a:srgbClr>
                  </a:outerShdw>
                </a:effectLst>
                <a:latin typeface="Arial Narrow" panose="020B0606020202030204" pitchFamily="34" charset="0"/>
              </a:rPr>
              <a:t>innocent human life</a:t>
            </a:r>
            <a:r>
              <a:rPr lang="en-US" sz="6000" b="1" dirty="0" smtClean="0">
                <a:solidFill>
                  <a:schemeClr val="accent1">
                    <a:lumMod val="75000"/>
                  </a:schemeClr>
                </a:solidFill>
                <a:effectLst>
                  <a:outerShdw blurRad="38100" dist="38100" dir="2700000" algn="tl">
                    <a:srgbClr val="000000">
                      <a:alpha val="43137"/>
                    </a:srgbClr>
                  </a:outerShdw>
                </a:effectLst>
                <a:latin typeface="Arial Narrow" panose="020B0606020202030204" pitchFamily="34" charset="0"/>
              </a:rPr>
              <a:t>!</a:t>
            </a:r>
            <a:endParaRPr lang="en-US" sz="6000" b="1" dirty="0">
              <a:solidFill>
                <a:schemeClr val="accent1">
                  <a:lumMod val="75000"/>
                </a:schemeClr>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04197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a:solidFill>
            <a:schemeClr val="tx1"/>
          </a:solidFill>
        </p:spPr>
        <p:txBody>
          <a:bodyPr>
            <a:noAutofit/>
          </a:bodyPr>
          <a:lstStyle/>
          <a:p>
            <a:r>
              <a:rPr lang="en-US" sz="5200" b="1" dirty="0" smtClean="0">
                <a:solidFill>
                  <a:schemeClr val="tx2">
                    <a:lumMod val="50000"/>
                  </a:schemeClr>
                </a:solidFill>
                <a:effectLst>
                  <a:outerShdw blurRad="38100" dist="38100" dir="2700000" algn="tl">
                    <a:srgbClr val="000000">
                      <a:alpha val="43137"/>
                    </a:srgbClr>
                  </a:outerShdw>
                </a:effectLst>
                <a:latin typeface="Arial Narrow" panose="020B0606020202030204" pitchFamily="34" charset="0"/>
              </a:rPr>
              <a:t>Civil Disobedience In Scripture</a:t>
            </a:r>
            <a:endParaRPr lang="en-US" sz="5200" b="1" dirty="0">
              <a:solidFill>
                <a:schemeClr val="tx2">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0" y="1295400"/>
            <a:ext cx="8763000" cy="5562600"/>
          </a:xfrm>
        </p:spPr>
        <p:txBody>
          <a:bodyPr>
            <a:normAutofit/>
          </a:bodyPr>
          <a:lstStyle/>
          <a:p>
            <a:pPr algn="just">
              <a:buClr>
                <a:srgbClr val="FFFF00"/>
              </a:buClr>
              <a:buSzPct val="106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Moses</a:t>
            </a:r>
            <a:r>
              <a:rPr lang="en-US" sz="4000" b="1" dirty="0">
                <a:effectLst>
                  <a:outerShdw blurRad="38100" dist="38100" dir="2700000" algn="tl">
                    <a:srgbClr val="000000">
                      <a:alpha val="43137"/>
                    </a:srgbClr>
                  </a:outerShdw>
                </a:effectLst>
                <a:latin typeface="Arial Narrow" panose="020B0606020202030204" pitchFamily="34" charset="0"/>
              </a:rPr>
              <a:t>' family defied the government to protect his young </a:t>
            </a:r>
            <a:r>
              <a:rPr lang="en-US" sz="4000" b="1" dirty="0" smtClean="0">
                <a:effectLst>
                  <a:outerShdw blurRad="38100" dist="38100" dir="2700000" algn="tl">
                    <a:srgbClr val="000000">
                      <a:alpha val="43137"/>
                    </a:srgbClr>
                  </a:outerShdw>
                </a:effectLst>
                <a:latin typeface="Arial Narrow" panose="020B0606020202030204" pitchFamily="34" charset="0"/>
              </a:rPr>
              <a:t>life, hiding </a:t>
            </a:r>
            <a:r>
              <a:rPr lang="en-US" sz="4000" b="1" dirty="0">
                <a:effectLst>
                  <a:outerShdw blurRad="38100" dist="38100" dir="2700000" algn="tl">
                    <a:srgbClr val="000000">
                      <a:alpha val="43137"/>
                    </a:srgbClr>
                  </a:outerShdw>
                </a:effectLst>
                <a:latin typeface="Arial Narrow" panose="020B0606020202030204" pitchFamily="34" charset="0"/>
              </a:rPr>
              <a:t>him for three </a:t>
            </a:r>
            <a:r>
              <a:rPr lang="en-US" sz="4000" b="1" dirty="0" smtClean="0">
                <a:effectLst>
                  <a:outerShdw blurRad="38100" dist="38100" dir="2700000" algn="tl">
                    <a:srgbClr val="000000">
                      <a:alpha val="43137"/>
                    </a:srgbClr>
                  </a:outerShdw>
                </a:effectLst>
                <a:latin typeface="Arial Narrow" panose="020B0606020202030204" pitchFamily="34" charset="0"/>
              </a:rPr>
              <a:t>stressful </a:t>
            </a:r>
            <a:r>
              <a:rPr lang="en-US" sz="4000" b="1" dirty="0">
                <a:effectLst>
                  <a:outerShdw blurRad="38100" dist="38100" dir="2700000" algn="tl">
                    <a:srgbClr val="000000">
                      <a:alpha val="43137"/>
                    </a:srgbClr>
                  </a:outerShdw>
                </a:effectLst>
                <a:latin typeface="Arial Narrow" panose="020B0606020202030204" pitchFamily="34" charset="0"/>
              </a:rPr>
              <a:t>months (</a:t>
            </a:r>
            <a:r>
              <a:rPr lang="en-US" sz="4000" b="1" dirty="0" smtClean="0">
                <a:solidFill>
                  <a:srgbClr val="FFFF00"/>
                </a:solidFill>
                <a:effectLst>
                  <a:outerShdw blurRad="38100" dist="38100" dir="2700000" algn="tl">
                    <a:srgbClr val="000000">
                      <a:alpha val="43137"/>
                    </a:srgbClr>
                  </a:outerShdw>
                </a:effectLst>
                <a:latin typeface="Arial Narrow" panose="020B0606020202030204" pitchFamily="34" charset="0"/>
              </a:rPr>
              <a:t>Exodus </a:t>
            </a:r>
            <a:r>
              <a:rPr lang="en-US" sz="4000" b="1" dirty="0">
                <a:solidFill>
                  <a:srgbClr val="FFFF00"/>
                </a:solidFill>
                <a:effectLst>
                  <a:outerShdw blurRad="38100" dist="38100" dir="2700000" algn="tl">
                    <a:srgbClr val="000000">
                      <a:alpha val="43137"/>
                    </a:srgbClr>
                  </a:outerShdw>
                </a:effectLst>
                <a:latin typeface="Arial Narrow" panose="020B0606020202030204" pitchFamily="34" charset="0"/>
              </a:rPr>
              <a:t>2:l-4</a:t>
            </a:r>
            <a:r>
              <a:rPr lang="en-US" sz="4000" b="1" dirty="0">
                <a:effectLst>
                  <a:outerShdw blurRad="38100" dist="38100" dir="2700000" algn="tl">
                    <a:srgbClr val="000000">
                      <a:alpha val="43137"/>
                    </a:srgbClr>
                  </a:outerShdw>
                </a:effectLst>
                <a:latin typeface="Arial Narrow" panose="020B0606020202030204" pitchFamily="34" charset="0"/>
              </a:rPr>
              <a:t>). </a:t>
            </a:r>
          </a:p>
          <a:p>
            <a:pPr algn="just">
              <a:buClr>
                <a:srgbClr val="FFFF00"/>
              </a:buClr>
              <a:buSzPct val="106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Consequently, they </a:t>
            </a:r>
            <a:r>
              <a:rPr lang="en-US" sz="4000" b="1" dirty="0">
                <a:effectLst>
                  <a:outerShdw blurRad="38100" dist="38100" dir="2700000" algn="tl">
                    <a:srgbClr val="000000">
                      <a:alpha val="43137"/>
                    </a:srgbClr>
                  </a:outerShdw>
                </a:effectLst>
                <a:latin typeface="Arial Narrow" panose="020B0606020202030204" pitchFamily="34" charset="0"/>
              </a:rPr>
              <a:t>are immortalized in the "Hall of Fame of </a:t>
            </a:r>
            <a:r>
              <a:rPr lang="en-US" sz="4000" b="1" dirty="0" smtClean="0">
                <a:effectLst>
                  <a:outerShdw blurRad="38100" dist="38100" dir="2700000" algn="tl">
                    <a:srgbClr val="000000">
                      <a:alpha val="43137"/>
                    </a:srgbClr>
                  </a:outerShdw>
                </a:effectLst>
                <a:latin typeface="Arial Narrow" panose="020B0606020202030204" pitchFamily="34" charset="0"/>
              </a:rPr>
              <a:t>the Faithful</a:t>
            </a:r>
            <a:r>
              <a:rPr lang="en-US" sz="4000" b="1" dirty="0">
                <a:effectLst>
                  <a:outerShdw blurRad="38100" dist="38100" dir="2700000" algn="tl">
                    <a:srgbClr val="000000">
                      <a:alpha val="43137"/>
                    </a:srgbClr>
                  </a:outerShdw>
                </a:effectLst>
                <a:latin typeface="Arial Narrow" panose="020B0606020202030204" pitchFamily="34" charset="0"/>
              </a:rPr>
              <a:t>" in </a:t>
            </a:r>
            <a:r>
              <a:rPr lang="en-US" sz="4000" b="1" dirty="0">
                <a:solidFill>
                  <a:srgbClr val="FFFF00"/>
                </a:solidFill>
                <a:effectLst>
                  <a:outerShdw blurRad="38100" dist="38100" dir="2700000" algn="tl">
                    <a:srgbClr val="000000">
                      <a:alpha val="43137"/>
                    </a:srgbClr>
                  </a:outerShdw>
                </a:effectLst>
                <a:latin typeface="Arial Narrow" panose="020B0606020202030204" pitchFamily="34" charset="0"/>
              </a:rPr>
              <a:t>Hebrews 11 </a:t>
            </a:r>
            <a:r>
              <a:rPr lang="en-US" sz="4000" b="1" dirty="0">
                <a:effectLst>
                  <a:outerShdw blurRad="38100" dist="38100" dir="2700000" algn="tl">
                    <a:srgbClr val="000000">
                      <a:alpha val="43137"/>
                    </a:srgbClr>
                  </a:outerShdw>
                </a:effectLst>
                <a:latin typeface="Arial Narrow" panose="020B0606020202030204" pitchFamily="34" charset="0"/>
              </a:rPr>
              <a:t>because "they hid him" and "were </a:t>
            </a:r>
            <a:r>
              <a:rPr lang="en-US" sz="4000" b="1" dirty="0" smtClean="0">
                <a:effectLst>
                  <a:outerShdw blurRad="38100" dist="38100" dir="2700000" algn="tl">
                    <a:srgbClr val="000000">
                      <a:alpha val="43137"/>
                    </a:srgbClr>
                  </a:outerShdw>
                </a:effectLst>
                <a:latin typeface="Arial Narrow" panose="020B0606020202030204" pitchFamily="34" charset="0"/>
              </a:rPr>
              <a:t>not afraid </a:t>
            </a:r>
            <a:r>
              <a:rPr lang="en-US" sz="4000" b="1" dirty="0">
                <a:effectLst>
                  <a:outerShdw blurRad="38100" dist="38100" dir="2700000" algn="tl">
                    <a:srgbClr val="000000">
                      <a:alpha val="43137"/>
                    </a:srgbClr>
                  </a:outerShdw>
                </a:effectLst>
                <a:latin typeface="Arial Narrow" panose="020B0606020202030204" pitchFamily="34" charset="0"/>
              </a:rPr>
              <a:t>of the King's </a:t>
            </a:r>
            <a:r>
              <a:rPr lang="en-US" sz="4000" b="1" dirty="0" smtClean="0">
                <a:effectLst>
                  <a:outerShdw blurRad="38100" dist="38100" dir="2700000" algn="tl">
                    <a:srgbClr val="000000">
                      <a:alpha val="43137"/>
                    </a:srgbClr>
                  </a:outerShdw>
                </a:effectLst>
                <a:latin typeface="Arial Narrow" panose="020B0606020202030204" pitchFamily="34" charset="0"/>
              </a:rPr>
              <a:t>commandment" </a:t>
            </a:r>
            <a:r>
              <a:rPr lang="en-US" sz="4000" b="1" dirty="0">
                <a:effectLst>
                  <a:outerShdw blurRad="38100" dist="38100" dir="2700000" algn="tl">
                    <a:srgbClr val="000000">
                      <a:alpha val="43137"/>
                    </a:srgbClr>
                  </a:outerShdw>
                </a:effectLst>
                <a:latin typeface="Arial Narrow" panose="020B0606020202030204" pitchFamily="34" charset="0"/>
              </a:rPr>
              <a:t>(</a:t>
            </a:r>
            <a:r>
              <a:rPr lang="en-US" sz="4000" b="1" dirty="0" smtClean="0">
                <a:solidFill>
                  <a:srgbClr val="FFFF00"/>
                </a:solidFill>
                <a:effectLst>
                  <a:outerShdw blurRad="38100" dist="38100" dir="2700000" algn="tl">
                    <a:srgbClr val="000000">
                      <a:alpha val="43137"/>
                    </a:srgbClr>
                  </a:outerShdw>
                </a:effectLst>
                <a:latin typeface="Arial Narrow" panose="020B0606020202030204" pitchFamily="34" charset="0"/>
              </a:rPr>
              <a:t>Hebrews 11:23</a:t>
            </a:r>
            <a:r>
              <a:rPr lang="en-US" sz="4000" b="1" dirty="0" smtClean="0">
                <a:effectLst>
                  <a:outerShdw blurRad="38100" dist="38100" dir="2700000" algn="tl">
                    <a:srgbClr val="000000">
                      <a:alpha val="43137"/>
                    </a:srgbClr>
                  </a:outerShdw>
                </a:effectLst>
                <a:latin typeface="Arial Narrow" panose="020B0606020202030204" pitchFamily="34" charset="0"/>
              </a:rPr>
              <a:t>).</a:t>
            </a:r>
            <a:endParaRPr lang="en-US" sz="4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00380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a:solidFill>
            <a:schemeClr val="tx1"/>
          </a:solidFill>
        </p:spPr>
        <p:txBody>
          <a:bodyPr>
            <a:noAutofit/>
          </a:bodyPr>
          <a:lstStyle/>
          <a:p>
            <a:r>
              <a:rPr lang="en-US" sz="5200" b="1" dirty="0" smtClean="0">
                <a:solidFill>
                  <a:schemeClr val="tx2">
                    <a:lumMod val="50000"/>
                  </a:schemeClr>
                </a:solidFill>
                <a:effectLst>
                  <a:outerShdw blurRad="38100" dist="38100" dir="2700000" algn="tl">
                    <a:srgbClr val="000000">
                      <a:alpha val="43137"/>
                    </a:srgbClr>
                  </a:outerShdw>
                </a:effectLst>
                <a:latin typeface="Arial Narrow" panose="020B0606020202030204" pitchFamily="34" charset="0"/>
              </a:rPr>
              <a:t>Civil Disobedience In Scripture</a:t>
            </a:r>
            <a:endParaRPr lang="en-US" sz="5200" b="1" dirty="0">
              <a:solidFill>
                <a:schemeClr val="tx2">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0" y="1295400"/>
            <a:ext cx="8839200" cy="5562600"/>
          </a:xfrm>
        </p:spPr>
        <p:txBody>
          <a:bodyPr>
            <a:normAutofit lnSpcReduction="10000"/>
          </a:bodyPr>
          <a:lstStyle/>
          <a:p>
            <a:pPr algn="just">
              <a:buClr>
                <a:srgbClr val="FFFF00"/>
              </a:buClr>
              <a:buSzPct val="104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When </a:t>
            </a:r>
            <a:r>
              <a:rPr lang="en-US" sz="3600" b="1" dirty="0">
                <a:effectLst>
                  <a:outerShdw blurRad="38100" dist="38100" dir="2700000" algn="tl">
                    <a:srgbClr val="000000">
                      <a:alpha val="43137"/>
                    </a:srgbClr>
                  </a:outerShdw>
                </a:effectLst>
                <a:latin typeface="Arial Narrow" panose="020B0606020202030204" pitchFamily="34" charset="0"/>
              </a:rPr>
              <a:t>Moses led the exodus he demonstrated the proper </a:t>
            </a:r>
            <a:r>
              <a:rPr lang="en-US" sz="3600" b="1" dirty="0" smtClean="0">
                <a:effectLst>
                  <a:outerShdw blurRad="38100" dist="38100" dir="2700000" algn="tl">
                    <a:srgbClr val="000000">
                      <a:alpha val="43137"/>
                    </a:srgbClr>
                  </a:outerShdw>
                </a:effectLst>
                <a:latin typeface="Arial Narrow" panose="020B0606020202030204" pitchFamily="34" charset="0"/>
              </a:rPr>
              <a:t>way to </a:t>
            </a:r>
            <a:r>
              <a:rPr lang="en-US" sz="3600" b="1" dirty="0">
                <a:effectLst>
                  <a:outerShdw blurRad="38100" dist="38100" dir="2700000" algn="tl">
                    <a:srgbClr val="000000">
                      <a:alpha val="43137"/>
                    </a:srgbClr>
                  </a:outerShdw>
                </a:effectLst>
                <a:latin typeface="Arial Narrow" panose="020B0606020202030204" pitchFamily="34" charset="0"/>
              </a:rPr>
              <a:t>approach civil authorities. </a:t>
            </a:r>
            <a:endParaRPr lang="en-US" sz="3600" b="1" dirty="0" smtClean="0">
              <a:effectLst>
                <a:outerShdw blurRad="38100" dist="38100" dir="2700000" algn="tl">
                  <a:srgbClr val="000000">
                    <a:alpha val="43137"/>
                  </a:srgbClr>
                </a:outerShdw>
              </a:effectLst>
              <a:latin typeface="Arial Narrow" panose="020B0606020202030204" pitchFamily="34" charset="0"/>
            </a:endParaRPr>
          </a:p>
          <a:p>
            <a:pPr algn="just">
              <a:buClr>
                <a:srgbClr val="FFFF00"/>
              </a:buClr>
              <a:buSzPct val="104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He </a:t>
            </a:r>
            <a:r>
              <a:rPr lang="en-US" sz="3600" b="1" dirty="0">
                <a:effectLst>
                  <a:outerShdw blurRad="38100" dist="38100" dir="2700000" algn="tl">
                    <a:srgbClr val="000000">
                      <a:alpha val="43137"/>
                    </a:srgbClr>
                  </a:outerShdw>
                </a:effectLst>
                <a:latin typeface="Arial Narrow" panose="020B0606020202030204" pitchFamily="34" charset="0"/>
              </a:rPr>
              <a:t>first appealed to Pharaoh </a:t>
            </a:r>
            <a:r>
              <a:rPr lang="en-US" sz="3600" b="1" dirty="0" smtClean="0">
                <a:effectLst>
                  <a:outerShdw blurRad="38100" dist="38100" dir="2700000" algn="tl">
                    <a:srgbClr val="000000">
                      <a:alpha val="43137"/>
                    </a:srgbClr>
                  </a:outerShdw>
                </a:effectLst>
                <a:latin typeface="Arial Narrow" panose="020B0606020202030204" pitchFamily="34" charset="0"/>
              </a:rPr>
              <a:t>to permit </a:t>
            </a:r>
            <a:r>
              <a:rPr lang="en-US" sz="3600" b="1" dirty="0">
                <a:effectLst>
                  <a:outerShdw blurRad="38100" dist="38100" dir="2700000" algn="tl">
                    <a:srgbClr val="000000">
                      <a:alpha val="43137"/>
                    </a:srgbClr>
                  </a:outerShdw>
                </a:effectLst>
                <a:latin typeface="Arial Narrow" panose="020B0606020202030204" pitchFamily="34" charset="0"/>
              </a:rPr>
              <a:t>Israel to go into the desert to worship the Lord (</a:t>
            </a:r>
            <a:r>
              <a:rPr lang="en-US" sz="3600" b="1" dirty="0" smtClean="0">
                <a:solidFill>
                  <a:srgbClr val="FFFF00"/>
                </a:solidFill>
                <a:effectLst>
                  <a:outerShdw blurRad="38100" dist="38100" dir="2700000" algn="tl">
                    <a:srgbClr val="000000">
                      <a:alpha val="43137"/>
                    </a:srgbClr>
                  </a:outerShdw>
                </a:effectLst>
                <a:latin typeface="Arial Narrow" panose="020B0606020202030204" pitchFamily="34" charset="0"/>
              </a:rPr>
              <a:t>Exodus</a:t>
            </a:r>
            <a:r>
              <a:rPr lang="en-US" sz="36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3600" b="1" dirty="0" smtClean="0">
                <a:solidFill>
                  <a:srgbClr val="FFFF00"/>
                </a:solidFill>
                <a:effectLst>
                  <a:outerShdw blurRad="38100" dist="38100" dir="2700000" algn="tl">
                    <a:srgbClr val="000000">
                      <a:alpha val="43137"/>
                    </a:srgbClr>
                  </a:outerShdw>
                </a:effectLst>
                <a:latin typeface="Arial Narrow" panose="020B0606020202030204" pitchFamily="34" charset="0"/>
              </a:rPr>
              <a:t>5:l-5</a:t>
            </a:r>
            <a:r>
              <a:rPr lang="en-US" sz="3600" b="1" dirty="0">
                <a:effectLst>
                  <a:outerShdw blurRad="38100" dist="38100" dir="2700000" algn="tl">
                    <a:srgbClr val="000000">
                      <a:alpha val="43137"/>
                    </a:srgbClr>
                  </a:outerShdw>
                </a:effectLst>
                <a:latin typeface="Arial Narrow" panose="020B0606020202030204" pitchFamily="34" charset="0"/>
              </a:rPr>
              <a:t>). </a:t>
            </a:r>
            <a:endParaRPr lang="en-US" sz="3600" b="1" dirty="0" smtClean="0">
              <a:effectLst>
                <a:outerShdw blurRad="38100" dist="38100" dir="2700000" algn="tl">
                  <a:srgbClr val="000000">
                    <a:alpha val="43137"/>
                  </a:srgbClr>
                </a:outerShdw>
              </a:effectLst>
              <a:latin typeface="Arial Narrow" panose="020B0606020202030204" pitchFamily="34" charset="0"/>
            </a:endParaRPr>
          </a:p>
          <a:p>
            <a:pPr algn="just">
              <a:buClr>
                <a:srgbClr val="FFFF00"/>
              </a:buClr>
              <a:buSzPct val="104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At </a:t>
            </a:r>
            <a:r>
              <a:rPr lang="en-US" sz="3600" b="1" dirty="0">
                <a:effectLst>
                  <a:outerShdw blurRad="38100" dist="38100" dir="2700000" algn="tl">
                    <a:srgbClr val="000000">
                      <a:alpha val="43137"/>
                    </a:srgbClr>
                  </a:outerShdw>
                </a:effectLst>
                <a:latin typeface="Arial Narrow" panose="020B0606020202030204" pitchFamily="34" charset="0"/>
              </a:rPr>
              <a:t>first Pharaoh arrogantly refused the request. </a:t>
            </a:r>
            <a:endParaRPr lang="en-US" sz="3600" b="1" dirty="0" smtClean="0">
              <a:effectLst>
                <a:outerShdw blurRad="38100" dist="38100" dir="2700000" algn="tl">
                  <a:srgbClr val="000000">
                    <a:alpha val="43137"/>
                  </a:srgbClr>
                </a:outerShdw>
              </a:effectLst>
              <a:latin typeface="Arial Narrow" panose="020B0606020202030204" pitchFamily="34" charset="0"/>
            </a:endParaRPr>
          </a:p>
          <a:p>
            <a:pPr algn="just">
              <a:buClr>
                <a:srgbClr val="FFFF00"/>
              </a:buClr>
              <a:buSzPct val="104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After</a:t>
            </a:r>
            <a:r>
              <a:rPr lang="en-US" sz="3600" b="1" dirty="0">
                <a:effectLst>
                  <a:outerShdw blurRad="38100" dist="38100" dir="2700000" algn="tl">
                    <a:srgbClr val="000000">
                      <a:alpha val="43137"/>
                    </a:srgbClr>
                  </a:outerShdw>
                </a:effectLst>
                <a:latin typeface="Arial Narrow" panose="020B0606020202030204" pitchFamily="34" charset="0"/>
              </a:rPr>
              <a:t> </a:t>
            </a:r>
            <a:r>
              <a:rPr lang="en-US" sz="3600" b="1" dirty="0" smtClean="0">
                <a:effectLst>
                  <a:outerShdw blurRad="38100" dist="38100" dir="2700000" algn="tl">
                    <a:srgbClr val="000000">
                      <a:alpha val="43137"/>
                    </a:srgbClr>
                  </a:outerShdw>
                </a:effectLst>
                <a:latin typeface="Arial Narrow" panose="020B0606020202030204" pitchFamily="34" charset="0"/>
              </a:rPr>
              <a:t>ample </a:t>
            </a:r>
            <a:r>
              <a:rPr lang="en-US" sz="3600" b="1" dirty="0">
                <a:effectLst>
                  <a:outerShdw blurRad="38100" dist="38100" dir="2700000" algn="tl">
                    <a:srgbClr val="000000">
                      <a:alpha val="43137"/>
                    </a:srgbClr>
                  </a:outerShdw>
                </a:effectLst>
                <a:latin typeface="Arial Narrow" panose="020B0606020202030204" pitchFamily="34" charset="0"/>
              </a:rPr>
              <a:t>persuasion in the form of the ten plagues, </a:t>
            </a:r>
            <a:r>
              <a:rPr lang="en-US" sz="3600" b="1" dirty="0" smtClean="0">
                <a:effectLst>
                  <a:outerShdw blurRad="38100" dist="38100" dir="2700000" algn="tl">
                    <a:srgbClr val="000000">
                      <a:alpha val="43137"/>
                    </a:srgbClr>
                  </a:outerShdw>
                </a:effectLst>
                <a:latin typeface="Arial Narrow" panose="020B0606020202030204" pitchFamily="34" charset="0"/>
              </a:rPr>
              <a:t>Pharaoh granted </a:t>
            </a:r>
            <a:r>
              <a:rPr lang="en-US" sz="3600" b="1" dirty="0">
                <a:effectLst>
                  <a:outerShdw blurRad="38100" dist="38100" dir="2700000" algn="tl">
                    <a:srgbClr val="000000">
                      <a:alpha val="43137"/>
                    </a:srgbClr>
                  </a:outerShdw>
                </a:effectLst>
                <a:latin typeface="Arial Narrow" panose="020B0606020202030204" pitchFamily="34" charset="0"/>
              </a:rPr>
              <a:t>the Jews such permission</a:t>
            </a:r>
            <a:r>
              <a:rPr lang="en-US" sz="3600" b="1" dirty="0" smtClean="0">
                <a:effectLst>
                  <a:outerShdw blurRad="38100" dist="38100" dir="2700000" algn="tl">
                    <a:srgbClr val="000000">
                      <a:alpha val="43137"/>
                    </a:srgbClr>
                  </a:outerShdw>
                </a:effectLst>
                <a:latin typeface="Arial Narrow" panose="020B0606020202030204" pitchFamily="34" charset="0"/>
              </a:rPr>
              <a:t>.</a:t>
            </a:r>
            <a:endParaRPr lang="en-US" sz="36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00380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6871"/>
            <a:ext cx="8991600" cy="6781800"/>
          </a:xfrm>
        </p:spPr>
        <p:txBody>
          <a:bodyPr>
            <a:noAutofit/>
          </a:bodyPr>
          <a:lstStyle/>
          <a:p>
            <a:pPr indent="0" algn="just">
              <a:spcBef>
                <a:spcPts val="0"/>
              </a:spcBef>
              <a:buClr>
                <a:srgbClr val="FFFF00"/>
              </a:buClr>
              <a:buSzPct val="104000"/>
              <a:buFont typeface="Wingdings" panose="05000000000000000000" pitchFamily="2" charset="2"/>
              <a:buChar char="F"/>
            </a:pPr>
            <a:r>
              <a:rPr lang="en-US" sz="3500" b="1" dirty="0" smtClean="0">
                <a:effectLst>
                  <a:outerShdw blurRad="38100" dist="38100" dir="2700000" algn="tl">
                    <a:srgbClr val="000000">
                      <a:alpha val="43137"/>
                    </a:srgbClr>
                  </a:outerShdw>
                </a:effectLst>
                <a:latin typeface="Arial Narrow" panose="020B0606020202030204" pitchFamily="34" charset="0"/>
              </a:rPr>
              <a:t>Exercising </a:t>
            </a:r>
            <a:r>
              <a:rPr lang="en-US" sz="3500" b="1" dirty="0">
                <a:effectLst>
                  <a:outerShdw blurRad="38100" dist="38100" dir="2700000" algn="tl">
                    <a:srgbClr val="000000">
                      <a:alpha val="43137"/>
                    </a:srgbClr>
                  </a:outerShdw>
                </a:effectLst>
                <a:latin typeface="Arial Narrow" panose="020B0606020202030204" pitchFamily="34" charset="0"/>
              </a:rPr>
              <a:t>his legal prerogative, the King and his </a:t>
            </a:r>
            <a:r>
              <a:rPr lang="en-US" sz="3500" b="1" dirty="0" smtClean="0">
                <a:effectLst>
                  <a:outerShdw blurRad="38100" dist="38100" dir="2700000" algn="tl">
                    <a:srgbClr val="000000">
                      <a:alpha val="43137"/>
                    </a:srgbClr>
                  </a:outerShdw>
                </a:effectLst>
                <a:latin typeface="Arial Narrow" panose="020B0606020202030204" pitchFamily="34" charset="0"/>
              </a:rPr>
              <a:t>officials changed </a:t>
            </a:r>
            <a:r>
              <a:rPr lang="en-US" sz="3500" b="1" dirty="0">
                <a:effectLst>
                  <a:outerShdw blurRad="38100" dist="38100" dir="2700000" algn="tl">
                    <a:srgbClr val="000000">
                      <a:alpha val="43137"/>
                    </a:srgbClr>
                  </a:outerShdw>
                </a:effectLst>
                <a:latin typeface="Arial Narrow" panose="020B0606020202030204" pitchFamily="34" charset="0"/>
              </a:rPr>
              <a:t>their minds and pursued the Jews (</a:t>
            </a:r>
            <a:r>
              <a:rPr lang="en-US" sz="3500" b="1" dirty="0" smtClean="0">
                <a:solidFill>
                  <a:srgbClr val="FFFF00"/>
                </a:solidFill>
                <a:effectLst>
                  <a:outerShdw blurRad="38100" dist="38100" dir="2700000" algn="tl">
                    <a:srgbClr val="000000">
                      <a:alpha val="43137"/>
                    </a:srgbClr>
                  </a:outerShdw>
                </a:effectLst>
                <a:latin typeface="Arial Narrow" panose="020B0606020202030204" pitchFamily="34" charset="0"/>
              </a:rPr>
              <a:t>Exodus 14:5-8</a:t>
            </a:r>
            <a:r>
              <a:rPr lang="en-US" sz="3500" b="1" dirty="0">
                <a:effectLst>
                  <a:outerShdw blurRad="38100" dist="38100" dir="2700000" algn="tl">
                    <a:srgbClr val="000000">
                      <a:alpha val="43137"/>
                    </a:srgbClr>
                  </a:outerShdw>
                </a:effectLst>
                <a:latin typeface="Arial Narrow" panose="020B0606020202030204" pitchFamily="34" charset="0"/>
              </a:rPr>
              <a:t>).</a:t>
            </a:r>
          </a:p>
          <a:p>
            <a:pPr indent="0" algn="just">
              <a:spcBef>
                <a:spcPts val="0"/>
              </a:spcBef>
              <a:buClr>
                <a:srgbClr val="FFFF00"/>
              </a:buClr>
              <a:buSzPct val="104000"/>
              <a:buFont typeface="Wingdings" panose="05000000000000000000" pitchFamily="2" charset="2"/>
              <a:buChar char="F"/>
            </a:pPr>
            <a:r>
              <a:rPr lang="en-US" sz="3500" b="1" dirty="0">
                <a:effectLst>
                  <a:outerShdw blurRad="38100" dist="38100" dir="2700000" algn="tl">
                    <a:srgbClr val="000000">
                      <a:alpha val="43137"/>
                    </a:srgbClr>
                  </a:outerShdw>
                </a:effectLst>
                <a:latin typeface="Arial Narrow" panose="020B0606020202030204" pitchFamily="34" charset="0"/>
              </a:rPr>
              <a:t>However, the Hebrews did not meekly submit and go back </a:t>
            </a:r>
            <a:r>
              <a:rPr lang="en-US" sz="3500" b="1" dirty="0" smtClean="0">
                <a:effectLst>
                  <a:outerShdw blurRad="38100" dist="38100" dir="2700000" algn="tl">
                    <a:srgbClr val="000000">
                      <a:alpha val="43137"/>
                    </a:srgbClr>
                  </a:outerShdw>
                </a:effectLst>
                <a:latin typeface="Arial Narrow" panose="020B0606020202030204" pitchFamily="34" charset="0"/>
              </a:rPr>
              <a:t>to slavery</a:t>
            </a:r>
            <a:r>
              <a:rPr lang="en-US" sz="3500" b="1" dirty="0">
                <a:effectLst>
                  <a:outerShdw blurRad="38100" dist="38100" dir="2700000" algn="tl">
                    <a:srgbClr val="000000">
                      <a:alpha val="43137"/>
                    </a:srgbClr>
                  </a:outerShdw>
                </a:effectLst>
                <a:latin typeface="Arial Narrow" panose="020B0606020202030204" pitchFamily="34" charset="0"/>
              </a:rPr>
              <a:t>, which was their legal duty. </a:t>
            </a:r>
            <a:endParaRPr lang="en-US" sz="3500" b="1" dirty="0" smtClean="0">
              <a:effectLst>
                <a:outerShdw blurRad="38100" dist="38100" dir="2700000" algn="tl">
                  <a:srgbClr val="000000">
                    <a:alpha val="43137"/>
                  </a:srgbClr>
                </a:outerShdw>
              </a:effectLst>
              <a:latin typeface="Arial Narrow" panose="020B0606020202030204" pitchFamily="34" charset="0"/>
            </a:endParaRPr>
          </a:p>
          <a:p>
            <a:pPr indent="0" algn="just">
              <a:spcBef>
                <a:spcPts val="0"/>
              </a:spcBef>
              <a:buClr>
                <a:srgbClr val="FFFF00"/>
              </a:buClr>
              <a:buSzPct val="104000"/>
              <a:buFont typeface="Wingdings" panose="05000000000000000000" pitchFamily="2" charset="2"/>
              <a:buChar char="F"/>
            </a:pPr>
            <a:r>
              <a:rPr lang="en-US" sz="3500" b="1" dirty="0" smtClean="0">
                <a:effectLst>
                  <a:outerShdw blurRad="38100" dist="38100" dir="2700000" algn="tl">
                    <a:srgbClr val="000000">
                      <a:alpha val="43137"/>
                    </a:srgbClr>
                  </a:outerShdw>
                </a:effectLst>
                <a:latin typeface="Arial Narrow" panose="020B0606020202030204" pitchFamily="34" charset="0"/>
              </a:rPr>
              <a:t>Instead</a:t>
            </a:r>
            <a:r>
              <a:rPr lang="en-US" sz="3500" b="1" dirty="0">
                <a:effectLst>
                  <a:outerShdw blurRad="38100" dist="38100" dir="2700000" algn="tl">
                    <a:srgbClr val="000000">
                      <a:alpha val="43137"/>
                    </a:srgbClr>
                  </a:outerShdw>
                </a:effectLst>
                <a:latin typeface="Arial Narrow" panose="020B0606020202030204" pitchFamily="34" charset="0"/>
              </a:rPr>
              <a:t>, they followed </a:t>
            </a:r>
            <a:r>
              <a:rPr lang="en-US" sz="3500" b="1" dirty="0" smtClean="0">
                <a:effectLst>
                  <a:outerShdw blurRad="38100" dist="38100" dir="2700000" algn="tl">
                    <a:srgbClr val="000000">
                      <a:alpha val="43137"/>
                    </a:srgbClr>
                  </a:outerShdw>
                </a:effectLst>
                <a:latin typeface="Arial Narrow" panose="020B0606020202030204" pitchFamily="34" charset="0"/>
              </a:rPr>
              <a:t>God and </a:t>
            </a:r>
            <a:r>
              <a:rPr lang="en-US" sz="3500" b="1" dirty="0">
                <a:effectLst>
                  <a:outerShdw blurRad="38100" dist="38100" dir="2700000" algn="tl">
                    <a:srgbClr val="000000">
                      <a:alpha val="43137"/>
                    </a:srgbClr>
                  </a:outerShdw>
                </a:effectLst>
                <a:latin typeface="Arial Narrow" panose="020B0606020202030204" pitchFamily="34" charset="0"/>
              </a:rPr>
              <a:t>Moses across the Red Sea to freedom. </a:t>
            </a:r>
            <a:endParaRPr lang="en-US" sz="3500" b="1" dirty="0" smtClean="0">
              <a:effectLst>
                <a:outerShdw blurRad="38100" dist="38100" dir="2700000" algn="tl">
                  <a:srgbClr val="000000">
                    <a:alpha val="43137"/>
                  </a:srgbClr>
                </a:outerShdw>
              </a:effectLst>
              <a:latin typeface="Arial Narrow" panose="020B0606020202030204" pitchFamily="34" charset="0"/>
            </a:endParaRPr>
          </a:p>
          <a:p>
            <a:pPr indent="0" algn="just">
              <a:spcBef>
                <a:spcPts val="0"/>
              </a:spcBef>
              <a:buClr>
                <a:srgbClr val="FFFF00"/>
              </a:buClr>
              <a:buSzPct val="104000"/>
              <a:buFont typeface="Wingdings" panose="05000000000000000000" pitchFamily="2" charset="2"/>
              <a:buChar char="F"/>
            </a:pPr>
            <a:r>
              <a:rPr lang="en-US" sz="3500" b="1" dirty="0" smtClean="0">
                <a:effectLst>
                  <a:outerShdw blurRad="38100" dist="38100" dir="2700000" algn="tl">
                    <a:srgbClr val="000000">
                      <a:alpha val="43137"/>
                    </a:srgbClr>
                  </a:outerShdw>
                </a:effectLst>
                <a:latin typeface="Arial Narrow" panose="020B0606020202030204" pitchFamily="34" charset="0"/>
              </a:rPr>
              <a:t>God </a:t>
            </a:r>
            <a:r>
              <a:rPr lang="en-US" sz="3500" b="1" dirty="0">
                <a:effectLst>
                  <a:outerShdw blurRad="38100" dist="38100" dir="2700000" algn="tl">
                    <a:srgbClr val="000000">
                      <a:alpha val="43137"/>
                    </a:srgbClr>
                  </a:outerShdw>
                </a:effectLst>
                <a:latin typeface="Arial Narrow" panose="020B0606020202030204" pitchFamily="34" charset="0"/>
              </a:rPr>
              <a:t>and his </a:t>
            </a:r>
            <a:r>
              <a:rPr lang="en-US" sz="3500" b="1" dirty="0" smtClean="0">
                <a:effectLst>
                  <a:outerShdw blurRad="38100" dist="38100" dir="2700000" algn="tl">
                    <a:srgbClr val="000000">
                      <a:alpha val="43137"/>
                    </a:srgbClr>
                  </a:outerShdw>
                </a:effectLst>
                <a:latin typeface="Arial Narrow" panose="020B0606020202030204" pitchFamily="34" charset="0"/>
              </a:rPr>
              <a:t>people deliberately </a:t>
            </a:r>
            <a:r>
              <a:rPr lang="en-US" sz="3500" b="1" dirty="0">
                <a:effectLst>
                  <a:outerShdw blurRad="38100" dist="38100" dir="2700000" algn="tl">
                    <a:srgbClr val="000000">
                      <a:alpha val="43137"/>
                    </a:srgbClr>
                  </a:outerShdw>
                </a:effectLst>
                <a:latin typeface="Arial Narrow" panose="020B0606020202030204" pitchFamily="34" charset="0"/>
              </a:rPr>
              <a:t>and actively defied the authority of the </a:t>
            </a:r>
            <a:r>
              <a:rPr lang="en-US" sz="3500" b="1" dirty="0" smtClean="0">
                <a:effectLst>
                  <a:outerShdw blurRad="38100" dist="38100" dir="2700000" algn="tl">
                    <a:srgbClr val="000000">
                      <a:alpha val="43137"/>
                    </a:srgbClr>
                  </a:outerShdw>
                </a:effectLst>
                <a:latin typeface="Arial Narrow" panose="020B0606020202030204" pitchFamily="34" charset="0"/>
              </a:rPr>
              <a:t>Egyptian government</a:t>
            </a:r>
            <a:r>
              <a:rPr lang="en-US" sz="3500" b="1" dirty="0">
                <a:effectLst>
                  <a:outerShdw blurRad="38100" dist="38100" dir="2700000" algn="tl">
                    <a:srgbClr val="000000">
                      <a:alpha val="43137"/>
                    </a:srgbClr>
                  </a:outerShdw>
                </a:effectLst>
                <a:latin typeface="Arial Narrow" panose="020B0606020202030204" pitchFamily="34" charset="0"/>
              </a:rPr>
              <a:t>. </a:t>
            </a:r>
            <a:endParaRPr lang="en-US" sz="3500" b="1" dirty="0" smtClean="0">
              <a:effectLst>
                <a:outerShdw blurRad="38100" dist="38100" dir="2700000" algn="tl">
                  <a:srgbClr val="000000">
                    <a:alpha val="43137"/>
                  </a:srgbClr>
                </a:outerShdw>
              </a:effectLst>
              <a:latin typeface="Arial Narrow" panose="020B0606020202030204" pitchFamily="34" charset="0"/>
            </a:endParaRPr>
          </a:p>
          <a:p>
            <a:pPr indent="0" algn="just">
              <a:spcBef>
                <a:spcPts val="0"/>
              </a:spcBef>
              <a:buClr>
                <a:srgbClr val="FFFF00"/>
              </a:buClr>
              <a:buSzPct val="104000"/>
              <a:buFont typeface="Wingdings" panose="05000000000000000000" pitchFamily="2" charset="2"/>
              <a:buChar char="F"/>
            </a:pPr>
            <a:r>
              <a:rPr lang="en-US" sz="3400" b="1" dirty="0" smtClean="0">
                <a:effectLst>
                  <a:outerShdw blurRad="38100" dist="38100" dir="2700000" algn="tl">
                    <a:srgbClr val="000000">
                      <a:alpha val="43137"/>
                    </a:srgbClr>
                  </a:outerShdw>
                </a:effectLst>
                <a:latin typeface="Arial Narrow" panose="020B0606020202030204" pitchFamily="34" charset="0"/>
              </a:rPr>
              <a:t>The </a:t>
            </a:r>
            <a:r>
              <a:rPr lang="en-US" sz="3400" b="1" dirty="0">
                <a:effectLst>
                  <a:outerShdw blurRad="38100" dist="38100" dir="2700000" algn="tl">
                    <a:srgbClr val="000000">
                      <a:alpha val="43137"/>
                    </a:srgbClr>
                  </a:outerShdw>
                </a:effectLst>
                <a:latin typeface="Arial Narrow" panose="020B0606020202030204" pitchFamily="34" charset="0"/>
              </a:rPr>
              <a:t>Egyptians were forced to admit, "The Lord </a:t>
            </a:r>
            <a:r>
              <a:rPr lang="en-US" sz="3400" b="1" dirty="0" smtClean="0">
                <a:effectLst>
                  <a:outerShdw blurRad="38100" dist="38100" dir="2700000" algn="tl">
                    <a:srgbClr val="000000">
                      <a:alpha val="43137"/>
                    </a:srgbClr>
                  </a:outerShdw>
                </a:effectLst>
                <a:latin typeface="Arial Narrow" panose="020B0606020202030204" pitchFamily="34" charset="0"/>
              </a:rPr>
              <a:t>is fighting </a:t>
            </a:r>
            <a:r>
              <a:rPr lang="en-US" sz="3400" b="1" dirty="0">
                <a:effectLst>
                  <a:outerShdw blurRad="38100" dist="38100" dir="2700000" algn="tl">
                    <a:srgbClr val="000000">
                      <a:alpha val="43137"/>
                    </a:srgbClr>
                  </a:outerShdw>
                </a:effectLst>
                <a:latin typeface="Arial Narrow" panose="020B0606020202030204" pitchFamily="34" charset="0"/>
              </a:rPr>
              <a:t>for them against Egypt" (</a:t>
            </a:r>
            <a:r>
              <a:rPr lang="en-US" sz="3400" b="1" dirty="0" smtClean="0">
                <a:solidFill>
                  <a:srgbClr val="FFFF00"/>
                </a:solidFill>
                <a:effectLst>
                  <a:outerShdw blurRad="38100" dist="38100" dir="2700000" algn="tl">
                    <a:srgbClr val="000000">
                      <a:alpha val="43137"/>
                    </a:srgbClr>
                  </a:outerShdw>
                </a:effectLst>
                <a:latin typeface="Arial Narrow" panose="020B0606020202030204" pitchFamily="34" charset="0"/>
              </a:rPr>
              <a:t>Exodus </a:t>
            </a:r>
            <a:r>
              <a:rPr lang="en-US" sz="3400" b="1" dirty="0">
                <a:solidFill>
                  <a:srgbClr val="FFFF00"/>
                </a:solidFill>
                <a:effectLst>
                  <a:outerShdw blurRad="38100" dist="38100" dir="2700000" algn="tl">
                    <a:srgbClr val="000000">
                      <a:alpha val="43137"/>
                    </a:srgbClr>
                  </a:outerShdw>
                </a:effectLst>
                <a:latin typeface="Arial Narrow" panose="020B0606020202030204" pitchFamily="34" charset="0"/>
              </a:rPr>
              <a:t>14:25</a:t>
            </a:r>
            <a:r>
              <a:rPr lang="en-US" sz="3400" b="1" dirty="0" smtClean="0">
                <a:effectLst>
                  <a:outerShdw blurRad="38100" dist="38100" dir="2700000" algn="tl">
                    <a:srgbClr val="000000">
                      <a:alpha val="43137"/>
                    </a:srgbClr>
                  </a:outerShdw>
                </a:effectLst>
                <a:latin typeface="Arial Narrow" panose="020B0606020202030204" pitchFamily="34" charset="0"/>
              </a:rPr>
              <a:t>)</a:t>
            </a:r>
            <a:endParaRPr lang="en-US" sz="34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65600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65" y="228600"/>
            <a:ext cx="8763000" cy="6629400"/>
          </a:xfrm>
        </p:spPr>
        <p:txBody>
          <a:bodyPr>
            <a:normAutofit lnSpcReduction="10000"/>
          </a:bodyPr>
          <a:lstStyle/>
          <a:p>
            <a:pPr algn="just">
              <a:spcBef>
                <a:spcPts val="0"/>
              </a:spcBef>
              <a:buClr>
                <a:srgbClr val="FFFF00"/>
              </a:buClr>
              <a:buSzPct val="107000"/>
              <a:buFont typeface="Wingdings" panose="05000000000000000000" pitchFamily="2" charset="2"/>
              <a:buChar char="F"/>
            </a:pPr>
            <a:r>
              <a:rPr lang="en-US" sz="4500" b="1" dirty="0" smtClean="0">
                <a:effectLst>
                  <a:outerShdw blurRad="38100" dist="38100" dir="2700000" algn="tl">
                    <a:srgbClr val="000000">
                      <a:alpha val="43137"/>
                    </a:srgbClr>
                  </a:outerShdw>
                </a:effectLst>
                <a:latin typeface="Arial Narrow" panose="020B0606020202030204" pitchFamily="34" charset="0"/>
              </a:rPr>
              <a:t>Egyptian law viewed the Israelites as Pharaoh’s property which gave </a:t>
            </a:r>
            <a:r>
              <a:rPr lang="en-US" sz="4500" b="1" dirty="0">
                <a:effectLst>
                  <a:outerShdw blurRad="38100" dist="38100" dir="2700000" algn="tl">
                    <a:srgbClr val="000000">
                      <a:alpha val="43137"/>
                    </a:srgbClr>
                  </a:outerShdw>
                </a:effectLst>
                <a:latin typeface="Arial Narrow" panose="020B0606020202030204" pitchFamily="34" charset="0"/>
              </a:rPr>
              <a:t>him the right to release them or call them back on a whim.</a:t>
            </a:r>
          </a:p>
          <a:p>
            <a:pPr algn="just">
              <a:spcBef>
                <a:spcPts val="0"/>
              </a:spcBef>
              <a:buClr>
                <a:srgbClr val="FFFF00"/>
              </a:buClr>
              <a:buSzPct val="107000"/>
              <a:buFont typeface="Wingdings" panose="05000000000000000000" pitchFamily="2" charset="2"/>
              <a:buChar char="F"/>
            </a:pPr>
            <a:r>
              <a:rPr lang="en-US" sz="4300" b="1" dirty="0" smtClean="0">
                <a:effectLst>
                  <a:outerShdw blurRad="38100" dist="38100" dir="2700000" algn="tl">
                    <a:srgbClr val="000000">
                      <a:alpha val="43137"/>
                    </a:srgbClr>
                  </a:outerShdw>
                </a:effectLst>
                <a:latin typeface="Arial Narrow" panose="020B0606020202030204" pitchFamily="34" charset="0"/>
              </a:rPr>
              <a:t>The </a:t>
            </a:r>
            <a:r>
              <a:rPr lang="en-US" sz="4300" b="1" dirty="0">
                <a:effectLst>
                  <a:outerShdw blurRad="38100" dist="38100" dir="2700000" algn="tl">
                    <a:srgbClr val="000000">
                      <a:alpha val="43137"/>
                    </a:srgbClr>
                  </a:outerShdw>
                </a:effectLst>
                <a:latin typeface="Arial Narrow" panose="020B0606020202030204" pitchFamily="34" charset="0"/>
              </a:rPr>
              <a:t>greatest act of </a:t>
            </a:r>
            <a:r>
              <a:rPr lang="en-US" sz="4300" b="1" dirty="0" smtClean="0">
                <a:effectLst>
                  <a:outerShdw blurRad="38100" dist="38100" dir="2700000" algn="tl">
                    <a:srgbClr val="000000">
                      <a:alpha val="43137"/>
                    </a:srgbClr>
                  </a:outerShdw>
                </a:effectLst>
                <a:latin typeface="Arial Narrow" panose="020B0606020202030204" pitchFamily="34" charset="0"/>
              </a:rPr>
              <a:t>slave redemption </a:t>
            </a:r>
            <a:r>
              <a:rPr lang="en-US" sz="4300" b="1" dirty="0">
                <a:effectLst>
                  <a:outerShdw blurRad="38100" dist="38100" dir="2700000" algn="tl">
                    <a:srgbClr val="000000">
                      <a:alpha val="43137"/>
                    </a:srgbClr>
                  </a:outerShdw>
                </a:effectLst>
                <a:latin typeface="Arial Narrow" panose="020B0606020202030204" pitchFamily="34" charset="0"/>
              </a:rPr>
              <a:t>in the entire Old Testament </a:t>
            </a:r>
            <a:r>
              <a:rPr lang="en-US" sz="4300" b="1" dirty="0" smtClean="0">
                <a:effectLst>
                  <a:outerShdw blurRad="38100" dist="38100" dir="2700000" algn="tl">
                    <a:srgbClr val="000000">
                      <a:alpha val="43137"/>
                    </a:srgbClr>
                  </a:outerShdw>
                </a:effectLst>
                <a:latin typeface="Arial Narrow" panose="020B0606020202030204" pitchFamily="34" charset="0"/>
              </a:rPr>
              <a:t>was a </a:t>
            </a:r>
            <a:r>
              <a:rPr lang="en-US" sz="4300" b="1" dirty="0">
                <a:effectLst>
                  <a:outerShdw blurRad="38100" dist="38100" dir="2700000" algn="tl">
                    <a:srgbClr val="000000">
                      <a:alpha val="43137"/>
                    </a:srgbClr>
                  </a:outerShdw>
                </a:effectLst>
                <a:latin typeface="Arial Narrow" panose="020B0606020202030204" pitchFamily="34" charset="0"/>
              </a:rPr>
              <a:t>divinely orchestrated act of civil disobedience in which </a:t>
            </a:r>
            <a:r>
              <a:rPr lang="en-US" sz="4300" b="1" dirty="0" smtClean="0">
                <a:effectLst>
                  <a:outerShdw blurRad="38100" dist="38100" dir="2700000" algn="tl">
                    <a:srgbClr val="000000">
                      <a:alpha val="43137"/>
                    </a:srgbClr>
                  </a:outerShdw>
                </a:effectLst>
                <a:latin typeface="Arial Narrow" panose="020B0606020202030204" pitchFamily="34" charset="0"/>
              </a:rPr>
              <a:t>God rescued </a:t>
            </a:r>
            <a:r>
              <a:rPr lang="en-US" sz="4300" b="1" dirty="0">
                <a:effectLst>
                  <a:outerShdw blurRad="38100" dist="38100" dir="2700000" algn="tl">
                    <a:srgbClr val="000000">
                      <a:alpha val="43137"/>
                    </a:srgbClr>
                  </a:outerShdw>
                </a:effectLst>
                <a:latin typeface="Arial Narrow" panose="020B0606020202030204" pitchFamily="34" charset="0"/>
              </a:rPr>
              <a:t>millions of his people from bondage</a:t>
            </a:r>
            <a:r>
              <a:rPr lang="en-US" sz="4300" b="1" dirty="0" smtClean="0">
                <a:effectLst>
                  <a:outerShdw blurRad="38100" dist="38100" dir="2700000" algn="tl">
                    <a:srgbClr val="000000">
                      <a:alpha val="43137"/>
                    </a:srgbClr>
                  </a:outerShdw>
                </a:effectLst>
                <a:latin typeface="Arial Narrow" panose="020B0606020202030204" pitchFamily="34" charset="0"/>
              </a:rPr>
              <a:t>.</a:t>
            </a:r>
          </a:p>
          <a:p>
            <a:pPr algn="just">
              <a:spcBef>
                <a:spcPts val="0"/>
              </a:spcBef>
              <a:buClr>
                <a:srgbClr val="FFFF00"/>
              </a:buClr>
              <a:buSzPct val="107000"/>
              <a:buFont typeface="Wingdings" panose="05000000000000000000" pitchFamily="2" charset="2"/>
              <a:buChar char="F"/>
            </a:pPr>
            <a:r>
              <a:rPr lang="en-US" sz="4200" b="1" dirty="0" smtClean="0">
                <a:solidFill>
                  <a:srgbClr val="FFFF00"/>
                </a:solidFill>
                <a:effectLst>
                  <a:outerShdw blurRad="38100" dist="38100" dir="2700000" algn="tl">
                    <a:srgbClr val="000000">
                      <a:alpha val="43137"/>
                    </a:srgbClr>
                  </a:outerShdw>
                </a:effectLst>
                <a:latin typeface="Arial Narrow" panose="020B0606020202030204" pitchFamily="34" charset="0"/>
              </a:rPr>
              <a:t>Is this an obscure situation or typical?</a:t>
            </a:r>
            <a:endParaRPr lang="en-US" sz="4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00380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a:solidFill>
            <a:schemeClr val="tx1"/>
          </a:solidFill>
        </p:spPr>
        <p:txBody>
          <a:bodyPr>
            <a:noAutofit/>
          </a:bodyPr>
          <a:lstStyle/>
          <a:p>
            <a:r>
              <a:rPr lang="en-US" sz="5200" b="1" dirty="0" smtClean="0">
                <a:solidFill>
                  <a:schemeClr val="tx2">
                    <a:lumMod val="50000"/>
                  </a:schemeClr>
                </a:solidFill>
                <a:effectLst>
                  <a:outerShdw blurRad="38100" dist="38100" dir="2700000" algn="tl">
                    <a:srgbClr val="000000">
                      <a:alpha val="43137"/>
                    </a:srgbClr>
                  </a:outerShdw>
                </a:effectLst>
                <a:latin typeface="Arial Narrow" panose="020B0606020202030204" pitchFamily="34" charset="0"/>
              </a:rPr>
              <a:t>Civil Disobedience In Scripture</a:t>
            </a:r>
            <a:endParaRPr lang="en-US" sz="5200" b="1" dirty="0">
              <a:solidFill>
                <a:schemeClr val="tx2">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76200" y="1295400"/>
            <a:ext cx="8603226" cy="4525963"/>
          </a:xfrm>
        </p:spPr>
        <p:txBody>
          <a:bodyPr>
            <a:noAutofit/>
          </a:bodyPr>
          <a:lstStyle/>
          <a:p>
            <a:pPr marL="0" indent="0" algn="ctr">
              <a:spcBef>
                <a:spcPts val="0"/>
              </a:spcBef>
              <a:buNone/>
            </a:pPr>
            <a:r>
              <a:rPr lang="en-US" sz="4400" b="1" dirty="0" smtClean="0">
                <a:effectLst>
                  <a:outerShdw blurRad="38100" dist="38100" dir="2700000" algn="tl">
                    <a:srgbClr val="000000">
                      <a:alpha val="43137"/>
                    </a:srgbClr>
                  </a:outerShdw>
                </a:effectLst>
                <a:latin typeface="Arial Narrow" panose="020B0606020202030204" pitchFamily="34" charset="0"/>
              </a:rPr>
              <a:t>Rahab To The Rescue (</a:t>
            </a:r>
            <a:r>
              <a:rPr lang="en-US" sz="4400" b="1" dirty="0" smtClean="0">
                <a:solidFill>
                  <a:srgbClr val="FFFF00"/>
                </a:solidFill>
                <a:effectLst>
                  <a:outerShdw blurRad="38100" dist="38100" dir="2700000" algn="tl">
                    <a:srgbClr val="000000">
                      <a:alpha val="43137"/>
                    </a:srgbClr>
                  </a:outerShdw>
                </a:effectLst>
                <a:latin typeface="Arial Narrow" panose="020B0606020202030204" pitchFamily="34" charset="0"/>
              </a:rPr>
              <a:t>Joshua 2</a:t>
            </a:r>
            <a:r>
              <a:rPr lang="en-US" sz="4400" b="1" dirty="0" smtClean="0">
                <a:effectLst>
                  <a:outerShdw blurRad="38100" dist="38100" dir="2700000" algn="tl">
                    <a:srgbClr val="000000">
                      <a:alpha val="43137"/>
                    </a:srgbClr>
                  </a:outerShdw>
                </a:effectLst>
                <a:latin typeface="Arial Narrow" panose="020B0606020202030204" pitchFamily="34" charset="0"/>
              </a:rPr>
              <a:t>)</a:t>
            </a:r>
          </a:p>
          <a:p>
            <a:pPr marL="0" indent="0" algn="just">
              <a:spcBef>
                <a:spcPts val="0"/>
              </a:spcBef>
              <a:buClr>
                <a:srgbClr val="FFFF00"/>
              </a:buClr>
              <a:buSzPct val="105000"/>
              <a:buFont typeface="Wingdings" panose="05000000000000000000" pitchFamily="2" charset="2"/>
              <a:buChar char="F"/>
            </a:pPr>
            <a:r>
              <a:rPr lang="en-US" sz="3600" b="1" dirty="0">
                <a:effectLst>
                  <a:outerShdw blurRad="38100" dist="38100" dir="2700000" algn="tl">
                    <a:srgbClr val="000000">
                      <a:alpha val="43137"/>
                    </a:srgbClr>
                  </a:outerShdw>
                </a:effectLst>
                <a:latin typeface="Arial Narrow" panose="020B0606020202030204" pitchFamily="34" charset="0"/>
              </a:rPr>
              <a:t>H</a:t>
            </a:r>
            <a:r>
              <a:rPr lang="en-US" sz="3600" b="1" dirty="0" smtClean="0">
                <a:effectLst>
                  <a:outerShdw blurRad="38100" dist="38100" dir="2700000" algn="tl">
                    <a:srgbClr val="000000">
                      <a:alpha val="43137"/>
                    </a:srgbClr>
                  </a:outerShdw>
                </a:effectLst>
                <a:latin typeface="Arial Narrow" panose="020B0606020202030204" pitchFamily="34" charset="0"/>
              </a:rPr>
              <a:t>iding </a:t>
            </a:r>
            <a:r>
              <a:rPr lang="en-US" sz="3600" b="1" dirty="0">
                <a:effectLst>
                  <a:outerShdw blurRad="38100" dist="38100" dir="2700000" algn="tl">
                    <a:srgbClr val="000000">
                      <a:alpha val="43137"/>
                    </a:srgbClr>
                  </a:outerShdw>
                </a:effectLst>
                <a:latin typeface="Arial Narrow" panose="020B0606020202030204" pitchFamily="34" charset="0"/>
              </a:rPr>
              <a:t>the Hebrew spies from the </a:t>
            </a:r>
            <a:r>
              <a:rPr lang="en-US" sz="3600" b="1" dirty="0" smtClean="0">
                <a:effectLst>
                  <a:outerShdw blurRad="38100" dist="38100" dir="2700000" algn="tl">
                    <a:srgbClr val="000000">
                      <a:alpha val="43137"/>
                    </a:srgbClr>
                  </a:outerShdw>
                </a:effectLst>
                <a:latin typeface="Arial Narrow" panose="020B0606020202030204" pitchFamily="34" charset="0"/>
              </a:rPr>
              <a:t>soldiers </a:t>
            </a:r>
            <a:r>
              <a:rPr lang="en-US" sz="3800" b="1" dirty="0" smtClean="0">
                <a:effectLst>
                  <a:outerShdw blurRad="38100" dist="38100" dir="2700000" algn="tl">
                    <a:srgbClr val="000000">
                      <a:alpha val="43137"/>
                    </a:srgbClr>
                  </a:outerShdw>
                </a:effectLst>
                <a:latin typeface="Arial Narrow" panose="020B0606020202030204" pitchFamily="34" charset="0"/>
              </a:rPr>
              <a:t>wanting to arrest them was </a:t>
            </a:r>
            <a:r>
              <a:rPr lang="en-US" sz="3800" b="1" dirty="0">
                <a:effectLst>
                  <a:outerShdw blurRad="38100" dist="38100" dir="2700000" algn="tl">
                    <a:srgbClr val="000000">
                      <a:alpha val="43137"/>
                    </a:srgbClr>
                  </a:outerShdw>
                </a:effectLst>
                <a:latin typeface="Arial Narrow" panose="020B0606020202030204" pitchFamily="34" charset="0"/>
              </a:rPr>
              <a:t>an act of </a:t>
            </a:r>
            <a:r>
              <a:rPr lang="en-US" sz="3800" b="1" dirty="0" smtClean="0">
                <a:effectLst>
                  <a:outerShdw blurRad="38100" dist="38100" dir="2700000" algn="tl">
                    <a:srgbClr val="000000">
                      <a:alpha val="43137"/>
                    </a:srgbClr>
                  </a:outerShdw>
                </a:effectLst>
                <a:latin typeface="Arial Narrow" panose="020B0606020202030204" pitchFamily="34" charset="0"/>
              </a:rPr>
              <a:t>high treason </a:t>
            </a:r>
            <a:r>
              <a:rPr lang="en-US" sz="3800" b="1" dirty="0">
                <a:effectLst>
                  <a:outerShdw blurRad="38100" dist="38100" dir="2700000" algn="tl">
                    <a:srgbClr val="000000">
                      <a:alpha val="43137"/>
                    </a:srgbClr>
                  </a:outerShdw>
                </a:effectLst>
                <a:latin typeface="Arial Narrow" panose="020B0606020202030204" pitchFamily="34" charset="0"/>
              </a:rPr>
              <a:t>from a legal standpoint. </a:t>
            </a:r>
            <a:endParaRPr lang="en-US" sz="3800" b="1" dirty="0" smtClean="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rgbClr val="FFFF00"/>
              </a:buClr>
              <a:buSzPct val="105000"/>
              <a:buFont typeface="Wingdings" panose="05000000000000000000" pitchFamily="2" charset="2"/>
              <a:buChar char="F"/>
            </a:pPr>
            <a:r>
              <a:rPr lang="en-US" sz="3900" b="1" dirty="0" smtClean="0">
                <a:effectLst>
                  <a:outerShdw blurRad="38100" dist="38100" dir="2700000" algn="tl">
                    <a:srgbClr val="000000">
                      <a:alpha val="43137"/>
                    </a:srgbClr>
                  </a:outerShdw>
                </a:effectLst>
                <a:latin typeface="Arial Narrow" panose="020B0606020202030204" pitchFamily="34" charset="0"/>
              </a:rPr>
              <a:t>Rahab </a:t>
            </a:r>
            <a:r>
              <a:rPr lang="en-US" sz="3900" b="1" dirty="0">
                <a:effectLst>
                  <a:outerShdw blurRad="38100" dist="38100" dir="2700000" algn="tl">
                    <a:srgbClr val="000000">
                      <a:alpha val="43137"/>
                    </a:srgbClr>
                  </a:outerShdw>
                </a:effectLst>
                <a:latin typeface="Arial Narrow" panose="020B0606020202030204" pitchFamily="34" charset="0"/>
              </a:rPr>
              <a:t>clearly violated </a:t>
            </a:r>
            <a:r>
              <a:rPr lang="en-US" sz="3900" b="1" dirty="0" smtClean="0">
                <a:effectLst>
                  <a:outerShdw blurRad="38100" dist="38100" dir="2700000" algn="tl">
                    <a:srgbClr val="000000">
                      <a:alpha val="43137"/>
                    </a:srgbClr>
                  </a:outerShdw>
                </a:effectLst>
                <a:latin typeface="Arial Narrow" panose="020B0606020202030204" pitchFamily="34" charset="0"/>
              </a:rPr>
              <a:t>Jericho’s civil law</a:t>
            </a:r>
            <a:r>
              <a:rPr lang="en-US" sz="3900" b="1" dirty="0">
                <a:effectLst>
                  <a:outerShdw blurRad="38100" dist="38100" dir="2700000" algn="tl">
                    <a:srgbClr val="000000">
                      <a:alpha val="43137"/>
                    </a:srgbClr>
                  </a:outerShdw>
                </a:effectLst>
                <a:latin typeface="Arial Narrow" panose="020B0606020202030204" pitchFamily="34" charset="0"/>
              </a:rPr>
              <a:t>. </a:t>
            </a:r>
            <a:endParaRPr lang="en-US" sz="3900" b="1" dirty="0" smtClean="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rgbClr val="FFFF00"/>
              </a:buClr>
              <a:buSzPct val="105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In </a:t>
            </a:r>
            <a:r>
              <a:rPr lang="en-US" sz="3600" b="1" dirty="0">
                <a:effectLst>
                  <a:outerShdw blurRad="38100" dist="38100" dir="2700000" algn="tl">
                    <a:srgbClr val="000000">
                      <a:alpha val="43137"/>
                    </a:srgbClr>
                  </a:outerShdw>
                </a:effectLst>
                <a:latin typeface="Arial Narrow" panose="020B0606020202030204" pitchFamily="34" charset="0"/>
              </a:rPr>
              <a:t>Rahab's case </a:t>
            </a:r>
            <a:r>
              <a:rPr lang="en-US" sz="3600" b="1" dirty="0" smtClean="0">
                <a:effectLst>
                  <a:outerShdw blurRad="38100" dist="38100" dir="2700000" algn="tl">
                    <a:srgbClr val="000000">
                      <a:alpha val="43137"/>
                    </a:srgbClr>
                  </a:outerShdw>
                </a:effectLst>
                <a:latin typeface="Arial Narrow" panose="020B0606020202030204" pitchFamily="34" charset="0"/>
              </a:rPr>
              <a:t>we have </a:t>
            </a:r>
            <a:r>
              <a:rPr lang="en-US" sz="3600" b="1" dirty="0">
                <a:effectLst>
                  <a:outerShdw blurRad="38100" dist="38100" dir="2700000" algn="tl">
                    <a:srgbClr val="000000">
                      <a:alpha val="43137"/>
                    </a:srgbClr>
                  </a:outerShdw>
                </a:effectLst>
                <a:latin typeface="Arial Narrow" panose="020B0606020202030204" pitchFamily="34" charset="0"/>
              </a:rPr>
              <a:t>an obvious example of being judged ultimately </a:t>
            </a:r>
            <a:r>
              <a:rPr lang="en-US" sz="3600" b="1" dirty="0" smtClean="0">
                <a:effectLst>
                  <a:outerShdw blurRad="38100" dist="38100" dir="2700000" algn="tl">
                    <a:srgbClr val="000000">
                      <a:alpha val="43137"/>
                    </a:srgbClr>
                  </a:outerShdw>
                </a:effectLst>
                <a:latin typeface="Arial Narrow" panose="020B0606020202030204" pitchFamily="34" charset="0"/>
              </a:rPr>
              <a:t>righteous </a:t>
            </a:r>
            <a:r>
              <a:rPr lang="en-US" sz="4000" b="1" dirty="0" smtClean="0">
                <a:effectLst>
                  <a:outerShdw blurRad="38100" dist="38100" dir="2700000" algn="tl">
                    <a:srgbClr val="000000">
                      <a:alpha val="43137"/>
                    </a:srgbClr>
                  </a:outerShdw>
                </a:effectLst>
                <a:latin typeface="Arial Narrow" panose="020B0606020202030204" pitchFamily="34" charset="0"/>
              </a:rPr>
              <a:t>or </a:t>
            </a:r>
            <a:r>
              <a:rPr lang="en-US" sz="4000" b="1" dirty="0">
                <a:effectLst>
                  <a:outerShdw blurRad="38100" dist="38100" dir="2700000" algn="tl">
                    <a:srgbClr val="000000">
                      <a:alpha val="43137"/>
                    </a:srgbClr>
                  </a:outerShdw>
                </a:effectLst>
                <a:latin typeface="Arial Narrow" panose="020B0606020202030204" pitchFamily="34" charset="0"/>
              </a:rPr>
              <a:t>unrighteous based on obedience to God's law, not civil </a:t>
            </a:r>
            <a:r>
              <a:rPr lang="en-US" sz="4000" b="1" dirty="0" smtClean="0">
                <a:effectLst>
                  <a:outerShdw blurRad="38100" dist="38100" dir="2700000" algn="tl">
                    <a:srgbClr val="000000">
                      <a:alpha val="43137"/>
                    </a:srgbClr>
                  </a:outerShdw>
                </a:effectLst>
                <a:latin typeface="Arial Narrow" panose="020B0606020202030204" pitchFamily="34" charset="0"/>
              </a:rPr>
              <a:t>law</a:t>
            </a:r>
            <a:r>
              <a:rPr lang="en-US" sz="4000" b="1" dirty="0">
                <a:effectLst>
                  <a:outerShdw blurRad="38100" dist="38100" dir="2700000" algn="tl">
                    <a:srgbClr val="000000">
                      <a:alpha val="43137"/>
                    </a:srgbClr>
                  </a:outerShdw>
                </a:effectLst>
                <a:latin typeface="Arial Narrow" panose="020B0606020202030204" pitchFamily="34" charset="0"/>
              </a:rPr>
              <a:t> </a:t>
            </a:r>
            <a:r>
              <a:rPr lang="en-US" sz="4000" b="1" dirty="0" smtClean="0">
                <a:effectLst>
                  <a:outerShdw blurRad="38100" dist="38100" dir="2700000" algn="tl">
                    <a:srgbClr val="000000">
                      <a:alpha val="43137"/>
                    </a:srgbClr>
                  </a:outerShdw>
                </a:effectLst>
                <a:latin typeface="Arial Narrow" panose="020B0606020202030204" pitchFamily="34" charset="0"/>
              </a:rPr>
              <a:t>(</a:t>
            </a:r>
            <a:r>
              <a:rPr lang="en-US" sz="4000" b="1" dirty="0" smtClean="0">
                <a:solidFill>
                  <a:srgbClr val="FFFF00"/>
                </a:solidFill>
                <a:effectLst>
                  <a:outerShdw blurRad="38100" dist="38100" dir="2700000" algn="tl">
                    <a:srgbClr val="000000">
                      <a:alpha val="43137"/>
                    </a:srgbClr>
                  </a:outerShdw>
                </a:effectLst>
                <a:latin typeface="Arial Narrow" panose="020B0606020202030204" pitchFamily="34" charset="0"/>
              </a:rPr>
              <a:t>Hebrews 11:31</a:t>
            </a:r>
            <a:r>
              <a:rPr lang="en-US" sz="4000" b="1" dirty="0" smtClean="0">
                <a:effectLst>
                  <a:outerShdw blurRad="38100" dist="38100" dir="2700000" algn="tl">
                    <a:srgbClr val="000000">
                      <a:alpha val="43137"/>
                    </a:srgbClr>
                  </a:outerShdw>
                </a:effectLst>
                <a:latin typeface="Arial Narrow" panose="020B0606020202030204" pitchFamily="34" charset="0"/>
              </a:rPr>
              <a:t>).</a:t>
            </a:r>
            <a:endParaRPr lang="en-US" sz="4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412611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90600"/>
          </a:xfrm>
          <a:solidFill>
            <a:schemeClr val="tx1"/>
          </a:solidFill>
        </p:spPr>
        <p:txBody>
          <a:bodyPr>
            <a:noAutofit/>
          </a:bodyPr>
          <a:lstStyle/>
          <a:p>
            <a:r>
              <a:rPr lang="en-US" sz="7200" b="1" dirty="0" smtClean="0">
                <a:solidFill>
                  <a:schemeClr val="bg1">
                    <a:lumMod val="50000"/>
                  </a:schemeClr>
                </a:solidFill>
                <a:effectLst>
                  <a:outerShdw blurRad="38100" dist="38100" dir="2700000" algn="tl">
                    <a:srgbClr val="000000">
                      <a:alpha val="43137"/>
                    </a:srgbClr>
                  </a:outerShdw>
                </a:effectLst>
                <a:latin typeface="Arial Narrow" panose="020B0606020202030204" pitchFamily="34" charset="0"/>
              </a:rPr>
              <a:t>Exodus 1:8-21</a:t>
            </a:r>
            <a:endParaRPr lang="en-US" sz="7200" b="1" dirty="0">
              <a:solidFill>
                <a:schemeClr val="bg1">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228600" y="1219200"/>
            <a:ext cx="8610600" cy="4906963"/>
          </a:xfrm>
        </p:spPr>
        <p:txBody>
          <a:bodyPr>
            <a:noAutofit/>
          </a:bodyPr>
          <a:lstStyle/>
          <a:p>
            <a:pPr marL="0" indent="0" algn="just">
              <a:buNone/>
            </a:pPr>
            <a:r>
              <a:rPr lang="en-US" sz="3800" b="1" dirty="0" smtClean="0">
                <a:effectLst>
                  <a:outerShdw blurRad="38100" dist="38100" dir="2700000" algn="tl">
                    <a:srgbClr val="000000">
                      <a:alpha val="43137"/>
                    </a:srgbClr>
                  </a:outerShdw>
                </a:effectLst>
                <a:latin typeface="Arial Narrow" panose="020B0606020202030204" pitchFamily="34" charset="0"/>
              </a:rPr>
              <a:t>“Now </a:t>
            </a:r>
            <a:r>
              <a:rPr lang="en-US" sz="3800" b="1" dirty="0">
                <a:effectLst>
                  <a:outerShdw blurRad="38100" dist="38100" dir="2700000" algn="tl">
                    <a:srgbClr val="000000">
                      <a:alpha val="43137"/>
                    </a:srgbClr>
                  </a:outerShdw>
                </a:effectLst>
                <a:latin typeface="Arial Narrow" panose="020B0606020202030204" pitchFamily="34" charset="0"/>
              </a:rPr>
              <a:t>there arose up a new king over Egypt, which knew not Joseph. </a:t>
            </a:r>
            <a:r>
              <a:rPr lang="en-US" sz="3800" b="1" dirty="0" smtClean="0">
                <a:effectLst>
                  <a:outerShdw blurRad="38100" dist="38100" dir="2700000" algn="tl">
                    <a:srgbClr val="000000">
                      <a:alpha val="43137"/>
                    </a:srgbClr>
                  </a:outerShdw>
                </a:effectLst>
                <a:latin typeface="Arial Narrow" panose="020B0606020202030204" pitchFamily="34" charset="0"/>
              </a:rPr>
              <a:t>(9) </a:t>
            </a:r>
            <a:r>
              <a:rPr lang="en-US" sz="3800" b="1" dirty="0">
                <a:effectLst>
                  <a:outerShdw blurRad="38100" dist="38100" dir="2700000" algn="tl">
                    <a:srgbClr val="000000">
                      <a:alpha val="43137"/>
                    </a:srgbClr>
                  </a:outerShdw>
                </a:effectLst>
                <a:latin typeface="Arial Narrow" panose="020B0606020202030204" pitchFamily="34" charset="0"/>
              </a:rPr>
              <a:t>And he said unto his people, Behold, the people of the children of Israel </a:t>
            </a:r>
            <a:r>
              <a:rPr lang="en-US" sz="3800" b="1" i="1" dirty="0">
                <a:effectLst>
                  <a:outerShdw blurRad="38100" dist="38100" dir="2700000" algn="tl">
                    <a:srgbClr val="000000">
                      <a:alpha val="43137"/>
                    </a:srgbClr>
                  </a:outerShdw>
                </a:effectLst>
                <a:latin typeface="Arial Narrow" panose="020B0606020202030204" pitchFamily="34" charset="0"/>
              </a:rPr>
              <a:t>are</a:t>
            </a:r>
            <a:r>
              <a:rPr lang="en-US" sz="3800" b="1" dirty="0">
                <a:effectLst>
                  <a:outerShdw blurRad="38100" dist="38100" dir="2700000" algn="tl">
                    <a:srgbClr val="000000">
                      <a:alpha val="43137"/>
                    </a:srgbClr>
                  </a:outerShdw>
                </a:effectLst>
                <a:latin typeface="Arial Narrow" panose="020B0606020202030204" pitchFamily="34" charset="0"/>
              </a:rPr>
              <a:t> more and mightier than we: </a:t>
            </a:r>
            <a:r>
              <a:rPr lang="en-US" sz="3800" b="1" dirty="0" smtClean="0">
                <a:effectLst>
                  <a:outerShdw blurRad="38100" dist="38100" dir="2700000" algn="tl">
                    <a:srgbClr val="000000">
                      <a:alpha val="43137"/>
                    </a:srgbClr>
                  </a:outerShdw>
                </a:effectLst>
                <a:latin typeface="Arial Narrow" panose="020B0606020202030204" pitchFamily="34" charset="0"/>
              </a:rPr>
              <a:t>(10) </a:t>
            </a:r>
            <a:r>
              <a:rPr lang="en-US" sz="3800" b="1" dirty="0">
                <a:effectLst>
                  <a:outerShdw blurRad="38100" dist="38100" dir="2700000" algn="tl">
                    <a:srgbClr val="000000">
                      <a:alpha val="43137"/>
                    </a:srgbClr>
                  </a:outerShdw>
                </a:effectLst>
                <a:latin typeface="Arial Narrow" panose="020B0606020202030204" pitchFamily="34" charset="0"/>
              </a:rPr>
              <a:t>Come on, let us deal wisely with them; lest they multiply, and it come to pass, that, when there </a:t>
            </a:r>
            <a:r>
              <a:rPr lang="en-US" sz="3800" b="1" dirty="0" err="1">
                <a:effectLst>
                  <a:outerShdw blurRad="38100" dist="38100" dir="2700000" algn="tl">
                    <a:srgbClr val="000000">
                      <a:alpha val="43137"/>
                    </a:srgbClr>
                  </a:outerShdw>
                </a:effectLst>
                <a:latin typeface="Arial Narrow" panose="020B0606020202030204" pitchFamily="34" charset="0"/>
              </a:rPr>
              <a:t>falleth</a:t>
            </a:r>
            <a:r>
              <a:rPr lang="en-US" sz="3800" b="1" dirty="0">
                <a:effectLst>
                  <a:outerShdw blurRad="38100" dist="38100" dir="2700000" algn="tl">
                    <a:srgbClr val="000000">
                      <a:alpha val="43137"/>
                    </a:srgbClr>
                  </a:outerShdw>
                </a:effectLst>
                <a:latin typeface="Arial Narrow" panose="020B0606020202030204" pitchFamily="34" charset="0"/>
              </a:rPr>
              <a:t> out any war, they join also unto our enemies, and fight against us, and </a:t>
            </a:r>
            <a:r>
              <a:rPr lang="en-US" sz="3800" b="1" i="1" dirty="0">
                <a:effectLst>
                  <a:outerShdw blurRad="38100" dist="38100" dir="2700000" algn="tl">
                    <a:srgbClr val="000000">
                      <a:alpha val="43137"/>
                    </a:srgbClr>
                  </a:outerShdw>
                </a:effectLst>
                <a:latin typeface="Arial Narrow" panose="020B0606020202030204" pitchFamily="34" charset="0"/>
              </a:rPr>
              <a:t>so</a:t>
            </a:r>
            <a:r>
              <a:rPr lang="en-US" sz="3800" b="1" dirty="0">
                <a:effectLst>
                  <a:outerShdw blurRad="38100" dist="38100" dir="2700000" algn="tl">
                    <a:srgbClr val="000000">
                      <a:alpha val="43137"/>
                    </a:srgbClr>
                  </a:outerShdw>
                </a:effectLst>
                <a:latin typeface="Arial Narrow" panose="020B0606020202030204" pitchFamily="34" charset="0"/>
              </a:rPr>
              <a:t> get them up out of the land</a:t>
            </a:r>
            <a:r>
              <a:rPr lang="en-US" sz="3800" b="1" dirty="0" smtClean="0">
                <a:effectLst>
                  <a:outerShdw blurRad="38100" dist="38100" dir="2700000" algn="tl">
                    <a:srgbClr val="000000">
                      <a:alpha val="43137"/>
                    </a:srgbClr>
                  </a:outerShdw>
                </a:effectLst>
                <a:latin typeface="Arial Narrow" panose="020B0606020202030204" pitchFamily="34" charset="0"/>
              </a:rPr>
              <a:t>.” </a:t>
            </a:r>
            <a:endParaRPr lang="en-US" sz="38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4712284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a:solidFill>
            <a:schemeClr val="tx1"/>
          </a:solidFill>
        </p:spPr>
        <p:txBody>
          <a:bodyPr>
            <a:noAutofit/>
          </a:bodyPr>
          <a:lstStyle/>
          <a:p>
            <a:r>
              <a:rPr lang="en-US" sz="5200" b="1" dirty="0" smtClean="0">
                <a:solidFill>
                  <a:schemeClr val="tx2">
                    <a:lumMod val="50000"/>
                  </a:schemeClr>
                </a:solidFill>
                <a:effectLst>
                  <a:outerShdw blurRad="38100" dist="38100" dir="2700000" algn="tl">
                    <a:srgbClr val="000000">
                      <a:alpha val="43137"/>
                    </a:srgbClr>
                  </a:outerShdw>
                </a:effectLst>
                <a:latin typeface="Arial Narrow" panose="020B0606020202030204" pitchFamily="34" charset="0"/>
              </a:rPr>
              <a:t>Jonathan’s Rescue (I Samuel 14)</a:t>
            </a:r>
            <a:endParaRPr lang="en-US" sz="5200" b="1" dirty="0">
              <a:solidFill>
                <a:schemeClr val="tx2">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76200" y="1295400"/>
            <a:ext cx="8686800" cy="5562600"/>
          </a:xfrm>
        </p:spPr>
        <p:txBody>
          <a:bodyPr>
            <a:normAutofit fontScale="92500"/>
          </a:bodyPr>
          <a:lstStyle/>
          <a:p>
            <a:pPr marL="0" indent="0" algn="just">
              <a:lnSpc>
                <a:spcPct val="110000"/>
              </a:lnSpc>
              <a:spcBef>
                <a:spcPts val="0"/>
              </a:spcBef>
              <a:buClr>
                <a:srgbClr val="FFFF00"/>
              </a:buClr>
              <a:buSzPct val="105000"/>
              <a:buFont typeface="Wingdings" panose="05000000000000000000" pitchFamily="2" charset="2"/>
              <a:buChar char="F"/>
            </a:pPr>
            <a:r>
              <a:rPr lang="en-US" sz="2800" b="1" dirty="0" smtClean="0">
                <a:effectLst>
                  <a:outerShdw blurRad="38100" dist="38100" dir="2700000" algn="tl">
                    <a:srgbClr val="000000">
                      <a:alpha val="43137"/>
                    </a:srgbClr>
                  </a:outerShdw>
                </a:effectLst>
                <a:latin typeface="Arial Narrow" panose="020B0606020202030204" pitchFamily="34" charset="0"/>
              </a:rPr>
              <a:t>The </a:t>
            </a:r>
            <a:r>
              <a:rPr lang="en-US" sz="2800" b="1" dirty="0">
                <a:effectLst>
                  <a:outerShdw blurRad="38100" dist="38100" dir="2700000" algn="tl">
                    <a:srgbClr val="000000">
                      <a:alpha val="43137"/>
                    </a:srgbClr>
                  </a:outerShdw>
                </a:effectLst>
                <a:latin typeface="Arial Narrow" panose="020B0606020202030204" pitchFamily="34" charset="0"/>
              </a:rPr>
              <a:t>kings' word was </a:t>
            </a:r>
            <a:r>
              <a:rPr lang="en-US" sz="2800" b="1" dirty="0" smtClean="0">
                <a:effectLst>
                  <a:outerShdw blurRad="38100" dist="38100" dir="2700000" algn="tl">
                    <a:srgbClr val="000000">
                      <a:alpha val="43137"/>
                    </a:srgbClr>
                  </a:outerShdw>
                </a:effectLst>
                <a:latin typeface="Arial Narrow" panose="020B0606020202030204" pitchFamily="34" charset="0"/>
              </a:rPr>
              <a:t>law</a:t>
            </a:r>
            <a:r>
              <a:rPr lang="en-US" sz="2800" b="1" dirty="0">
                <a:effectLst>
                  <a:outerShdw blurRad="38100" dist="38100" dir="2700000" algn="tl">
                    <a:srgbClr val="000000">
                      <a:alpha val="43137"/>
                    </a:srgbClr>
                  </a:outerShdw>
                </a:effectLst>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 arrogant Saul issued a foolish arbitrary law in </a:t>
            </a:r>
            <a:r>
              <a:rPr lang="en-US" sz="2800" b="1" dirty="0" smtClean="0">
                <a:solidFill>
                  <a:srgbClr val="FFFF00"/>
                </a:solidFill>
                <a:effectLst>
                  <a:outerShdw blurRad="38100" dist="38100" dir="2700000" algn="tl">
                    <a:srgbClr val="000000">
                      <a:alpha val="43137"/>
                    </a:srgbClr>
                  </a:outerShdw>
                </a:effectLst>
                <a:latin typeface="Arial Narrow" panose="020B0606020202030204" pitchFamily="34" charset="0"/>
              </a:rPr>
              <a:t>I </a:t>
            </a:r>
            <a:r>
              <a:rPr lang="en-US" sz="2800" b="1" dirty="0">
                <a:solidFill>
                  <a:srgbClr val="FFFF00"/>
                </a:solidFill>
                <a:effectLst>
                  <a:outerShdw blurRad="38100" dist="38100" dir="2700000" algn="tl">
                    <a:srgbClr val="000000">
                      <a:alpha val="43137"/>
                    </a:srgbClr>
                  </a:outerShdw>
                </a:effectLst>
                <a:latin typeface="Arial Narrow" panose="020B0606020202030204" pitchFamily="34" charset="0"/>
              </a:rPr>
              <a:t>Samuel </a:t>
            </a:r>
            <a:r>
              <a:rPr lang="en-US" sz="2800" b="1" dirty="0" smtClean="0">
                <a:solidFill>
                  <a:srgbClr val="FFFF00"/>
                </a:solidFill>
                <a:effectLst>
                  <a:outerShdw blurRad="38100" dist="38100" dir="2700000" algn="tl">
                    <a:srgbClr val="000000">
                      <a:alpha val="43137"/>
                    </a:srgbClr>
                  </a:outerShdw>
                </a:effectLst>
                <a:latin typeface="Arial Narrow" panose="020B0606020202030204" pitchFamily="34" charset="0"/>
              </a:rPr>
              <a:t>14:24</a:t>
            </a:r>
            <a:r>
              <a:rPr lang="en-US" sz="2800" b="1" dirty="0">
                <a:effectLst>
                  <a:outerShdw blurRad="38100" dist="38100" dir="2700000" algn="tl">
                    <a:srgbClr val="000000">
                      <a:alpha val="43137"/>
                    </a:srgbClr>
                  </a:outerShdw>
                </a:effectLst>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that nobody could eat anything until the Philistines were defeated.</a:t>
            </a:r>
          </a:p>
          <a:p>
            <a:pPr marL="0" indent="0" algn="just">
              <a:spcBef>
                <a:spcPts val="0"/>
              </a:spcBef>
              <a:buClr>
                <a:srgbClr val="FFFF00"/>
              </a:buClr>
              <a:buSzPct val="105000"/>
              <a:buFont typeface="Wingdings" panose="05000000000000000000" pitchFamily="2" charset="2"/>
              <a:buChar char="F"/>
            </a:pPr>
            <a:r>
              <a:rPr lang="en-US" sz="2800" b="1" dirty="0" smtClean="0">
                <a:effectLst>
                  <a:outerShdw blurRad="38100" dist="38100" dir="2700000" algn="tl">
                    <a:srgbClr val="000000">
                      <a:alpha val="43137"/>
                    </a:srgbClr>
                  </a:outerShdw>
                </a:effectLst>
                <a:latin typeface="Arial Narrow" panose="020B0606020202030204" pitchFamily="34" charset="0"/>
              </a:rPr>
              <a:t>That </a:t>
            </a:r>
            <a:r>
              <a:rPr lang="en-US" sz="2800" b="1" dirty="0">
                <a:effectLst>
                  <a:outerShdw blurRad="38100" dist="38100" dir="2700000" algn="tl">
                    <a:srgbClr val="000000">
                      <a:alpha val="43137"/>
                    </a:srgbClr>
                  </a:outerShdw>
                </a:effectLst>
                <a:latin typeface="Arial Narrow" panose="020B0606020202030204" pitchFamily="34" charset="0"/>
              </a:rPr>
              <a:t>law put his men "in distress" (</a:t>
            </a:r>
            <a:r>
              <a:rPr lang="en-US" sz="2800" b="1" dirty="0">
                <a:solidFill>
                  <a:srgbClr val="FFFF00"/>
                </a:solidFill>
                <a:effectLst>
                  <a:outerShdw blurRad="38100" dist="38100" dir="2700000" algn="tl">
                    <a:srgbClr val="000000">
                      <a:alpha val="43137"/>
                    </a:srgbClr>
                  </a:outerShdw>
                </a:effectLst>
                <a:latin typeface="Arial Narrow" panose="020B0606020202030204" pitchFamily="34" charset="0"/>
              </a:rPr>
              <a:t>vs. 24</a:t>
            </a:r>
            <a:r>
              <a:rPr lang="en-US" sz="2800" b="1" dirty="0">
                <a:effectLst>
                  <a:outerShdw blurRad="38100" dist="38100" dir="2700000" algn="tl">
                    <a:srgbClr val="000000">
                      <a:alpha val="43137"/>
                    </a:srgbClr>
                  </a:outerShdw>
                </a:effectLst>
                <a:latin typeface="Arial Narrow" panose="020B0606020202030204" pitchFamily="34" charset="0"/>
              </a:rPr>
              <a:t>) and caused them </a:t>
            </a:r>
            <a:r>
              <a:rPr lang="en-US" sz="2800" b="1" dirty="0" smtClean="0">
                <a:effectLst>
                  <a:outerShdw blurRad="38100" dist="38100" dir="2700000" algn="tl">
                    <a:srgbClr val="000000">
                      <a:alpha val="43137"/>
                    </a:srgbClr>
                  </a:outerShdw>
                </a:effectLst>
                <a:latin typeface="Arial Narrow" panose="020B0606020202030204" pitchFamily="34" charset="0"/>
              </a:rPr>
              <a:t>to faint </a:t>
            </a:r>
            <a:r>
              <a:rPr lang="en-US" sz="2800" b="1" dirty="0">
                <a:effectLst>
                  <a:outerShdw blurRad="38100" dist="38100" dir="2700000" algn="tl">
                    <a:srgbClr val="000000">
                      <a:alpha val="43137"/>
                    </a:srgbClr>
                  </a:outerShdw>
                </a:effectLst>
                <a:latin typeface="Arial Narrow" panose="020B0606020202030204" pitchFamily="34" charset="0"/>
              </a:rPr>
              <a:t>(</a:t>
            </a:r>
            <a:r>
              <a:rPr lang="en-US" sz="2800" b="1" dirty="0">
                <a:solidFill>
                  <a:srgbClr val="FFFF00"/>
                </a:solidFill>
                <a:effectLst>
                  <a:outerShdw blurRad="38100" dist="38100" dir="2700000" algn="tl">
                    <a:srgbClr val="000000">
                      <a:alpha val="43137"/>
                    </a:srgbClr>
                  </a:outerShdw>
                </a:effectLst>
                <a:latin typeface="Arial Narrow" panose="020B0606020202030204" pitchFamily="34" charset="0"/>
              </a:rPr>
              <a:t>vs. 28</a:t>
            </a:r>
            <a:r>
              <a:rPr lang="en-US" sz="2800" b="1" dirty="0">
                <a:effectLst>
                  <a:outerShdw blurRad="38100" dist="38100" dir="2700000" algn="tl">
                    <a:srgbClr val="000000">
                      <a:alpha val="43137"/>
                    </a:srgbClr>
                  </a:outerShdw>
                </a:effectLst>
                <a:latin typeface="Arial Narrow" panose="020B0606020202030204" pitchFamily="34" charset="0"/>
              </a:rPr>
              <a:t>). </a:t>
            </a:r>
            <a:endParaRPr lang="en-US" sz="2800" b="1" dirty="0" smtClean="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rgbClr val="FFFF00"/>
              </a:buClr>
              <a:buSzPct val="105000"/>
              <a:buFont typeface="Wingdings" panose="05000000000000000000" pitchFamily="2" charset="2"/>
              <a:buChar char="F"/>
            </a:pPr>
            <a:r>
              <a:rPr lang="en-US" sz="2800" b="1" dirty="0" smtClean="0">
                <a:effectLst>
                  <a:outerShdw blurRad="38100" dist="38100" dir="2700000" algn="tl">
                    <a:srgbClr val="000000">
                      <a:alpha val="43137"/>
                    </a:srgbClr>
                  </a:outerShdw>
                </a:effectLst>
                <a:latin typeface="Arial Narrow" panose="020B0606020202030204" pitchFamily="34" charset="0"/>
              </a:rPr>
              <a:t>King </a:t>
            </a:r>
            <a:r>
              <a:rPr lang="en-US" sz="2800" b="1" dirty="0">
                <a:effectLst>
                  <a:outerShdw blurRad="38100" dist="38100" dir="2700000" algn="tl">
                    <a:srgbClr val="000000">
                      <a:alpha val="43137"/>
                    </a:srgbClr>
                  </a:outerShdw>
                </a:effectLst>
                <a:latin typeface="Arial Narrow" panose="020B0606020202030204" pitchFamily="34" charset="0"/>
              </a:rPr>
              <a:t>Saul's son Jonathan unknowingly broke </a:t>
            </a:r>
            <a:r>
              <a:rPr lang="en-US" sz="2800" b="1" dirty="0" smtClean="0">
                <a:effectLst>
                  <a:outerShdw blurRad="38100" dist="38100" dir="2700000" algn="tl">
                    <a:srgbClr val="000000">
                      <a:alpha val="43137"/>
                    </a:srgbClr>
                  </a:outerShdw>
                </a:effectLst>
                <a:latin typeface="Arial Narrow" panose="020B0606020202030204" pitchFamily="34" charset="0"/>
              </a:rPr>
              <a:t>this law</a:t>
            </a:r>
            <a:r>
              <a:rPr lang="en-US" sz="2800" b="1" dirty="0">
                <a:effectLst>
                  <a:outerShdw blurRad="38100" dist="38100" dir="2700000" algn="tl">
                    <a:srgbClr val="000000">
                      <a:alpha val="43137"/>
                    </a:srgbClr>
                  </a:outerShdw>
                </a:effectLst>
                <a:latin typeface="Arial Narrow" panose="020B0606020202030204" pitchFamily="34" charset="0"/>
              </a:rPr>
              <a:t>. </a:t>
            </a:r>
            <a:endParaRPr lang="en-US" sz="2800" b="1" dirty="0" smtClean="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rgbClr val="FFFF00"/>
              </a:buClr>
              <a:buSzPct val="105000"/>
              <a:buFont typeface="Wingdings" panose="05000000000000000000" pitchFamily="2" charset="2"/>
              <a:buChar char="F"/>
            </a:pPr>
            <a:r>
              <a:rPr lang="en-US" sz="2800" b="1" dirty="0" smtClean="0">
                <a:effectLst>
                  <a:outerShdw blurRad="38100" dist="38100" dir="2700000" algn="tl">
                    <a:srgbClr val="000000">
                      <a:alpha val="43137"/>
                    </a:srgbClr>
                  </a:outerShdw>
                </a:effectLst>
                <a:latin typeface="Arial Narrow" panose="020B0606020202030204" pitchFamily="34" charset="0"/>
              </a:rPr>
              <a:t>However</a:t>
            </a:r>
            <a:r>
              <a:rPr lang="en-US" sz="2800" b="1" dirty="0">
                <a:effectLst>
                  <a:outerShdw blurRad="38100" dist="38100" dir="2700000" algn="tl">
                    <a:srgbClr val="000000">
                      <a:alpha val="43137"/>
                    </a:srgbClr>
                  </a:outerShdw>
                </a:effectLst>
                <a:latin typeface="Arial Narrow" panose="020B0606020202030204" pitchFamily="34" charset="0"/>
              </a:rPr>
              <a:t>, ignorance of the law was not an excuse. </a:t>
            </a:r>
          </a:p>
          <a:p>
            <a:pPr marL="0" indent="0" algn="just">
              <a:spcBef>
                <a:spcPts val="0"/>
              </a:spcBef>
              <a:buClr>
                <a:srgbClr val="FFFF00"/>
              </a:buClr>
              <a:buSzPct val="105000"/>
              <a:buFont typeface="Wingdings" panose="05000000000000000000" pitchFamily="2" charset="2"/>
              <a:buChar char="F"/>
            </a:pPr>
            <a:r>
              <a:rPr lang="en-US" sz="2800" b="1" dirty="0" smtClean="0">
                <a:effectLst>
                  <a:outerShdw blurRad="38100" dist="38100" dir="2700000" algn="tl">
                    <a:srgbClr val="000000">
                      <a:alpha val="43137"/>
                    </a:srgbClr>
                  </a:outerShdw>
                </a:effectLst>
                <a:latin typeface="Arial Narrow" panose="020B0606020202030204" pitchFamily="34" charset="0"/>
              </a:rPr>
              <a:t>When the </a:t>
            </a:r>
            <a:r>
              <a:rPr lang="en-US" sz="2800" b="1" dirty="0">
                <a:effectLst>
                  <a:outerShdw blurRad="38100" dist="38100" dir="2700000" algn="tl">
                    <a:srgbClr val="000000">
                      <a:alpha val="43137"/>
                    </a:srgbClr>
                  </a:outerShdw>
                </a:effectLst>
                <a:latin typeface="Arial Narrow" panose="020B0606020202030204" pitchFamily="34" charset="0"/>
              </a:rPr>
              <a:t>Prince was informed of the law he said, </a:t>
            </a:r>
            <a:r>
              <a:rPr lang="en-US" sz="2800" b="1" dirty="0" smtClean="0">
                <a:effectLst>
                  <a:outerShdw blurRad="38100" dist="38100" dir="2700000" algn="tl">
                    <a:srgbClr val="000000">
                      <a:alpha val="43137"/>
                    </a:srgbClr>
                  </a:outerShdw>
                </a:effectLst>
                <a:latin typeface="Arial Narrow" panose="020B0606020202030204" pitchFamily="34" charset="0"/>
              </a:rPr>
              <a:t>"</a:t>
            </a:r>
            <a:r>
              <a:rPr lang="en-US" sz="2800" b="1" dirty="0">
                <a:effectLst>
                  <a:outerShdw blurRad="38100" dist="38100" dir="2700000" algn="tl">
                    <a:srgbClr val="000000">
                      <a:alpha val="43137"/>
                    </a:srgbClr>
                  </a:outerShdw>
                </a:effectLst>
                <a:latin typeface="Arial Narrow" panose="020B0606020202030204" pitchFamily="34" charset="0"/>
              </a:rPr>
              <a:t>My father hath troubled the land: see, I pray you, how mine eyes have been enlightened, because I tasted a little of this honey. </a:t>
            </a:r>
            <a:r>
              <a:rPr lang="en-US" sz="2800" b="1" dirty="0" smtClean="0">
                <a:effectLst>
                  <a:outerShdw blurRad="38100" dist="38100" dir="2700000" algn="tl">
                    <a:srgbClr val="000000">
                      <a:alpha val="43137"/>
                    </a:srgbClr>
                  </a:outerShdw>
                </a:effectLst>
                <a:latin typeface="Arial Narrow" panose="020B0606020202030204" pitchFamily="34" charset="0"/>
              </a:rPr>
              <a:t>(30) </a:t>
            </a:r>
            <a:r>
              <a:rPr lang="en-US" sz="2800" b="1" dirty="0">
                <a:effectLst>
                  <a:outerShdw blurRad="38100" dist="38100" dir="2700000" algn="tl">
                    <a:srgbClr val="000000">
                      <a:alpha val="43137"/>
                    </a:srgbClr>
                  </a:outerShdw>
                </a:effectLst>
                <a:latin typeface="Arial Narrow" panose="020B0606020202030204" pitchFamily="34" charset="0"/>
              </a:rPr>
              <a:t>How much more, if haply the people had eaten freely to day of the spoil of their enemies which they found? for had there not been now a much greater slaughter among the Philistines</a:t>
            </a:r>
            <a:r>
              <a:rPr lang="en-US" sz="2800" b="1" dirty="0" smtClean="0">
                <a:effectLst>
                  <a:outerShdw blurRad="38100" dist="38100" dir="2700000" algn="tl">
                    <a:srgbClr val="000000">
                      <a:alpha val="43137"/>
                    </a:srgbClr>
                  </a:outerShdw>
                </a:effectLst>
                <a:latin typeface="Arial Narrow" panose="020B0606020202030204" pitchFamily="34" charset="0"/>
              </a:rPr>
              <a:t>?" </a:t>
            </a:r>
            <a:r>
              <a:rPr lang="en-US" sz="2800" b="1" dirty="0">
                <a:effectLst>
                  <a:outerShdw blurRad="38100" dist="38100" dir="2700000" algn="tl">
                    <a:srgbClr val="000000">
                      <a:alpha val="43137"/>
                    </a:srgbClr>
                  </a:outerShdw>
                </a:effectLst>
                <a:latin typeface="Arial Narrow" panose="020B0606020202030204" pitchFamily="34" charset="0"/>
              </a:rPr>
              <a:t>(</a:t>
            </a:r>
            <a:r>
              <a:rPr lang="en-US" sz="2800" b="1" dirty="0" smtClean="0">
                <a:solidFill>
                  <a:srgbClr val="FFFF00"/>
                </a:solidFill>
                <a:effectLst>
                  <a:outerShdw blurRad="38100" dist="38100" dir="2700000" algn="tl">
                    <a:srgbClr val="000000">
                      <a:alpha val="43137"/>
                    </a:srgbClr>
                  </a:outerShdw>
                </a:effectLst>
                <a:latin typeface="Arial Narrow" panose="020B0606020202030204" pitchFamily="34" charset="0"/>
              </a:rPr>
              <a:t>vs.29-30</a:t>
            </a:r>
            <a:r>
              <a:rPr lang="en-US" sz="2800" b="1" dirty="0" smtClean="0">
                <a:effectLst>
                  <a:outerShdw blurRad="38100" dist="38100" dir="2700000" algn="tl">
                    <a:srgbClr val="000000">
                      <a:alpha val="43137"/>
                    </a:srgbClr>
                  </a:outerShdw>
                </a:effectLst>
                <a:latin typeface="Arial Narrow" panose="020B0606020202030204" pitchFamily="34" charset="0"/>
              </a:rPr>
              <a:t>).</a:t>
            </a:r>
          </a:p>
        </p:txBody>
      </p:sp>
    </p:spTree>
    <p:extLst>
      <p:ext uri="{BB962C8B-B14F-4D97-AF65-F5344CB8AC3E}">
        <p14:creationId xmlns:p14="http://schemas.microsoft.com/office/powerpoint/2010/main" val="53566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10600" cy="4373563"/>
          </a:xfrm>
        </p:spPr>
        <p:txBody>
          <a:bodyPr>
            <a:noAutofit/>
          </a:bodyPr>
          <a:lstStyle/>
          <a:p>
            <a:pPr marL="0" indent="0" algn="just">
              <a:spcBef>
                <a:spcPts val="0"/>
              </a:spcBef>
              <a:buClr>
                <a:srgbClr val="FFFF00"/>
              </a:buClr>
              <a:buSzPct val="105000"/>
              <a:buFont typeface="Wingdings" panose="05000000000000000000" pitchFamily="2" charset="2"/>
              <a:buChar char="F"/>
            </a:pPr>
            <a:r>
              <a:rPr lang="en-US" b="1" dirty="0" smtClean="0">
                <a:latin typeface="Arial Narrow" panose="020B0606020202030204" pitchFamily="34" charset="0"/>
              </a:rPr>
              <a:t>Saul </a:t>
            </a:r>
            <a:r>
              <a:rPr lang="en-US" b="1" dirty="0">
                <a:latin typeface="Arial Narrow" panose="020B0606020202030204" pitchFamily="34" charset="0"/>
              </a:rPr>
              <a:t>called his officers together to determine who had </a:t>
            </a:r>
            <a:r>
              <a:rPr lang="en-US" b="1" dirty="0" smtClean="0">
                <a:latin typeface="Arial Narrow" panose="020B0606020202030204" pitchFamily="34" charset="0"/>
              </a:rPr>
              <a:t>dared to </a:t>
            </a:r>
            <a:r>
              <a:rPr lang="en-US" b="1" dirty="0">
                <a:latin typeface="Arial Narrow" panose="020B0606020202030204" pitchFamily="34" charset="0"/>
              </a:rPr>
              <a:t>break his law. His men would not incriminate the King's </a:t>
            </a:r>
            <a:r>
              <a:rPr lang="en-US" b="1" dirty="0" smtClean="0">
                <a:latin typeface="Arial Narrow" panose="020B0606020202030204" pitchFamily="34" charset="0"/>
              </a:rPr>
              <a:t>son.</a:t>
            </a:r>
          </a:p>
          <a:p>
            <a:pPr marL="0" indent="0" algn="just">
              <a:spcBef>
                <a:spcPts val="0"/>
              </a:spcBef>
              <a:buClr>
                <a:srgbClr val="FFFF00"/>
              </a:buClr>
              <a:buSzPct val="105000"/>
              <a:buFont typeface="Wingdings" panose="05000000000000000000" pitchFamily="2" charset="2"/>
              <a:buChar char="F"/>
            </a:pPr>
            <a:r>
              <a:rPr lang="en-US" b="1" dirty="0" smtClean="0">
                <a:latin typeface="Arial Narrow" panose="020B0606020202030204" pitchFamily="34" charset="0"/>
              </a:rPr>
              <a:t>When </a:t>
            </a:r>
            <a:r>
              <a:rPr lang="en-US" b="1" dirty="0">
                <a:latin typeface="Arial Narrow" panose="020B0606020202030204" pitchFamily="34" charset="0"/>
              </a:rPr>
              <a:t>Saul discovered that it was Jonathan, he was </a:t>
            </a:r>
            <a:r>
              <a:rPr lang="en-US" b="1" dirty="0" smtClean="0">
                <a:latin typeface="Arial Narrow" panose="020B0606020202030204" pitchFamily="34" charset="0"/>
              </a:rPr>
              <a:t>determined to </a:t>
            </a:r>
            <a:r>
              <a:rPr lang="en-US" b="1" dirty="0">
                <a:latin typeface="Arial Narrow" panose="020B0606020202030204" pitchFamily="34" charset="0"/>
              </a:rPr>
              <a:t>enforce the law by demanding his son's execution (</a:t>
            </a:r>
            <a:r>
              <a:rPr lang="en-US" b="1" dirty="0">
                <a:solidFill>
                  <a:srgbClr val="FFFF00"/>
                </a:solidFill>
                <a:latin typeface="Arial Narrow" panose="020B0606020202030204" pitchFamily="34" charset="0"/>
              </a:rPr>
              <a:t>vs. 44</a:t>
            </a:r>
            <a:r>
              <a:rPr lang="en-US" b="1" dirty="0" smtClean="0">
                <a:latin typeface="Arial Narrow" panose="020B0606020202030204" pitchFamily="34" charset="0"/>
              </a:rPr>
              <a:t>).</a:t>
            </a:r>
          </a:p>
          <a:p>
            <a:pPr marL="0" indent="0" algn="just">
              <a:spcBef>
                <a:spcPts val="0"/>
              </a:spcBef>
              <a:buClr>
                <a:srgbClr val="FFFF00"/>
              </a:buClr>
              <a:buSzPct val="105000"/>
              <a:buFont typeface="Wingdings" panose="05000000000000000000" pitchFamily="2" charset="2"/>
              <a:buChar char="F"/>
            </a:pPr>
            <a:r>
              <a:rPr lang="en-US" b="1" dirty="0" smtClean="0">
                <a:latin typeface="Arial Narrow" panose="020B0606020202030204" pitchFamily="34" charset="0"/>
              </a:rPr>
              <a:t>But</a:t>
            </a:r>
            <a:r>
              <a:rPr lang="en-US" b="1" dirty="0">
                <a:latin typeface="Arial Narrow" panose="020B0606020202030204" pitchFamily="34" charset="0"/>
              </a:rPr>
              <a:t>, the soldiers flew in the face of Saul's silly law and </a:t>
            </a:r>
            <a:r>
              <a:rPr lang="en-US" b="1" dirty="0" smtClean="0">
                <a:latin typeface="Arial Narrow" panose="020B0606020202030204" pitchFamily="34" charset="0"/>
              </a:rPr>
              <a:t>the consequences </a:t>
            </a:r>
            <a:r>
              <a:rPr lang="en-US" b="1" dirty="0">
                <a:latin typeface="Arial Narrow" panose="020B0606020202030204" pitchFamily="34" charset="0"/>
              </a:rPr>
              <a:t>of breaking it by </a:t>
            </a:r>
            <a:r>
              <a:rPr lang="en-US" b="1" dirty="0" smtClean="0">
                <a:latin typeface="Arial Narrow" panose="020B0606020202030204" pitchFamily="34" charset="0"/>
              </a:rPr>
              <a:t>saying:</a:t>
            </a:r>
          </a:p>
          <a:p>
            <a:pPr marL="0" indent="0" algn="just">
              <a:spcBef>
                <a:spcPts val="0"/>
              </a:spcBef>
              <a:buClr>
                <a:srgbClr val="FFFF00"/>
              </a:buClr>
              <a:buSzPct val="105000"/>
              <a:buFont typeface="Wingdings" panose="05000000000000000000" pitchFamily="2" charset="2"/>
              <a:buChar char="F"/>
            </a:pPr>
            <a:r>
              <a:rPr lang="en-US" b="1" dirty="0" smtClean="0">
                <a:latin typeface="Arial Narrow" panose="020B0606020202030204" pitchFamily="34" charset="0"/>
              </a:rPr>
              <a:t>“And </a:t>
            </a:r>
            <a:r>
              <a:rPr lang="en-US" b="1" dirty="0">
                <a:latin typeface="Arial Narrow" panose="020B0606020202030204" pitchFamily="34" charset="0"/>
              </a:rPr>
              <a:t>the people said unto Saul, Shall Jonathan die, who hath wrought this great salvation in Israel? God forbid: </a:t>
            </a:r>
            <a:r>
              <a:rPr lang="en-US" b="1" i="1" dirty="0">
                <a:latin typeface="Arial Narrow" panose="020B0606020202030204" pitchFamily="34" charset="0"/>
              </a:rPr>
              <a:t>as</a:t>
            </a:r>
            <a:r>
              <a:rPr lang="en-US" b="1" dirty="0">
                <a:latin typeface="Arial Narrow" panose="020B0606020202030204" pitchFamily="34" charset="0"/>
              </a:rPr>
              <a:t> the LORD </a:t>
            </a:r>
            <a:r>
              <a:rPr lang="en-US" b="1" dirty="0" err="1">
                <a:latin typeface="Arial Narrow" panose="020B0606020202030204" pitchFamily="34" charset="0"/>
              </a:rPr>
              <a:t>liveth</a:t>
            </a:r>
            <a:r>
              <a:rPr lang="en-US" b="1" dirty="0">
                <a:latin typeface="Arial Narrow" panose="020B0606020202030204" pitchFamily="34" charset="0"/>
              </a:rPr>
              <a:t>, there shall not one hair of his head fall to the ground; for he hath wrought with God this day. So the people rescued Jonathan, that he died not</a:t>
            </a:r>
            <a:r>
              <a:rPr lang="en-US" b="1" dirty="0" smtClean="0">
                <a:latin typeface="Arial Narrow" panose="020B0606020202030204" pitchFamily="34" charset="0"/>
              </a:rPr>
              <a:t>.” (</a:t>
            </a:r>
            <a:r>
              <a:rPr lang="en-US" b="1" dirty="0" smtClean="0">
                <a:solidFill>
                  <a:srgbClr val="FFFF00"/>
                </a:solidFill>
                <a:latin typeface="Arial Narrow" panose="020B0606020202030204" pitchFamily="34" charset="0"/>
              </a:rPr>
              <a:t>I Samuel </a:t>
            </a:r>
            <a:r>
              <a:rPr lang="en-US" b="1" dirty="0">
                <a:solidFill>
                  <a:srgbClr val="FFFF00"/>
                </a:solidFill>
                <a:latin typeface="Arial Narrow" panose="020B0606020202030204" pitchFamily="34" charset="0"/>
              </a:rPr>
              <a:t>14:45</a:t>
            </a:r>
            <a:r>
              <a:rPr lang="en-US" b="1" dirty="0" smtClean="0">
                <a:latin typeface="Arial Narrow" panose="020B0606020202030204" pitchFamily="34" charset="0"/>
              </a:rPr>
              <a:t>).</a:t>
            </a:r>
          </a:p>
        </p:txBody>
      </p:sp>
    </p:spTree>
    <p:extLst>
      <p:ext uri="{BB962C8B-B14F-4D97-AF65-F5344CB8AC3E}">
        <p14:creationId xmlns:p14="http://schemas.microsoft.com/office/powerpoint/2010/main" val="360059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10600" cy="4525963"/>
          </a:xfrm>
        </p:spPr>
        <p:txBody>
          <a:bodyPr>
            <a:noAutofit/>
          </a:bodyPr>
          <a:lstStyle/>
          <a:p>
            <a:pPr marL="0" indent="0" algn="just">
              <a:spcBef>
                <a:spcPts val="0"/>
              </a:spcBef>
              <a:buClr>
                <a:srgbClr val="FFFF00"/>
              </a:buClr>
              <a:buSzPct val="105000"/>
              <a:buFont typeface="Wingdings" panose="05000000000000000000" pitchFamily="2" charset="2"/>
              <a:buChar char="F"/>
            </a:pPr>
            <a:r>
              <a:rPr lang="en-US" sz="3600" b="1" dirty="0" smtClean="0">
                <a:latin typeface="Arial Narrow" panose="020B0606020202030204" pitchFamily="34" charset="0"/>
              </a:rPr>
              <a:t>The </a:t>
            </a:r>
            <a:r>
              <a:rPr lang="en-US" sz="3600" b="1" dirty="0">
                <a:latin typeface="Arial Narrow" panose="020B0606020202030204" pitchFamily="34" charset="0"/>
              </a:rPr>
              <a:t>men of Israel defied the law and illegally rescued </a:t>
            </a:r>
            <a:r>
              <a:rPr lang="en-US" sz="3600" b="1" dirty="0" smtClean="0">
                <a:latin typeface="Arial Narrow" panose="020B0606020202030204" pitchFamily="34" charset="0"/>
              </a:rPr>
              <a:t>this innocent </a:t>
            </a:r>
            <a:r>
              <a:rPr lang="en-US" sz="3600" b="1" dirty="0">
                <a:latin typeface="Arial Narrow" panose="020B0606020202030204" pitchFamily="34" charset="0"/>
              </a:rPr>
              <a:t>life from the unrighteous penalty of an unjust </a:t>
            </a:r>
            <a:r>
              <a:rPr lang="en-US" sz="3600" b="1" dirty="0" smtClean="0">
                <a:latin typeface="Arial Narrow" panose="020B0606020202030204" pitchFamily="34" charset="0"/>
              </a:rPr>
              <a:t>law.</a:t>
            </a:r>
          </a:p>
          <a:p>
            <a:pPr marL="0" indent="0" algn="just">
              <a:spcBef>
                <a:spcPts val="0"/>
              </a:spcBef>
              <a:buClr>
                <a:srgbClr val="FFFF00"/>
              </a:buClr>
              <a:buSzPct val="105000"/>
              <a:buFont typeface="Wingdings" panose="05000000000000000000" pitchFamily="2" charset="2"/>
              <a:buChar char="F"/>
            </a:pPr>
            <a:r>
              <a:rPr lang="en-US" sz="3600" b="1" dirty="0" smtClean="0">
                <a:latin typeface="Arial Narrow" panose="020B0606020202030204" pitchFamily="34" charset="0"/>
              </a:rPr>
              <a:t>They </a:t>
            </a:r>
            <a:r>
              <a:rPr lang="en-US" sz="3600" b="1" dirty="0">
                <a:latin typeface="Arial Narrow" panose="020B0606020202030204" pitchFamily="34" charset="0"/>
              </a:rPr>
              <a:t>made it clear that if their appeal to the lawmaker </a:t>
            </a:r>
            <a:r>
              <a:rPr lang="en-US" sz="3600" b="1" dirty="0" smtClean="0">
                <a:latin typeface="Arial Narrow" panose="020B0606020202030204" pitchFamily="34" charset="0"/>
              </a:rPr>
              <a:t>was denied </a:t>
            </a:r>
            <a:r>
              <a:rPr lang="en-US" sz="3600" b="1" dirty="0">
                <a:latin typeface="Arial Narrow" panose="020B0606020202030204" pitchFamily="34" charset="0"/>
              </a:rPr>
              <a:t>they would intervene. </a:t>
            </a:r>
            <a:endParaRPr lang="en-US" sz="3600" b="1" dirty="0" smtClean="0">
              <a:latin typeface="Arial Narrow" panose="020B0606020202030204" pitchFamily="34" charset="0"/>
            </a:endParaRPr>
          </a:p>
          <a:p>
            <a:pPr marL="0" indent="0" algn="just">
              <a:spcBef>
                <a:spcPts val="0"/>
              </a:spcBef>
              <a:buClr>
                <a:srgbClr val="FFFF00"/>
              </a:buClr>
              <a:buSzPct val="105000"/>
              <a:buFont typeface="Wingdings" panose="05000000000000000000" pitchFamily="2" charset="2"/>
              <a:buChar char="F"/>
            </a:pPr>
            <a:r>
              <a:rPr lang="en-US" sz="3600" b="1" dirty="0" smtClean="0">
                <a:latin typeface="Arial Narrow" panose="020B0606020202030204" pitchFamily="34" charset="0"/>
              </a:rPr>
              <a:t>These </a:t>
            </a:r>
            <a:r>
              <a:rPr lang="en-US" sz="3600" b="1" dirty="0">
                <a:latin typeface="Arial Narrow" panose="020B0606020202030204" pitchFamily="34" charset="0"/>
              </a:rPr>
              <a:t>soldiers reflected a determination to stand together </a:t>
            </a:r>
            <a:r>
              <a:rPr lang="en-US" sz="3600" b="1" dirty="0" smtClean="0">
                <a:latin typeface="Arial Narrow" panose="020B0606020202030204" pitchFamily="34" charset="0"/>
              </a:rPr>
              <a:t>to keep </a:t>
            </a:r>
            <a:r>
              <a:rPr lang="en-US" sz="3600" b="1" dirty="0">
                <a:latin typeface="Arial Narrow" panose="020B0606020202030204" pitchFamily="34" charset="0"/>
              </a:rPr>
              <a:t>an innocent man from being legally, but wrongly </a:t>
            </a:r>
            <a:r>
              <a:rPr lang="en-US" sz="3600" b="1" dirty="0" smtClean="0">
                <a:latin typeface="Arial Narrow" panose="020B0606020202030204" pitchFamily="34" charset="0"/>
              </a:rPr>
              <a:t>killed.</a:t>
            </a:r>
          </a:p>
          <a:p>
            <a:pPr marL="0" indent="0" algn="just">
              <a:spcBef>
                <a:spcPts val="0"/>
              </a:spcBef>
              <a:buClr>
                <a:srgbClr val="FFFF00"/>
              </a:buClr>
              <a:buSzPct val="105000"/>
              <a:buFont typeface="Wingdings" panose="05000000000000000000" pitchFamily="2" charset="2"/>
              <a:buChar char="F"/>
            </a:pPr>
            <a:r>
              <a:rPr lang="en-US" sz="3600" b="1" dirty="0" smtClean="0">
                <a:latin typeface="Arial Narrow" panose="020B0606020202030204" pitchFamily="34" charset="0"/>
              </a:rPr>
              <a:t>For </a:t>
            </a:r>
            <a:r>
              <a:rPr lang="en-US" sz="3600" b="1" dirty="0">
                <a:latin typeface="Arial Narrow" panose="020B0606020202030204" pitchFamily="34" charset="0"/>
              </a:rPr>
              <a:t>Jonathan to lose his life for eating honey would have </a:t>
            </a:r>
            <a:r>
              <a:rPr lang="en-US" sz="3600" b="1" dirty="0" smtClean="0">
                <a:latin typeface="Arial Narrow" panose="020B0606020202030204" pitchFamily="34" charset="0"/>
              </a:rPr>
              <a:t>been almost as senseless </a:t>
            </a:r>
            <a:r>
              <a:rPr lang="en-US" sz="3600" b="1" dirty="0">
                <a:latin typeface="Arial Narrow" panose="020B0606020202030204" pitchFamily="34" charset="0"/>
              </a:rPr>
              <a:t>as an unborn baby being killed for being </a:t>
            </a:r>
            <a:r>
              <a:rPr lang="en-US" sz="3600" b="1" dirty="0" smtClean="0">
                <a:latin typeface="Arial Narrow" panose="020B0606020202030204" pitchFamily="34" charset="0"/>
              </a:rPr>
              <a:t>too small</a:t>
            </a:r>
            <a:r>
              <a:rPr lang="en-US" sz="3600" b="1" dirty="0">
                <a:latin typeface="Arial Narrow" panose="020B0606020202030204" pitchFamily="34" charset="0"/>
              </a:rPr>
              <a:t>, young, or inconvenient. </a:t>
            </a:r>
          </a:p>
        </p:txBody>
      </p:sp>
    </p:spTree>
    <p:extLst>
      <p:ext uri="{BB962C8B-B14F-4D97-AF65-F5344CB8AC3E}">
        <p14:creationId xmlns:p14="http://schemas.microsoft.com/office/powerpoint/2010/main" val="132321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a:solidFill>
            <a:schemeClr val="tx1"/>
          </a:solidFill>
        </p:spPr>
        <p:txBody>
          <a:bodyPr>
            <a:noAutofit/>
          </a:bodyPr>
          <a:lstStyle/>
          <a:p>
            <a:r>
              <a:rPr lang="en-US" sz="3800" b="1" dirty="0" smtClean="0">
                <a:solidFill>
                  <a:schemeClr val="tx2">
                    <a:lumMod val="50000"/>
                  </a:schemeClr>
                </a:solidFill>
                <a:effectLst>
                  <a:outerShdw blurRad="38100" dist="38100" dir="2700000" algn="tl">
                    <a:srgbClr val="000000">
                      <a:alpha val="43137"/>
                    </a:srgbClr>
                  </a:outerShdw>
                </a:effectLst>
                <a:latin typeface="Arial Narrow" panose="020B0606020202030204" pitchFamily="34" charset="0"/>
              </a:rPr>
              <a:t>Obadiah Rescues The Prophets (I Kings 18)</a:t>
            </a:r>
            <a:endParaRPr lang="en-US" sz="3800" b="1" dirty="0">
              <a:solidFill>
                <a:schemeClr val="tx2">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228600" y="1295400"/>
            <a:ext cx="8450826" cy="4525963"/>
          </a:xfrm>
        </p:spPr>
        <p:txBody>
          <a:bodyPr>
            <a:noAutofit/>
          </a:bodyPr>
          <a:lstStyle/>
          <a:p>
            <a:pPr marL="0" indent="0" algn="just">
              <a:spcBef>
                <a:spcPts val="0"/>
              </a:spcBef>
              <a:buClr>
                <a:srgbClr val="FFFF00"/>
              </a:buClr>
              <a:buSzPct val="104000"/>
              <a:buFont typeface="Wingdings" panose="05000000000000000000" pitchFamily="2" charset="2"/>
              <a:buChar char="F"/>
            </a:pPr>
            <a:r>
              <a:rPr lang="en-US" sz="3400" b="1" dirty="0" smtClean="0">
                <a:effectLst>
                  <a:outerShdw blurRad="38100" dist="38100" dir="2700000" algn="tl">
                    <a:srgbClr val="000000">
                      <a:alpha val="43137"/>
                    </a:srgbClr>
                  </a:outerShdw>
                </a:effectLst>
                <a:latin typeface="Arial Narrow" panose="020B0606020202030204" pitchFamily="34" charset="0"/>
              </a:rPr>
              <a:t>Queen Jezebel, Ahab’s violent wife, was determined </a:t>
            </a:r>
            <a:r>
              <a:rPr lang="en-US" sz="3400" b="1" dirty="0">
                <a:effectLst>
                  <a:outerShdw blurRad="38100" dist="38100" dir="2700000" algn="tl">
                    <a:srgbClr val="000000">
                      <a:alpha val="43137"/>
                    </a:srgbClr>
                  </a:outerShdw>
                </a:effectLst>
                <a:latin typeface="Arial Narrow" panose="020B0606020202030204" pitchFamily="34" charset="0"/>
              </a:rPr>
              <a:t>to execute the prophets of </a:t>
            </a:r>
            <a:r>
              <a:rPr lang="en-US" sz="3400" b="1" dirty="0" smtClean="0">
                <a:effectLst>
                  <a:outerShdw blurRad="38100" dist="38100" dir="2700000" algn="tl">
                    <a:srgbClr val="000000">
                      <a:alpha val="43137"/>
                    </a:srgbClr>
                  </a:outerShdw>
                </a:effectLst>
                <a:latin typeface="Arial Narrow" panose="020B0606020202030204" pitchFamily="34" charset="0"/>
              </a:rPr>
              <a:t>God. </a:t>
            </a:r>
          </a:p>
          <a:p>
            <a:pPr marL="0" indent="0" algn="just">
              <a:spcBef>
                <a:spcPts val="0"/>
              </a:spcBef>
              <a:buClr>
                <a:srgbClr val="FFFF00"/>
              </a:buClr>
              <a:buSzPct val="104000"/>
              <a:buFont typeface="Wingdings" panose="05000000000000000000" pitchFamily="2" charset="2"/>
              <a:buChar char="F"/>
            </a:pPr>
            <a:r>
              <a:rPr lang="en-US" sz="3400" b="1" dirty="0" smtClean="0">
                <a:effectLst>
                  <a:outerShdw blurRad="38100" dist="38100" dir="2700000" algn="tl">
                    <a:srgbClr val="000000">
                      <a:alpha val="43137"/>
                    </a:srgbClr>
                  </a:outerShdw>
                </a:effectLst>
                <a:latin typeface="Arial Narrow" panose="020B0606020202030204" pitchFamily="34" charset="0"/>
              </a:rPr>
              <a:t>In a treasonous </a:t>
            </a:r>
            <a:r>
              <a:rPr lang="en-US" sz="3400" b="1" dirty="0">
                <a:effectLst>
                  <a:outerShdw blurRad="38100" dist="38100" dir="2700000" algn="tl">
                    <a:srgbClr val="000000">
                      <a:alpha val="43137"/>
                    </a:srgbClr>
                  </a:outerShdw>
                </a:effectLst>
                <a:latin typeface="Arial Narrow" panose="020B0606020202030204" pitchFamily="34" charset="0"/>
              </a:rPr>
              <a:t>act of deception and defiance, the king's </a:t>
            </a:r>
            <a:r>
              <a:rPr lang="en-US" sz="3400" b="1" dirty="0" smtClean="0">
                <a:effectLst>
                  <a:outerShdw blurRad="38100" dist="38100" dir="2700000" algn="tl">
                    <a:srgbClr val="000000">
                      <a:alpha val="43137"/>
                    </a:srgbClr>
                  </a:outerShdw>
                </a:effectLst>
                <a:latin typeface="Arial Narrow" panose="020B0606020202030204" pitchFamily="34" charset="0"/>
              </a:rPr>
              <a:t>officer, Obadiah</a:t>
            </a:r>
            <a:r>
              <a:rPr lang="en-US" sz="3400" b="1" dirty="0">
                <a:effectLst>
                  <a:outerShdw blurRad="38100" dist="38100" dir="2700000" algn="tl">
                    <a:srgbClr val="000000">
                      <a:alpha val="43137"/>
                    </a:srgbClr>
                  </a:outerShdw>
                </a:effectLst>
                <a:latin typeface="Arial Narrow" panose="020B0606020202030204" pitchFamily="34" charset="0"/>
              </a:rPr>
              <a:t>, hid one </a:t>
            </a:r>
            <a:r>
              <a:rPr lang="en-US" sz="3400" b="1" dirty="0" smtClean="0">
                <a:effectLst>
                  <a:outerShdw blurRad="38100" dist="38100" dir="2700000" algn="tl">
                    <a:srgbClr val="000000">
                      <a:alpha val="43137"/>
                    </a:srgbClr>
                  </a:outerShdw>
                </a:effectLst>
                <a:latin typeface="Arial Narrow" panose="020B0606020202030204" pitchFamily="34" charset="0"/>
              </a:rPr>
              <a:t>hundred prophets </a:t>
            </a:r>
            <a:r>
              <a:rPr lang="en-US" sz="3400" b="1" dirty="0">
                <a:effectLst>
                  <a:outerShdw blurRad="38100" dist="38100" dir="2700000" algn="tl">
                    <a:srgbClr val="000000">
                      <a:alpha val="43137"/>
                    </a:srgbClr>
                  </a:outerShdw>
                </a:effectLst>
                <a:latin typeface="Arial Narrow" panose="020B0606020202030204" pitchFamily="34" charset="0"/>
              </a:rPr>
              <a:t>in caves and provided </a:t>
            </a:r>
            <a:r>
              <a:rPr lang="en-US" sz="3400" b="1" dirty="0" smtClean="0">
                <a:effectLst>
                  <a:outerShdw blurRad="38100" dist="38100" dir="2700000" algn="tl">
                    <a:srgbClr val="000000">
                      <a:alpha val="43137"/>
                    </a:srgbClr>
                  </a:outerShdw>
                </a:effectLst>
                <a:latin typeface="Arial Narrow" panose="020B0606020202030204" pitchFamily="34" charset="0"/>
              </a:rPr>
              <a:t>them with food and water (</a:t>
            </a:r>
            <a:r>
              <a:rPr lang="en-US" sz="3400" b="1" dirty="0" smtClean="0">
                <a:solidFill>
                  <a:srgbClr val="FFFF00"/>
                </a:solidFill>
                <a:effectLst>
                  <a:outerShdw blurRad="38100" dist="38100" dir="2700000" algn="tl">
                    <a:srgbClr val="000000">
                      <a:alpha val="43137"/>
                    </a:srgbClr>
                  </a:outerShdw>
                </a:effectLst>
                <a:latin typeface="Arial Narrow" panose="020B0606020202030204" pitchFamily="34" charset="0"/>
              </a:rPr>
              <a:t>v.4</a:t>
            </a:r>
            <a:r>
              <a:rPr lang="en-US" sz="3400" b="1" dirty="0" smtClean="0">
                <a:effectLst>
                  <a:outerShdw blurRad="38100" dist="38100" dir="2700000" algn="tl">
                    <a:srgbClr val="000000">
                      <a:alpha val="43137"/>
                    </a:srgbClr>
                  </a:outerShdw>
                </a:effectLst>
                <a:latin typeface="Arial Narrow" panose="020B0606020202030204" pitchFamily="34" charset="0"/>
              </a:rPr>
              <a:t>). </a:t>
            </a:r>
          </a:p>
          <a:p>
            <a:pPr marL="0" indent="0" algn="just">
              <a:spcBef>
                <a:spcPts val="0"/>
              </a:spcBef>
              <a:buClr>
                <a:srgbClr val="FFFF00"/>
              </a:buClr>
              <a:buSzPct val="104000"/>
              <a:buFont typeface="Wingdings" panose="05000000000000000000" pitchFamily="2" charset="2"/>
              <a:buChar char="F"/>
            </a:pPr>
            <a:r>
              <a:rPr lang="en-US" sz="3400" b="1" dirty="0" smtClean="0">
                <a:effectLst>
                  <a:outerShdw blurRad="38100" dist="38100" dir="2700000" algn="tl">
                    <a:srgbClr val="000000">
                      <a:alpha val="43137"/>
                    </a:srgbClr>
                  </a:outerShdw>
                </a:effectLst>
                <a:latin typeface="Arial Narrow" panose="020B0606020202030204" pitchFamily="34" charset="0"/>
              </a:rPr>
              <a:t>He </a:t>
            </a:r>
            <a:r>
              <a:rPr lang="en-US" sz="3400" b="1" dirty="0">
                <a:effectLst>
                  <a:outerShdw blurRad="38100" dist="38100" dir="2700000" algn="tl">
                    <a:srgbClr val="000000">
                      <a:alpha val="43137"/>
                    </a:srgbClr>
                  </a:outerShdw>
                </a:effectLst>
                <a:latin typeface="Arial Narrow" panose="020B0606020202030204" pitchFamily="34" charset="0"/>
              </a:rPr>
              <a:t>understood </a:t>
            </a:r>
            <a:r>
              <a:rPr lang="en-US" sz="3400" b="1" dirty="0" smtClean="0">
                <a:effectLst>
                  <a:outerShdw blurRad="38100" dist="38100" dir="2700000" algn="tl">
                    <a:srgbClr val="000000">
                      <a:alpha val="43137"/>
                    </a:srgbClr>
                  </a:outerShdw>
                </a:effectLst>
                <a:latin typeface="Arial Narrow" panose="020B0606020202030204" pitchFamily="34" charset="0"/>
              </a:rPr>
              <a:t>that he </a:t>
            </a:r>
            <a:r>
              <a:rPr lang="en-US" sz="3400" b="1" dirty="0">
                <a:effectLst>
                  <a:outerShdw blurRad="38100" dist="38100" dir="2700000" algn="tl">
                    <a:srgbClr val="000000">
                      <a:alpha val="43137"/>
                    </a:srgbClr>
                  </a:outerShdw>
                </a:effectLst>
                <a:latin typeface="Arial Narrow" panose="020B0606020202030204" pitchFamily="34" charset="0"/>
              </a:rPr>
              <a:t>must actively, and illegally, keep them from being executed.</a:t>
            </a:r>
          </a:p>
          <a:p>
            <a:pPr marL="0" indent="0" algn="just">
              <a:spcBef>
                <a:spcPts val="0"/>
              </a:spcBef>
              <a:buClr>
                <a:srgbClr val="FFFF00"/>
              </a:buClr>
              <a:buSzPct val="104000"/>
              <a:buFont typeface="Wingdings" panose="05000000000000000000" pitchFamily="2" charset="2"/>
              <a:buChar char="F"/>
            </a:pPr>
            <a:r>
              <a:rPr lang="en-US" sz="3400" b="1" dirty="0" smtClean="0">
                <a:effectLst>
                  <a:outerShdw blurRad="38100" dist="38100" dir="2700000" algn="tl">
                    <a:srgbClr val="000000">
                      <a:alpha val="43137"/>
                    </a:srgbClr>
                  </a:outerShdw>
                </a:effectLst>
                <a:latin typeface="Arial Narrow" panose="020B0606020202030204" pitchFamily="34" charset="0"/>
              </a:rPr>
              <a:t>In </a:t>
            </a:r>
            <a:r>
              <a:rPr lang="en-US" sz="3400" b="1" dirty="0" smtClean="0">
                <a:solidFill>
                  <a:srgbClr val="FFFF00"/>
                </a:solidFill>
                <a:effectLst>
                  <a:outerShdw blurRad="38100" dist="38100" dir="2700000" algn="tl">
                    <a:srgbClr val="000000">
                      <a:alpha val="43137"/>
                    </a:srgbClr>
                  </a:outerShdw>
                </a:effectLst>
                <a:latin typeface="Arial Narrow" panose="020B0606020202030204" pitchFamily="34" charset="0"/>
              </a:rPr>
              <a:t>I </a:t>
            </a:r>
            <a:r>
              <a:rPr lang="en-US" sz="3400" b="1" dirty="0">
                <a:solidFill>
                  <a:srgbClr val="FFFF00"/>
                </a:solidFill>
                <a:effectLst>
                  <a:outerShdw blurRad="38100" dist="38100" dir="2700000" algn="tl">
                    <a:srgbClr val="000000">
                      <a:alpha val="43137"/>
                    </a:srgbClr>
                  </a:outerShdw>
                </a:effectLst>
                <a:latin typeface="Arial Narrow" panose="020B0606020202030204" pitchFamily="34" charset="0"/>
              </a:rPr>
              <a:t>Kings 18:3</a:t>
            </a:r>
            <a:r>
              <a:rPr lang="en-US" sz="3400" b="1" dirty="0">
                <a:effectLst>
                  <a:outerShdw blurRad="38100" dist="38100" dir="2700000" algn="tl">
                    <a:srgbClr val="000000">
                      <a:alpha val="43137"/>
                    </a:srgbClr>
                  </a:outerShdw>
                </a:effectLst>
                <a:latin typeface="Arial Narrow" panose="020B0606020202030204" pitchFamily="34" charset="0"/>
              </a:rPr>
              <a:t>, Obadiah was described as a man </a:t>
            </a:r>
            <a:r>
              <a:rPr lang="en-US" sz="3400" b="1" dirty="0" smtClean="0">
                <a:effectLst>
                  <a:outerShdw blurRad="38100" dist="38100" dir="2700000" algn="tl">
                    <a:srgbClr val="000000">
                      <a:alpha val="43137"/>
                    </a:srgbClr>
                  </a:outerShdw>
                </a:effectLst>
                <a:latin typeface="Arial Narrow" panose="020B0606020202030204" pitchFamily="34" charset="0"/>
              </a:rPr>
              <a:t>who “… </a:t>
            </a:r>
            <a:r>
              <a:rPr lang="en-US" sz="3400" b="1" dirty="0">
                <a:effectLst>
                  <a:outerShdw blurRad="38100" dist="38100" dir="2700000" algn="tl">
                    <a:srgbClr val="000000">
                      <a:alpha val="43137"/>
                    </a:srgbClr>
                  </a:outerShdw>
                </a:effectLst>
                <a:latin typeface="Arial Narrow" panose="020B0606020202030204" pitchFamily="34" charset="0"/>
              </a:rPr>
              <a:t>.feared the Lord greatly</a:t>
            </a:r>
            <a:r>
              <a:rPr lang="en-US" sz="3400" b="1" dirty="0" smtClean="0">
                <a:effectLst>
                  <a:outerShdw blurRad="38100" dist="38100" dir="2700000" algn="tl">
                    <a:srgbClr val="000000">
                      <a:alpha val="43137"/>
                    </a:srgbClr>
                  </a:outerShdw>
                </a:effectLst>
                <a:latin typeface="Arial Narrow" panose="020B0606020202030204" pitchFamily="34" charset="0"/>
              </a:rPr>
              <a:t>."</a:t>
            </a:r>
            <a:endParaRPr lang="en-US" sz="34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53566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90600"/>
          </a:xfrm>
          <a:solidFill>
            <a:schemeClr val="tx1"/>
          </a:solidFill>
        </p:spPr>
        <p:txBody>
          <a:bodyPr>
            <a:noAutofit/>
          </a:bodyPr>
          <a:lstStyle/>
          <a:p>
            <a:r>
              <a:rPr lang="en-US" sz="5200" b="1" dirty="0" smtClean="0">
                <a:solidFill>
                  <a:schemeClr val="tx2">
                    <a:lumMod val="50000"/>
                  </a:schemeClr>
                </a:solidFill>
                <a:effectLst>
                  <a:outerShdw blurRad="38100" dist="38100" dir="2700000" algn="tl">
                    <a:srgbClr val="000000">
                      <a:alpha val="43137"/>
                    </a:srgbClr>
                  </a:outerShdw>
                </a:effectLst>
                <a:latin typeface="Arial Narrow" panose="020B0606020202030204" pitchFamily="34" charset="0"/>
              </a:rPr>
              <a:t>Civil Disobedience In Scripture</a:t>
            </a:r>
            <a:endParaRPr lang="en-US" sz="5200" b="1" dirty="0">
              <a:solidFill>
                <a:schemeClr val="tx2">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1066800"/>
            <a:ext cx="8603226" cy="4525963"/>
          </a:xfrm>
        </p:spPr>
        <p:txBody>
          <a:bodyPr>
            <a:noAutofit/>
          </a:bodyPr>
          <a:lstStyle/>
          <a:p>
            <a:pPr marL="0" indent="0" algn="ctr">
              <a:spcBef>
                <a:spcPts val="0"/>
              </a:spcBef>
              <a:buNone/>
            </a:pPr>
            <a:r>
              <a:rPr lang="en-US" sz="4400" b="1" dirty="0" err="1" smtClean="0">
                <a:effectLst>
                  <a:outerShdw blurRad="38100" dist="38100" dir="2700000" algn="tl">
                    <a:srgbClr val="000000">
                      <a:alpha val="43137"/>
                    </a:srgbClr>
                  </a:outerShdw>
                </a:effectLst>
                <a:latin typeface="Arial Narrow" panose="020B0606020202030204" pitchFamily="34" charset="0"/>
              </a:rPr>
              <a:t>Joash</a:t>
            </a:r>
            <a:r>
              <a:rPr lang="en-US" sz="4400" b="1" dirty="0" smtClean="0">
                <a:effectLst>
                  <a:outerShdw blurRad="38100" dist="38100" dir="2700000" algn="tl">
                    <a:srgbClr val="000000">
                      <a:alpha val="43137"/>
                    </a:srgbClr>
                  </a:outerShdw>
                </a:effectLst>
                <a:latin typeface="Arial Narrow" panose="020B0606020202030204" pitchFamily="34" charset="0"/>
              </a:rPr>
              <a:t> Rescued – </a:t>
            </a:r>
            <a:r>
              <a:rPr lang="en-US" sz="4400" b="1" dirty="0" smtClean="0">
                <a:solidFill>
                  <a:srgbClr val="FFFF00"/>
                </a:solidFill>
                <a:effectLst>
                  <a:outerShdw blurRad="38100" dist="38100" dir="2700000" algn="tl">
                    <a:srgbClr val="000000">
                      <a:alpha val="43137"/>
                    </a:srgbClr>
                  </a:outerShdw>
                </a:effectLst>
                <a:latin typeface="Arial Narrow" panose="020B0606020202030204" pitchFamily="34" charset="0"/>
              </a:rPr>
              <a:t>II Kings 11</a:t>
            </a:r>
            <a:endParaRPr lang="en-US" sz="4400"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None/>
            </a:pPr>
            <a:r>
              <a:rPr lang="en-US" sz="3300" b="1" dirty="0" smtClean="0">
                <a:effectLst>
                  <a:outerShdw blurRad="38100" dist="38100" dir="2700000" algn="tl">
                    <a:srgbClr val="000000">
                      <a:alpha val="43137"/>
                    </a:srgbClr>
                  </a:outerShdw>
                </a:effectLst>
                <a:latin typeface="Arial Narrow" panose="020B0606020202030204" pitchFamily="34" charset="0"/>
              </a:rPr>
              <a:t>“And </a:t>
            </a:r>
            <a:r>
              <a:rPr lang="en-US" sz="3300" b="1" dirty="0">
                <a:effectLst>
                  <a:outerShdw blurRad="38100" dist="38100" dir="2700000" algn="tl">
                    <a:srgbClr val="000000">
                      <a:alpha val="43137"/>
                    </a:srgbClr>
                  </a:outerShdw>
                </a:effectLst>
                <a:latin typeface="Arial Narrow" panose="020B0606020202030204" pitchFamily="34" charset="0"/>
              </a:rPr>
              <a:t>when </a:t>
            </a:r>
            <a:r>
              <a:rPr lang="en-US" sz="3300" b="1" dirty="0" err="1">
                <a:effectLst>
                  <a:outerShdw blurRad="38100" dist="38100" dir="2700000" algn="tl">
                    <a:srgbClr val="000000">
                      <a:alpha val="43137"/>
                    </a:srgbClr>
                  </a:outerShdw>
                </a:effectLst>
                <a:latin typeface="Arial Narrow" panose="020B0606020202030204" pitchFamily="34" charset="0"/>
              </a:rPr>
              <a:t>Athaliah</a:t>
            </a:r>
            <a:r>
              <a:rPr lang="en-US" sz="3300" b="1" dirty="0">
                <a:effectLst>
                  <a:outerShdw blurRad="38100" dist="38100" dir="2700000" algn="tl">
                    <a:srgbClr val="000000">
                      <a:alpha val="43137"/>
                    </a:srgbClr>
                  </a:outerShdw>
                </a:effectLst>
                <a:latin typeface="Arial Narrow" panose="020B0606020202030204" pitchFamily="34" charset="0"/>
              </a:rPr>
              <a:t> the mother of </a:t>
            </a:r>
            <a:r>
              <a:rPr lang="en-US" sz="3300" b="1" dirty="0" err="1">
                <a:effectLst>
                  <a:outerShdw blurRad="38100" dist="38100" dir="2700000" algn="tl">
                    <a:srgbClr val="000000">
                      <a:alpha val="43137"/>
                    </a:srgbClr>
                  </a:outerShdw>
                </a:effectLst>
                <a:latin typeface="Arial Narrow" panose="020B0606020202030204" pitchFamily="34" charset="0"/>
              </a:rPr>
              <a:t>Ahaziah</a:t>
            </a:r>
            <a:r>
              <a:rPr lang="en-US" sz="3300" b="1" dirty="0">
                <a:effectLst>
                  <a:outerShdw blurRad="38100" dist="38100" dir="2700000" algn="tl">
                    <a:srgbClr val="000000">
                      <a:alpha val="43137"/>
                    </a:srgbClr>
                  </a:outerShdw>
                </a:effectLst>
                <a:latin typeface="Arial Narrow" panose="020B0606020202030204" pitchFamily="34" charset="0"/>
              </a:rPr>
              <a:t> saw that her son was dead, she arose and destroyed all the seed royal. </a:t>
            </a:r>
            <a:r>
              <a:rPr lang="en-US" sz="3300" b="1" dirty="0" smtClean="0">
                <a:effectLst>
                  <a:outerShdw blurRad="38100" dist="38100" dir="2700000" algn="tl">
                    <a:srgbClr val="000000">
                      <a:alpha val="43137"/>
                    </a:srgbClr>
                  </a:outerShdw>
                </a:effectLst>
                <a:latin typeface="Arial Narrow" panose="020B0606020202030204" pitchFamily="34" charset="0"/>
              </a:rPr>
              <a:t>(2) </a:t>
            </a:r>
            <a:r>
              <a:rPr lang="en-US" sz="3300" b="1" dirty="0">
                <a:effectLst>
                  <a:outerShdw blurRad="38100" dist="38100" dir="2700000" algn="tl">
                    <a:srgbClr val="000000">
                      <a:alpha val="43137"/>
                    </a:srgbClr>
                  </a:outerShdw>
                </a:effectLst>
                <a:latin typeface="Arial Narrow" panose="020B0606020202030204" pitchFamily="34" charset="0"/>
              </a:rPr>
              <a:t>But </a:t>
            </a:r>
            <a:r>
              <a:rPr lang="en-US" sz="3300" b="1" dirty="0" err="1">
                <a:effectLst>
                  <a:outerShdw blurRad="38100" dist="38100" dir="2700000" algn="tl">
                    <a:srgbClr val="000000">
                      <a:alpha val="43137"/>
                    </a:srgbClr>
                  </a:outerShdw>
                </a:effectLst>
                <a:latin typeface="Arial Narrow" panose="020B0606020202030204" pitchFamily="34" charset="0"/>
              </a:rPr>
              <a:t>Jehosheba</a:t>
            </a:r>
            <a:r>
              <a:rPr lang="en-US" sz="3300" b="1" dirty="0">
                <a:effectLst>
                  <a:outerShdw blurRad="38100" dist="38100" dir="2700000" algn="tl">
                    <a:srgbClr val="000000">
                      <a:alpha val="43137"/>
                    </a:srgbClr>
                  </a:outerShdw>
                </a:effectLst>
                <a:latin typeface="Arial Narrow" panose="020B0606020202030204" pitchFamily="34" charset="0"/>
              </a:rPr>
              <a:t>, the daughter of king </a:t>
            </a:r>
            <a:r>
              <a:rPr lang="en-US" sz="3300" b="1" dirty="0" err="1">
                <a:effectLst>
                  <a:outerShdw blurRad="38100" dist="38100" dir="2700000" algn="tl">
                    <a:srgbClr val="000000">
                      <a:alpha val="43137"/>
                    </a:srgbClr>
                  </a:outerShdw>
                </a:effectLst>
                <a:latin typeface="Arial Narrow" panose="020B0606020202030204" pitchFamily="34" charset="0"/>
              </a:rPr>
              <a:t>Joram</a:t>
            </a:r>
            <a:r>
              <a:rPr lang="en-US" sz="3300" b="1" dirty="0">
                <a:effectLst>
                  <a:outerShdw blurRad="38100" dist="38100" dir="2700000" algn="tl">
                    <a:srgbClr val="000000">
                      <a:alpha val="43137"/>
                    </a:srgbClr>
                  </a:outerShdw>
                </a:effectLst>
                <a:latin typeface="Arial Narrow" panose="020B0606020202030204" pitchFamily="34" charset="0"/>
              </a:rPr>
              <a:t>, sister of </a:t>
            </a:r>
            <a:r>
              <a:rPr lang="en-US" sz="3300" b="1" dirty="0" err="1">
                <a:effectLst>
                  <a:outerShdw blurRad="38100" dist="38100" dir="2700000" algn="tl">
                    <a:srgbClr val="000000">
                      <a:alpha val="43137"/>
                    </a:srgbClr>
                  </a:outerShdw>
                </a:effectLst>
                <a:latin typeface="Arial Narrow" panose="020B0606020202030204" pitchFamily="34" charset="0"/>
              </a:rPr>
              <a:t>Ahaziah</a:t>
            </a:r>
            <a:r>
              <a:rPr lang="en-US" sz="3300" b="1" dirty="0">
                <a:effectLst>
                  <a:outerShdw blurRad="38100" dist="38100" dir="2700000" algn="tl">
                    <a:srgbClr val="000000">
                      <a:alpha val="43137"/>
                    </a:srgbClr>
                  </a:outerShdw>
                </a:effectLst>
                <a:latin typeface="Arial Narrow" panose="020B0606020202030204" pitchFamily="34" charset="0"/>
              </a:rPr>
              <a:t>, took </a:t>
            </a:r>
            <a:r>
              <a:rPr lang="en-US" sz="3300" b="1" dirty="0" err="1">
                <a:effectLst>
                  <a:outerShdw blurRad="38100" dist="38100" dir="2700000" algn="tl">
                    <a:srgbClr val="000000">
                      <a:alpha val="43137"/>
                    </a:srgbClr>
                  </a:outerShdw>
                </a:effectLst>
                <a:latin typeface="Arial Narrow" panose="020B0606020202030204" pitchFamily="34" charset="0"/>
              </a:rPr>
              <a:t>Joash</a:t>
            </a:r>
            <a:r>
              <a:rPr lang="en-US" sz="3300" b="1" dirty="0">
                <a:effectLst>
                  <a:outerShdw blurRad="38100" dist="38100" dir="2700000" algn="tl">
                    <a:srgbClr val="000000">
                      <a:alpha val="43137"/>
                    </a:srgbClr>
                  </a:outerShdw>
                </a:effectLst>
                <a:latin typeface="Arial Narrow" panose="020B0606020202030204" pitchFamily="34" charset="0"/>
              </a:rPr>
              <a:t> the son of </a:t>
            </a:r>
            <a:r>
              <a:rPr lang="en-US" sz="3300" b="1" dirty="0" err="1">
                <a:effectLst>
                  <a:outerShdw blurRad="38100" dist="38100" dir="2700000" algn="tl">
                    <a:srgbClr val="000000">
                      <a:alpha val="43137"/>
                    </a:srgbClr>
                  </a:outerShdw>
                </a:effectLst>
                <a:latin typeface="Arial Narrow" panose="020B0606020202030204" pitchFamily="34" charset="0"/>
              </a:rPr>
              <a:t>Ahaziah</a:t>
            </a:r>
            <a:r>
              <a:rPr lang="en-US" sz="3300" b="1" dirty="0">
                <a:effectLst>
                  <a:outerShdw blurRad="38100" dist="38100" dir="2700000" algn="tl">
                    <a:srgbClr val="000000">
                      <a:alpha val="43137"/>
                    </a:srgbClr>
                  </a:outerShdw>
                </a:effectLst>
                <a:latin typeface="Arial Narrow" panose="020B0606020202030204" pitchFamily="34" charset="0"/>
              </a:rPr>
              <a:t>, and stole him from among the king's sons </a:t>
            </a:r>
            <a:r>
              <a:rPr lang="en-US" sz="3300" b="1" i="1" dirty="0">
                <a:effectLst>
                  <a:outerShdw blurRad="38100" dist="38100" dir="2700000" algn="tl">
                    <a:srgbClr val="000000">
                      <a:alpha val="43137"/>
                    </a:srgbClr>
                  </a:outerShdw>
                </a:effectLst>
                <a:latin typeface="Arial Narrow" panose="020B0606020202030204" pitchFamily="34" charset="0"/>
              </a:rPr>
              <a:t>which were</a:t>
            </a:r>
            <a:r>
              <a:rPr lang="en-US" sz="3300" b="1" dirty="0">
                <a:effectLst>
                  <a:outerShdw blurRad="38100" dist="38100" dir="2700000" algn="tl">
                    <a:srgbClr val="000000">
                      <a:alpha val="43137"/>
                    </a:srgbClr>
                  </a:outerShdw>
                </a:effectLst>
                <a:latin typeface="Arial Narrow" panose="020B0606020202030204" pitchFamily="34" charset="0"/>
              </a:rPr>
              <a:t> slain; and they hid him, </a:t>
            </a:r>
            <a:r>
              <a:rPr lang="en-US" sz="3300" b="1" i="1" dirty="0">
                <a:effectLst>
                  <a:outerShdw blurRad="38100" dist="38100" dir="2700000" algn="tl">
                    <a:srgbClr val="000000">
                      <a:alpha val="43137"/>
                    </a:srgbClr>
                  </a:outerShdw>
                </a:effectLst>
                <a:latin typeface="Arial Narrow" panose="020B0606020202030204" pitchFamily="34" charset="0"/>
              </a:rPr>
              <a:t>even</a:t>
            </a:r>
            <a:r>
              <a:rPr lang="en-US" sz="3300" b="1" dirty="0">
                <a:effectLst>
                  <a:outerShdw blurRad="38100" dist="38100" dir="2700000" algn="tl">
                    <a:srgbClr val="000000">
                      <a:alpha val="43137"/>
                    </a:srgbClr>
                  </a:outerShdw>
                </a:effectLst>
                <a:latin typeface="Arial Narrow" panose="020B0606020202030204" pitchFamily="34" charset="0"/>
              </a:rPr>
              <a:t> him and his nurse, in the bedchamber from </a:t>
            </a:r>
            <a:r>
              <a:rPr lang="en-US" sz="3300" b="1" dirty="0" err="1">
                <a:effectLst>
                  <a:outerShdw blurRad="38100" dist="38100" dir="2700000" algn="tl">
                    <a:srgbClr val="000000">
                      <a:alpha val="43137"/>
                    </a:srgbClr>
                  </a:outerShdw>
                </a:effectLst>
                <a:latin typeface="Arial Narrow" panose="020B0606020202030204" pitchFamily="34" charset="0"/>
              </a:rPr>
              <a:t>Athaliah</a:t>
            </a:r>
            <a:r>
              <a:rPr lang="en-US" sz="3300" b="1" dirty="0">
                <a:effectLst>
                  <a:outerShdw blurRad="38100" dist="38100" dir="2700000" algn="tl">
                    <a:srgbClr val="000000">
                      <a:alpha val="43137"/>
                    </a:srgbClr>
                  </a:outerShdw>
                </a:effectLst>
                <a:latin typeface="Arial Narrow" panose="020B0606020202030204" pitchFamily="34" charset="0"/>
              </a:rPr>
              <a:t>, so that he was not slain. </a:t>
            </a:r>
            <a:r>
              <a:rPr lang="en-US" sz="3300" b="1" dirty="0" smtClean="0">
                <a:effectLst>
                  <a:outerShdw blurRad="38100" dist="38100" dir="2700000" algn="tl">
                    <a:srgbClr val="000000">
                      <a:alpha val="43137"/>
                    </a:srgbClr>
                  </a:outerShdw>
                </a:effectLst>
                <a:latin typeface="Arial Narrow" panose="020B0606020202030204" pitchFamily="34" charset="0"/>
              </a:rPr>
              <a:t>(3) </a:t>
            </a:r>
            <a:r>
              <a:rPr lang="en-US" sz="3300" b="1" dirty="0">
                <a:effectLst>
                  <a:outerShdw blurRad="38100" dist="38100" dir="2700000" algn="tl">
                    <a:srgbClr val="000000">
                      <a:alpha val="43137"/>
                    </a:srgbClr>
                  </a:outerShdw>
                </a:effectLst>
                <a:latin typeface="Arial Narrow" panose="020B0606020202030204" pitchFamily="34" charset="0"/>
              </a:rPr>
              <a:t>And he was with her hid in the house of the LORD six years. And </a:t>
            </a:r>
            <a:r>
              <a:rPr lang="en-US" sz="3300" b="1" dirty="0" err="1">
                <a:effectLst>
                  <a:outerShdw blurRad="38100" dist="38100" dir="2700000" algn="tl">
                    <a:srgbClr val="000000">
                      <a:alpha val="43137"/>
                    </a:srgbClr>
                  </a:outerShdw>
                </a:effectLst>
                <a:latin typeface="Arial Narrow" panose="020B0606020202030204" pitchFamily="34" charset="0"/>
              </a:rPr>
              <a:t>Athaliah</a:t>
            </a:r>
            <a:r>
              <a:rPr lang="en-US" sz="3300" b="1" dirty="0">
                <a:effectLst>
                  <a:outerShdw blurRad="38100" dist="38100" dir="2700000" algn="tl">
                    <a:srgbClr val="000000">
                      <a:alpha val="43137"/>
                    </a:srgbClr>
                  </a:outerShdw>
                </a:effectLst>
                <a:latin typeface="Arial Narrow" panose="020B0606020202030204" pitchFamily="34" charset="0"/>
              </a:rPr>
              <a:t> did reign over the land</a:t>
            </a:r>
            <a:r>
              <a:rPr lang="en-US" sz="3300" b="1" dirty="0" smtClean="0">
                <a:effectLst>
                  <a:outerShdw blurRad="38100" dist="38100" dir="2700000" algn="tl">
                    <a:srgbClr val="000000">
                      <a:alpha val="43137"/>
                    </a:srgbClr>
                  </a:outerShdw>
                </a:effectLst>
                <a:latin typeface="Arial Narrow" panose="020B0606020202030204" pitchFamily="34" charset="0"/>
              </a:rPr>
              <a:t>.”</a:t>
            </a:r>
            <a:endParaRPr lang="en-US" sz="33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53566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a:solidFill>
            <a:schemeClr val="tx1"/>
          </a:solidFill>
        </p:spPr>
        <p:txBody>
          <a:bodyPr>
            <a:noAutofit/>
          </a:bodyPr>
          <a:lstStyle/>
          <a:p>
            <a:r>
              <a:rPr lang="en-US" sz="5200" b="1" dirty="0" smtClean="0">
                <a:solidFill>
                  <a:schemeClr val="tx2">
                    <a:lumMod val="50000"/>
                  </a:schemeClr>
                </a:solidFill>
                <a:effectLst>
                  <a:outerShdw blurRad="38100" dist="38100" dir="2700000" algn="tl">
                    <a:srgbClr val="000000">
                      <a:alpha val="43137"/>
                    </a:srgbClr>
                  </a:outerShdw>
                </a:effectLst>
                <a:latin typeface="Arial Narrow" panose="020B0606020202030204" pitchFamily="34" charset="0"/>
              </a:rPr>
              <a:t>Civil Disobedience In Scripture</a:t>
            </a:r>
            <a:endParaRPr lang="en-US" sz="5200" b="1" dirty="0">
              <a:solidFill>
                <a:schemeClr val="tx2">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1295400"/>
            <a:ext cx="8991600" cy="4525963"/>
          </a:xfrm>
        </p:spPr>
        <p:txBody>
          <a:bodyPr>
            <a:noAutofit/>
          </a:bodyPr>
          <a:lstStyle/>
          <a:p>
            <a:pPr marL="0" indent="0" algn="ctr">
              <a:spcBef>
                <a:spcPts val="0"/>
              </a:spcBef>
              <a:buNone/>
            </a:pPr>
            <a:r>
              <a:rPr lang="en-US" sz="4800" b="1" dirty="0" smtClean="0">
                <a:effectLst>
                  <a:outerShdw blurRad="38100" dist="38100" dir="2700000" algn="tl">
                    <a:srgbClr val="000000">
                      <a:alpha val="43137"/>
                    </a:srgbClr>
                  </a:outerShdw>
                </a:effectLst>
                <a:latin typeface="Arial Narrow" panose="020B0606020202030204" pitchFamily="34" charset="0"/>
              </a:rPr>
              <a:t>Jeremiah (</a:t>
            </a:r>
            <a:r>
              <a:rPr lang="en-US" sz="4800" b="1" dirty="0" smtClean="0">
                <a:solidFill>
                  <a:srgbClr val="FFFF00"/>
                </a:solidFill>
                <a:effectLst>
                  <a:outerShdw blurRad="38100" dist="38100" dir="2700000" algn="tl">
                    <a:srgbClr val="000000">
                      <a:alpha val="43137"/>
                    </a:srgbClr>
                  </a:outerShdw>
                </a:effectLst>
                <a:latin typeface="Arial Narrow" panose="020B0606020202030204" pitchFamily="34" charset="0"/>
              </a:rPr>
              <a:t>Jeremiah 38:1-6</a:t>
            </a:r>
            <a:r>
              <a:rPr lang="en-US" sz="4800" b="1" dirty="0" smtClean="0">
                <a:effectLst>
                  <a:outerShdw blurRad="38100" dist="38100" dir="2700000" algn="tl">
                    <a:srgbClr val="000000">
                      <a:alpha val="43137"/>
                    </a:srgbClr>
                  </a:outerShdw>
                </a:effectLst>
                <a:latin typeface="Arial Narrow" panose="020B0606020202030204" pitchFamily="34" charset="0"/>
              </a:rPr>
              <a:t>) </a:t>
            </a:r>
          </a:p>
          <a:p>
            <a:pPr marL="0" indent="0" algn="ctr">
              <a:spcBef>
                <a:spcPts val="0"/>
              </a:spcBef>
              <a:buNone/>
            </a:pPr>
            <a:r>
              <a:rPr lang="en-US" sz="4200" b="1" dirty="0" smtClean="0">
                <a:effectLst>
                  <a:outerShdw blurRad="38100" dist="38100" dir="2700000" algn="tl">
                    <a:srgbClr val="000000">
                      <a:alpha val="43137"/>
                    </a:srgbClr>
                  </a:outerShdw>
                </a:effectLst>
                <a:latin typeface="Arial Narrow" panose="020B0606020202030204" pitchFamily="34" charset="0"/>
              </a:rPr>
              <a:t>Shadrach</a:t>
            </a:r>
            <a:r>
              <a:rPr lang="en-US" sz="4200" b="1" dirty="0">
                <a:effectLst>
                  <a:outerShdw blurRad="38100" dist="38100" dir="2700000" algn="tl">
                    <a:srgbClr val="000000">
                      <a:alpha val="43137"/>
                    </a:srgbClr>
                  </a:outerShdw>
                </a:effectLst>
                <a:latin typeface="Arial Narrow" panose="020B0606020202030204" pitchFamily="34" charset="0"/>
              </a:rPr>
              <a:t>, Meshach, &amp;</a:t>
            </a:r>
            <a:r>
              <a:rPr lang="en-US" sz="4200" b="1" dirty="0" smtClean="0">
                <a:effectLst>
                  <a:outerShdw blurRad="38100" dist="38100" dir="2700000" algn="tl">
                    <a:srgbClr val="000000">
                      <a:alpha val="43137"/>
                    </a:srgbClr>
                  </a:outerShdw>
                </a:effectLst>
                <a:latin typeface="Arial Narrow" panose="020B0606020202030204" pitchFamily="34" charset="0"/>
              </a:rPr>
              <a:t> Abednego</a:t>
            </a:r>
            <a:r>
              <a:rPr lang="en-US" sz="4200" b="1" dirty="0">
                <a:effectLst>
                  <a:outerShdw blurRad="38100" dist="38100" dir="2700000" algn="tl">
                    <a:srgbClr val="000000">
                      <a:alpha val="43137"/>
                    </a:srgbClr>
                  </a:outerShdw>
                </a:effectLst>
                <a:latin typeface="Arial Narrow" panose="020B0606020202030204" pitchFamily="34" charset="0"/>
              </a:rPr>
              <a:t> </a:t>
            </a:r>
            <a:r>
              <a:rPr lang="en-US" sz="4200" b="1" dirty="0" smtClean="0">
                <a:effectLst>
                  <a:outerShdw blurRad="38100" dist="38100" dir="2700000" algn="tl">
                    <a:srgbClr val="000000">
                      <a:alpha val="43137"/>
                    </a:srgbClr>
                  </a:outerShdw>
                </a:effectLst>
                <a:latin typeface="Arial Narrow" panose="020B0606020202030204" pitchFamily="34" charset="0"/>
              </a:rPr>
              <a:t>(</a:t>
            </a:r>
            <a:r>
              <a:rPr lang="en-US" sz="4200" b="1" dirty="0" smtClean="0">
                <a:solidFill>
                  <a:srgbClr val="FFFF00"/>
                </a:solidFill>
                <a:effectLst>
                  <a:outerShdw blurRad="38100" dist="38100" dir="2700000" algn="tl">
                    <a:srgbClr val="000000">
                      <a:alpha val="43137"/>
                    </a:srgbClr>
                  </a:outerShdw>
                </a:effectLst>
                <a:latin typeface="Arial Narrow" panose="020B0606020202030204" pitchFamily="34" charset="0"/>
              </a:rPr>
              <a:t>Dan.3</a:t>
            </a:r>
            <a:r>
              <a:rPr lang="en-US" sz="4200" b="1" dirty="0" smtClean="0">
                <a:effectLst>
                  <a:outerShdw blurRad="38100" dist="38100" dir="2700000" algn="tl">
                    <a:srgbClr val="000000">
                      <a:alpha val="43137"/>
                    </a:srgbClr>
                  </a:outerShdw>
                </a:effectLst>
                <a:latin typeface="Arial Narrow" panose="020B0606020202030204" pitchFamily="34" charset="0"/>
              </a:rPr>
              <a:t>)</a:t>
            </a:r>
          </a:p>
          <a:p>
            <a:pPr marL="0" indent="0" algn="ctr">
              <a:spcBef>
                <a:spcPts val="0"/>
              </a:spcBef>
              <a:buNone/>
            </a:pPr>
            <a:r>
              <a:rPr lang="en-US" sz="4800" b="1" dirty="0" smtClean="0">
                <a:effectLst>
                  <a:outerShdw blurRad="38100" dist="38100" dir="2700000" algn="tl">
                    <a:srgbClr val="000000">
                      <a:alpha val="43137"/>
                    </a:srgbClr>
                  </a:outerShdw>
                </a:effectLst>
                <a:latin typeface="Arial Narrow" panose="020B0606020202030204" pitchFamily="34" charset="0"/>
              </a:rPr>
              <a:t>Daniel (</a:t>
            </a:r>
            <a:r>
              <a:rPr lang="en-US" sz="4800" b="1" dirty="0" smtClean="0">
                <a:solidFill>
                  <a:srgbClr val="FFFF00"/>
                </a:solidFill>
                <a:effectLst>
                  <a:outerShdw blurRad="38100" dist="38100" dir="2700000" algn="tl">
                    <a:srgbClr val="000000">
                      <a:alpha val="43137"/>
                    </a:srgbClr>
                  </a:outerShdw>
                </a:effectLst>
                <a:latin typeface="Arial Narrow" panose="020B0606020202030204" pitchFamily="34" charset="0"/>
              </a:rPr>
              <a:t>Daniel 6</a:t>
            </a:r>
            <a:r>
              <a:rPr lang="en-US" sz="4800" b="1" dirty="0" smtClean="0">
                <a:effectLst>
                  <a:outerShdw blurRad="38100" dist="38100" dir="2700000" algn="tl">
                    <a:srgbClr val="000000">
                      <a:alpha val="43137"/>
                    </a:srgbClr>
                  </a:outerShdw>
                </a:effectLst>
                <a:latin typeface="Arial Narrow" panose="020B0606020202030204" pitchFamily="34" charset="0"/>
              </a:rPr>
              <a:t>)</a:t>
            </a:r>
          </a:p>
          <a:p>
            <a:pPr marL="0" indent="0" algn="ctr">
              <a:spcBef>
                <a:spcPts val="0"/>
              </a:spcBef>
              <a:buNone/>
            </a:pPr>
            <a:r>
              <a:rPr lang="en-US" sz="4800" b="1" dirty="0" smtClean="0">
                <a:effectLst>
                  <a:outerShdw blurRad="38100" dist="38100" dir="2700000" algn="tl">
                    <a:srgbClr val="000000">
                      <a:alpha val="43137"/>
                    </a:srgbClr>
                  </a:outerShdw>
                </a:effectLst>
                <a:latin typeface="Arial Narrow" panose="020B0606020202030204" pitchFamily="34" charset="0"/>
              </a:rPr>
              <a:t>Esther (</a:t>
            </a:r>
            <a:r>
              <a:rPr lang="en-US" sz="4800" b="1" dirty="0" smtClean="0">
                <a:solidFill>
                  <a:srgbClr val="FFFF00"/>
                </a:solidFill>
                <a:effectLst>
                  <a:outerShdw blurRad="38100" dist="38100" dir="2700000" algn="tl">
                    <a:srgbClr val="000000">
                      <a:alpha val="43137"/>
                    </a:srgbClr>
                  </a:outerShdw>
                </a:effectLst>
                <a:latin typeface="Arial Narrow" panose="020B0606020202030204" pitchFamily="34" charset="0"/>
              </a:rPr>
              <a:t>Esther 4:14</a:t>
            </a:r>
            <a:r>
              <a:rPr lang="en-US" sz="4800" b="1" dirty="0" smtClean="0">
                <a:effectLst>
                  <a:outerShdw blurRad="38100" dist="38100" dir="2700000" algn="tl">
                    <a:srgbClr val="000000">
                      <a:alpha val="43137"/>
                    </a:srgbClr>
                  </a:outerShdw>
                </a:effectLst>
                <a:latin typeface="Arial Narrow" panose="020B0606020202030204" pitchFamily="34" charset="0"/>
              </a:rPr>
              <a:t>)</a:t>
            </a:r>
          </a:p>
          <a:p>
            <a:pPr marL="0" indent="0" algn="ctr">
              <a:spcBef>
                <a:spcPts val="0"/>
              </a:spcBef>
              <a:buNone/>
            </a:pPr>
            <a:r>
              <a:rPr lang="en-US" sz="4800" b="1" dirty="0" smtClean="0">
                <a:effectLst>
                  <a:outerShdw blurRad="38100" dist="38100" dir="2700000" algn="tl">
                    <a:srgbClr val="000000">
                      <a:alpha val="43137"/>
                    </a:srgbClr>
                  </a:outerShdw>
                </a:effectLst>
                <a:latin typeface="Arial Narrow" panose="020B0606020202030204" pitchFamily="34" charset="0"/>
              </a:rPr>
              <a:t>The Wise Men (</a:t>
            </a:r>
            <a:r>
              <a:rPr lang="en-US" sz="4800" b="1" dirty="0" smtClean="0">
                <a:solidFill>
                  <a:srgbClr val="FFFF00"/>
                </a:solidFill>
                <a:effectLst>
                  <a:outerShdw blurRad="38100" dist="38100" dir="2700000" algn="tl">
                    <a:srgbClr val="000000">
                      <a:alpha val="43137"/>
                    </a:srgbClr>
                  </a:outerShdw>
                </a:effectLst>
                <a:latin typeface="Arial Narrow" panose="020B0606020202030204" pitchFamily="34" charset="0"/>
              </a:rPr>
              <a:t>Matthew 2</a:t>
            </a:r>
            <a:r>
              <a:rPr lang="en-US" sz="4800" b="1" dirty="0" smtClean="0">
                <a:effectLst>
                  <a:outerShdw blurRad="38100" dist="38100" dir="2700000" algn="tl">
                    <a:srgbClr val="000000">
                      <a:alpha val="43137"/>
                    </a:srgbClr>
                  </a:outerShdw>
                </a:effectLst>
                <a:latin typeface="Arial Narrow" panose="020B0606020202030204" pitchFamily="34" charset="0"/>
              </a:rPr>
              <a:t>)</a:t>
            </a:r>
          </a:p>
          <a:p>
            <a:pPr marL="0" indent="0" algn="ctr">
              <a:spcBef>
                <a:spcPts val="0"/>
              </a:spcBef>
              <a:buNone/>
            </a:pPr>
            <a:r>
              <a:rPr lang="en-US" sz="4800" b="1" dirty="0" smtClean="0">
                <a:effectLst>
                  <a:outerShdw blurRad="38100" dist="38100" dir="2700000" algn="tl">
                    <a:srgbClr val="000000">
                      <a:alpha val="43137"/>
                    </a:srgbClr>
                  </a:outerShdw>
                </a:effectLst>
                <a:latin typeface="Arial Narrow" panose="020B0606020202030204" pitchFamily="34" charset="0"/>
              </a:rPr>
              <a:t>Apostles (</a:t>
            </a:r>
            <a:r>
              <a:rPr lang="en-US" sz="4800" b="1" dirty="0" smtClean="0">
                <a:solidFill>
                  <a:srgbClr val="FFFF00"/>
                </a:solidFill>
                <a:effectLst>
                  <a:outerShdw blurRad="38100" dist="38100" dir="2700000" algn="tl">
                    <a:srgbClr val="000000">
                      <a:alpha val="43137"/>
                    </a:srgbClr>
                  </a:outerShdw>
                </a:effectLst>
                <a:latin typeface="Arial Narrow" panose="020B0606020202030204" pitchFamily="34" charset="0"/>
              </a:rPr>
              <a:t>Acts 5</a:t>
            </a:r>
            <a:r>
              <a:rPr lang="en-US" sz="4800" b="1" dirty="0" smtClean="0">
                <a:effectLst>
                  <a:outerShdw blurRad="38100" dist="38100" dir="2700000" algn="tl">
                    <a:srgbClr val="000000">
                      <a:alpha val="43137"/>
                    </a:srgbClr>
                  </a:outerShdw>
                </a:effectLst>
                <a:latin typeface="Arial Narrow" panose="020B0606020202030204" pitchFamily="34" charset="0"/>
              </a:rPr>
              <a:t>)</a:t>
            </a:r>
          </a:p>
          <a:p>
            <a:pPr marL="0" indent="0" algn="ctr">
              <a:spcBef>
                <a:spcPts val="0"/>
              </a:spcBef>
              <a:buNone/>
            </a:pPr>
            <a:r>
              <a:rPr lang="en-US" sz="4800" b="1" dirty="0" smtClean="0">
                <a:effectLst>
                  <a:outerShdw blurRad="38100" dist="38100" dir="2700000" algn="tl">
                    <a:srgbClr val="000000">
                      <a:alpha val="43137"/>
                    </a:srgbClr>
                  </a:outerShdw>
                </a:effectLst>
                <a:latin typeface="Arial Narrow" panose="020B0606020202030204" pitchFamily="34" charset="0"/>
              </a:rPr>
              <a:t>Angels (</a:t>
            </a:r>
            <a:r>
              <a:rPr lang="en-US" sz="4800" b="1" dirty="0" smtClean="0">
                <a:solidFill>
                  <a:srgbClr val="FFFF00"/>
                </a:solidFill>
                <a:effectLst>
                  <a:outerShdw blurRad="38100" dist="38100" dir="2700000" algn="tl">
                    <a:srgbClr val="000000">
                      <a:alpha val="43137"/>
                    </a:srgbClr>
                  </a:outerShdw>
                </a:effectLst>
                <a:latin typeface="Arial Narrow" panose="020B0606020202030204" pitchFamily="34" charset="0"/>
              </a:rPr>
              <a:t>Acts 12</a:t>
            </a:r>
            <a:r>
              <a:rPr lang="en-US" sz="4800" b="1" dirty="0" smtClean="0">
                <a:effectLst>
                  <a:outerShdw blurRad="38100" dist="38100" dir="2700000" algn="tl">
                    <a:srgbClr val="000000">
                      <a:alpha val="43137"/>
                    </a:srgbClr>
                  </a:outerShdw>
                </a:effectLst>
                <a:latin typeface="Arial Narrow" panose="020B0606020202030204" pitchFamily="34" charset="0"/>
              </a:rPr>
              <a:t>)</a:t>
            </a:r>
            <a:endParaRPr lang="en-US" sz="44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53566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solidFill>
            <a:schemeClr val="tx1"/>
          </a:solidFill>
        </p:spPr>
        <p:txBody>
          <a:bodyPr>
            <a:normAutofit/>
          </a:bodyPr>
          <a:lstStyle/>
          <a:p>
            <a:r>
              <a:rPr lang="en-US" sz="6600" b="1" dirty="0" smtClean="0">
                <a:solidFill>
                  <a:schemeClr val="tx2">
                    <a:lumMod val="50000"/>
                  </a:schemeClr>
                </a:solidFill>
                <a:effectLst>
                  <a:outerShdw blurRad="38100" dist="38100" dir="2700000" algn="tl">
                    <a:srgbClr val="000000">
                      <a:alpha val="43137"/>
                    </a:srgbClr>
                  </a:outerShdw>
                </a:effectLst>
                <a:latin typeface="Arial Narrow" panose="020B0606020202030204" pitchFamily="34" charset="0"/>
              </a:rPr>
              <a:t>Clear Bible Examples</a:t>
            </a:r>
            <a:endParaRPr lang="en-US" sz="6600" b="1" dirty="0">
              <a:solidFill>
                <a:schemeClr val="tx2">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228600" y="1295401"/>
            <a:ext cx="8534400" cy="4495800"/>
          </a:xfrm>
        </p:spPr>
        <p:txBody>
          <a:bodyPr>
            <a:noAutofit/>
          </a:bodyPr>
          <a:lstStyle/>
          <a:p>
            <a:pPr marL="0" indent="0" algn="just">
              <a:spcBef>
                <a:spcPts val="0"/>
              </a:spcBef>
              <a:buNone/>
            </a:pPr>
            <a:r>
              <a:rPr lang="en-US" sz="3600" b="1" dirty="0" smtClean="0">
                <a:effectLst>
                  <a:outerShdw blurRad="38100" dist="38100" dir="2700000" algn="tl">
                    <a:srgbClr val="000000">
                      <a:alpha val="43137"/>
                    </a:srgbClr>
                  </a:outerShdw>
                </a:effectLst>
                <a:latin typeface="Arial Narrow" panose="020B0606020202030204" pitchFamily="34" charset="0"/>
              </a:rPr>
              <a:t>1. Numerous </a:t>
            </a:r>
            <a:r>
              <a:rPr lang="en-US" sz="3600" b="1" dirty="0">
                <a:effectLst>
                  <a:outerShdw blurRad="38100" dist="38100" dir="2700000" algn="tl">
                    <a:srgbClr val="000000">
                      <a:alpha val="43137"/>
                    </a:srgbClr>
                  </a:outerShdw>
                </a:effectLst>
                <a:latin typeface="Arial Narrow" panose="020B0606020202030204" pitchFamily="34" charset="0"/>
              </a:rPr>
              <a:t>documented examples of godly </a:t>
            </a:r>
            <a:r>
              <a:rPr lang="en-US" sz="3600" b="1" dirty="0" smtClean="0">
                <a:effectLst>
                  <a:outerShdw blurRad="38100" dist="38100" dir="2700000" algn="tl">
                    <a:srgbClr val="000000">
                      <a:alpha val="43137"/>
                    </a:srgbClr>
                  </a:outerShdw>
                </a:effectLst>
                <a:latin typeface="Arial Narrow" panose="020B0606020202030204" pitchFamily="34" charset="0"/>
              </a:rPr>
              <a:t>people practicing </a:t>
            </a:r>
            <a:r>
              <a:rPr lang="en-US" sz="3600" b="1" dirty="0">
                <a:effectLst>
                  <a:outerShdw blurRad="38100" dist="38100" dir="2700000" algn="tl">
                    <a:srgbClr val="000000">
                      <a:alpha val="43137"/>
                    </a:srgbClr>
                  </a:outerShdw>
                </a:effectLst>
                <a:latin typeface="Arial Narrow" panose="020B0606020202030204" pitchFamily="34" charset="0"/>
              </a:rPr>
              <a:t>civil disobedience. </a:t>
            </a:r>
            <a:endParaRPr lang="en-US" sz="3600" b="1" dirty="0" smtClean="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None/>
            </a:pPr>
            <a:r>
              <a:rPr lang="en-US" sz="3600" b="1" dirty="0" smtClean="0">
                <a:effectLst>
                  <a:outerShdw blurRad="38100" dist="38100" dir="2700000" algn="tl">
                    <a:srgbClr val="000000">
                      <a:alpha val="43137"/>
                    </a:srgbClr>
                  </a:outerShdw>
                </a:effectLst>
                <a:latin typeface="Arial Narrow" panose="020B0606020202030204" pitchFamily="34" charset="0"/>
              </a:rPr>
              <a:t>2. </a:t>
            </a:r>
            <a:r>
              <a:rPr lang="en-US" sz="3600" b="1" dirty="0">
                <a:effectLst>
                  <a:outerShdw blurRad="38100" dist="38100" dir="2700000" algn="tl">
                    <a:srgbClr val="000000">
                      <a:alpha val="43137"/>
                    </a:srgbClr>
                  </a:outerShdw>
                </a:effectLst>
                <a:latin typeface="Arial Narrow" panose="020B0606020202030204" pitchFamily="34" charset="0"/>
              </a:rPr>
              <a:t>God directly orders </a:t>
            </a:r>
            <a:r>
              <a:rPr lang="en-US" sz="3600" b="1" dirty="0" smtClean="0">
                <a:effectLst>
                  <a:outerShdw blurRad="38100" dist="38100" dir="2700000" algn="tl">
                    <a:srgbClr val="000000">
                      <a:alpha val="43137"/>
                    </a:srgbClr>
                  </a:outerShdw>
                </a:effectLst>
                <a:latin typeface="Arial Narrow" panose="020B0606020202030204" pitchFamily="34" charset="0"/>
              </a:rPr>
              <a:t>his people </a:t>
            </a:r>
            <a:r>
              <a:rPr lang="en-US" sz="3600" b="1" dirty="0">
                <a:effectLst>
                  <a:outerShdw blurRad="38100" dist="38100" dir="2700000" algn="tl">
                    <a:srgbClr val="000000">
                      <a:alpha val="43137"/>
                    </a:srgbClr>
                  </a:outerShdw>
                </a:effectLst>
                <a:latin typeface="Arial Narrow" panose="020B0606020202030204" pitchFamily="34" charset="0"/>
              </a:rPr>
              <a:t>to engage in civil disobedience in some cases (</a:t>
            </a:r>
            <a:r>
              <a:rPr lang="en-US" sz="3600" b="1" dirty="0" smtClean="0">
                <a:effectLst>
                  <a:outerShdw blurRad="38100" dist="38100" dir="2700000" algn="tl">
                    <a:srgbClr val="000000">
                      <a:alpha val="43137"/>
                    </a:srgbClr>
                  </a:outerShdw>
                </a:effectLst>
                <a:latin typeface="Arial Narrow" panose="020B0606020202030204" pitchFamily="34" charset="0"/>
              </a:rPr>
              <a:t>e.g. Jeremiah</a:t>
            </a:r>
            <a:r>
              <a:rPr lang="en-US" sz="3600" b="1" dirty="0">
                <a:effectLst>
                  <a:outerShdw blurRad="38100" dist="38100" dir="2700000" algn="tl">
                    <a:srgbClr val="000000">
                      <a:alpha val="43137"/>
                    </a:srgbClr>
                  </a:outerShdw>
                </a:effectLst>
                <a:latin typeface="Arial Narrow" panose="020B0606020202030204" pitchFamily="34" charset="0"/>
              </a:rPr>
              <a:t>, the wise men). </a:t>
            </a:r>
            <a:endParaRPr lang="en-US" sz="3600" b="1" dirty="0" smtClean="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None/>
            </a:pPr>
            <a:r>
              <a:rPr lang="en-US" sz="3600" b="1" dirty="0" smtClean="0">
                <a:effectLst>
                  <a:outerShdw blurRad="38100" dist="38100" dir="2700000" algn="tl">
                    <a:srgbClr val="000000">
                      <a:alpha val="43137"/>
                    </a:srgbClr>
                  </a:outerShdw>
                </a:effectLst>
                <a:latin typeface="Arial Narrow" panose="020B0606020202030204" pitchFamily="34" charset="0"/>
              </a:rPr>
              <a:t>3. </a:t>
            </a:r>
            <a:r>
              <a:rPr lang="en-US" sz="3600" b="1" dirty="0">
                <a:effectLst>
                  <a:outerShdw blurRad="38100" dist="38100" dir="2700000" algn="tl">
                    <a:srgbClr val="000000">
                      <a:alpha val="43137"/>
                    </a:srgbClr>
                  </a:outerShdw>
                </a:effectLst>
                <a:latin typeface="Arial Narrow" panose="020B0606020202030204" pitchFamily="34" charset="0"/>
              </a:rPr>
              <a:t>I</a:t>
            </a:r>
            <a:r>
              <a:rPr lang="en-US" sz="3600" b="1" dirty="0" smtClean="0">
                <a:effectLst>
                  <a:outerShdw blurRad="38100" dist="38100" dir="2700000" algn="tl">
                    <a:srgbClr val="000000">
                      <a:alpha val="43137"/>
                    </a:srgbClr>
                  </a:outerShdw>
                </a:effectLst>
                <a:latin typeface="Arial Narrow" panose="020B0606020202030204" pitchFamily="34" charset="0"/>
              </a:rPr>
              <a:t>n </a:t>
            </a:r>
            <a:r>
              <a:rPr lang="en-US" sz="3600" b="1" dirty="0">
                <a:effectLst>
                  <a:outerShdw blurRad="38100" dist="38100" dir="2700000" algn="tl">
                    <a:srgbClr val="000000">
                      <a:alpha val="43137"/>
                    </a:srgbClr>
                  </a:outerShdw>
                </a:effectLst>
                <a:latin typeface="Arial Narrow" panose="020B0606020202030204" pitchFamily="34" charset="0"/>
              </a:rPr>
              <a:t>several cases God </a:t>
            </a:r>
            <a:r>
              <a:rPr lang="en-US" sz="3600" b="1" dirty="0" smtClean="0">
                <a:effectLst>
                  <a:outerShdw blurRad="38100" dist="38100" dir="2700000" algn="tl">
                    <a:srgbClr val="000000">
                      <a:alpha val="43137"/>
                    </a:srgbClr>
                  </a:outerShdw>
                </a:effectLst>
                <a:latin typeface="Arial Narrow" panose="020B0606020202030204" pitchFamily="34" charset="0"/>
              </a:rPr>
              <a:t>condones and </a:t>
            </a:r>
            <a:r>
              <a:rPr lang="en-US" sz="3600" b="1" dirty="0">
                <a:effectLst>
                  <a:outerShdw blurRad="38100" dist="38100" dir="2700000" algn="tl">
                    <a:srgbClr val="000000">
                      <a:alpha val="43137"/>
                    </a:srgbClr>
                  </a:outerShdw>
                </a:effectLst>
                <a:latin typeface="Arial Narrow" panose="020B0606020202030204" pitchFamily="34" charset="0"/>
              </a:rPr>
              <a:t>rewards civil disobedience as an act of obedience to </a:t>
            </a:r>
            <a:r>
              <a:rPr lang="en-US" sz="3600" b="1" dirty="0" smtClean="0">
                <a:effectLst>
                  <a:outerShdw blurRad="38100" dist="38100" dir="2700000" algn="tl">
                    <a:srgbClr val="000000">
                      <a:alpha val="43137"/>
                    </a:srgbClr>
                  </a:outerShdw>
                </a:effectLst>
                <a:latin typeface="Arial Narrow" panose="020B0606020202030204" pitchFamily="34" charset="0"/>
              </a:rPr>
              <a:t>him after-the-fact </a:t>
            </a:r>
            <a:r>
              <a:rPr lang="en-US" sz="3600" b="1" dirty="0">
                <a:effectLst>
                  <a:outerShdw blurRad="38100" dist="38100" dir="2700000" algn="tl">
                    <a:srgbClr val="000000">
                      <a:alpha val="43137"/>
                    </a:srgbClr>
                  </a:outerShdw>
                </a:effectLst>
                <a:latin typeface="Arial Narrow" panose="020B0606020202030204" pitchFamily="34" charset="0"/>
              </a:rPr>
              <a:t>(e.g. the midwives, Moses' parents, Rahab, </a:t>
            </a:r>
            <a:r>
              <a:rPr lang="en-US" sz="3600" b="1" dirty="0" smtClean="0">
                <a:effectLst>
                  <a:outerShdw blurRad="38100" dist="38100" dir="2700000" algn="tl">
                    <a:srgbClr val="000000">
                      <a:alpha val="43137"/>
                    </a:srgbClr>
                  </a:outerShdw>
                </a:effectLst>
                <a:latin typeface="Arial Narrow" panose="020B0606020202030204" pitchFamily="34" charset="0"/>
              </a:rPr>
              <a:t>and Daniel</a:t>
            </a:r>
            <a:r>
              <a:rPr lang="en-US" sz="3600" b="1" dirty="0">
                <a:effectLst>
                  <a:outerShdw blurRad="38100" dist="38100" dir="2700000" algn="tl">
                    <a:srgbClr val="000000">
                      <a:alpha val="43137"/>
                    </a:srgbClr>
                  </a:outerShdw>
                </a:effectLst>
                <a:latin typeface="Arial Narrow" panose="020B0606020202030204" pitchFamily="34" charset="0"/>
              </a:rPr>
              <a:t>). </a:t>
            </a:r>
            <a:endParaRPr lang="en-US" sz="3600" b="1" dirty="0" smtClean="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04197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solidFill>
            <a:schemeClr val="tx1"/>
          </a:solidFill>
        </p:spPr>
        <p:txBody>
          <a:bodyPr>
            <a:normAutofit/>
          </a:bodyPr>
          <a:lstStyle/>
          <a:p>
            <a:r>
              <a:rPr lang="en-US" sz="6600" b="1" dirty="0" smtClean="0">
                <a:solidFill>
                  <a:schemeClr val="tx2">
                    <a:lumMod val="50000"/>
                  </a:schemeClr>
                </a:solidFill>
                <a:effectLst>
                  <a:outerShdw blurRad="38100" dist="38100" dir="2700000" algn="tl">
                    <a:srgbClr val="000000">
                      <a:alpha val="43137"/>
                    </a:srgbClr>
                  </a:outerShdw>
                </a:effectLst>
                <a:latin typeface="Arial Narrow" panose="020B0606020202030204" pitchFamily="34" charset="0"/>
              </a:rPr>
              <a:t>Clear Bible Examples</a:t>
            </a:r>
            <a:endParaRPr lang="en-US" sz="6600" b="1" dirty="0">
              <a:solidFill>
                <a:schemeClr val="tx2">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228600" y="1295400"/>
            <a:ext cx="8534400" cy="5410200"/>
          </a:xfrm>
        </p:spPr>
        <p:txBody>
          <a:bodyPr>
            <a:normAutofit lnSpcReduction="10000"/>
          </a:bodyPr>
          <a:lstStyle/>
          <a:p>
            <a:pPr marL="0" indent="0" algn="just">
              <a:spcBef>
                <a:spcPts val="0"/>
              </a:spcBef>
              <a:buNone/>
            </a:pPr>
            <a:r>
              <a:rPr lang="en-US" b="1" dirty="0" smtClean="0">
                <a:effectLst>
                  <a:outerShdw blurRad="38100" dist="38100" dir="2700000" algn="tl">
                    <a:srgbClr val="000000">
                      <a:alpha val="43137"/>
                    </a:srgbClr>
                  </a:outerShdw>
                </a:effectLst>
                <a:latin typeface="Arial Narrow" panose="020B0606020202030204" pitchFamily="34" charset="0"/>
              </a:rPr>
              <a:t>4. </a:t>
            </a:r>
            <a:r>
              <a:rPr lang="en-US" b="1" dirty="0">
                <a:effectLst>
                  <a:outerShdw blurRad="38100" dist="38100" dir="2700000" algn="tl">
                    <a:srgbClr val="000000">
                      <a:alpha val="43137"/>
                    </a:srgbClr>
                  </a:outerShdw>
                </a:effectLst>
                <a:latin typeface="Arial Narrow" panose="020B0606020202030204" pitchFamily="34" charset="0"/>
              </a:rPr>
              <a:t>T</a:t>
            </a:r>
            <a:r>
              <a:rPr lang="en-US" b="1" dirty="0" smtClean="0">
                <a:effectLst>
                  <a:outerShdw blurRad="38100" dist="38100" dir="2700000" algn="tl">
                    <a:srgbClr val="000000">
                      <a:alpha val="43137"/>
                    </a:srgbClr>
                  </a:outerShdw>
                </a:effectLst>
                <a:latin typeface="Arial Narrow" panose="020B0606020202030204" pitchFamily="34" charset="0"/>
              </a:rPr>
              <a:t>he </a:t>
            </a:r>
            <a:r>
              <a:rPr lang="en-US" b="1" dirty="0">
                <a:effectLst>
                  <a:outerShdw blurRad="38100" dist="38100" dir="2700000" algn="tl">
                    <a:srgbClr val="000000">
                      <a:alpha val="43137"/>
                    </a:srgbClr>
                  </a:outerShdw>
                </a:effectLst>
                <a:latin typeface="Arial Narrow" panose="020B0606020202030204" pitchFamily="34" charset="0"/>
              </a:rPr>
              <a:t>contexts of several passages show acts </a:t>
            </a:r>
            <a:r>
              <a:rPr lang="en-US" b="1" dirty="0" smtClean="0">
                <a:effectLst>
                  <a:outerShdw blurRad="38100" dist="38100" dir="2700000" algn="tl">
                    <a:srgbClr val="000000">
                      <a:alpha val="43137"/>
                    </a:srgbClr>
                  </a:outerShdw>
                </a:effectLst>
                <a:latin typeface="Arial Narrow" panose="020B0606020202030204" pitchFamily="34" charset="0"/>
              </a:rPr>
              <a:t>of civil </a:t>
            </a:r>
            <a:r>
              <a:rPr lang="en-US" b="1" dirty="0">
                <a:effectLst>
                  <a:outerShdw blurRad="38100" dist="38100" dir="2700000" algn="tl">
                    <a:srgbClr val="000000">
                      <a:alpha val="43137"/>
                    </a:srgbClr>
                  </a:outerShdw>
                </a:effectLst>
                <a:latin typeface="Arial Narrow" panose="020B0606020202030204" pitchFamily="34" charset="0"/>
              </a:rPr>
              <a:t>disobedience were right even though it is not </a:t>
            </a:r>
            <a:r>
              <a:rPr lang="en-US" b="1" dirty="0" smtClean="0">
                <a:effectLst>
                  <a:outerShdw blurRad="38100" dist="38100" dir="2700000" algn="tl">
                    <a:srgbClr val="000000">
                      <a:alpha val="43137"/>
                    </a:srgbClr>
                  </a:outerShdw>
                </a:effectLst>
                <a:latin typeface="Arial Narrow" panose="020B0606020202030204" pitchFamily="34" charset="0"/>
              </a:rPr>
              <a:t>explicitly stated </a:t>
            </a:r>
            <a:r>
              <a:rPr lang="en-US" b="1" dirty="0">
                <a:effectLst>
                  <a:outerShdw blurRad="38100" dist="38100" dir="2700000" algn="tl">
                    <a:srgbClr val="000000">
                      <a:alpha val="43137"/>
                    </a:srgbClr>
                  </a:outerShdw>
                </a:effectLst>
                <a:latin typeface="Arial Narrow" panose="020B0606020202030204" pitchFamily="34" charset="0"/>
              </a:rPr>
              <a:t>(e.g., the men of Israel saving Jonathan, Obadiah </a:t>
            </a:r>
            <a:r>
              <a:rPr lang="en-US" b="1" dirty="0" smtClean="0">
                <a:effectLst>
                  <a:outerShdw blurRad="38100" dist="38100" dir="2700000" algn="tl">
                    <a:srgbClr val="000000">
                      <a:alpha val="43137"/>
                    </a:srgbClr>
                  </a:outerShdw>
                </a:effectLst>
                <a:latin typeface="Arial Narrow" panose="020B0606020202030204" pitchFamily="34" charset="0"/>
              </a:rPr>
              <a:t>saving the </a:t>
            </a:r>
            <a:r>
              <a:rPr lang="en-US" b="1" dirty="0">
                <a:effectLst>
                  <a:outerShdw blurRad="38100" dist="38100" dir="2700000" algn="tl">
                    <a:srgbClr val="000000">
                      <a:alpha val="43137"/>
                    </a:srgbClr>
                  </a:outerShdw>
                </a:effectLst>
                <a:latin typeface="Arial Narrow" panose="020B0606020202030204" pitchFamily="34" charset="0"/>
              </a:rPr>
              <a:t>prophets, </a:t>
            </a:r>
            <a:r>
              <a:rPr lang="en-US" b="1" dirty="0" err="1">
                <a:effectLst>
                  <a:outerShdw blurRad="38100" dist="38100" dir="2700000" algn="tl">
                    <a:srgbClr val="000000">
                      <a:alpha val="43137"/>
                    </a:srgbClr>
                  </a:outerShdw>
                </a:effectLst>
                <a:latin typeface="Arial Narrow" panose="020B0606020202030204" pitchFamily="34" charset="0"/>
              </a:rPr>
              <a:t>Jehosheba</a:t>
            </a:r>
            <a:r>
              <a:rPr lang="en-US" b="1" dirty="0">
                <a:effectLst>
                  <a:outerShdw blurRad="38100" dist="38100" dir="2700000" algn="tl">
                    <a:srgbClr val="000000">
                      <a:alpha val="43137"/>
                    </a:srgbClr>
                  </a:outerShdw>
                </a:effectLst>
                <a:latin typeface="Arial Narrow" panose="020B0606020202030204" pitchFamily="34" charset="0"/>
              </a:rPr>
              <a:t> saving the infant </a:t>
            </a:r>
            <a:r>
              <a:rPr lang="en-US" b="1" dirty="0" err="1">
                <a:effectLst>
                  <a:outerShdw blurRad="38100" dist="38100" dir="2700000" algn="tl">
                    <a:srgbClr val="000000">
                      <a:alpha val="43137"/>
                    </a:srgbClr>
                  </a:outerShdw>
                </a:effectLst>
                <a:latin typeface="Arial Narrow" panose="020B0606020202030204" pitchFamily="34" charset="0"/>
              </a:rPr>
              <a:t>Joash</a:t>
            </a:r>
            <a:r>
              <a:rPr lang="en-US" b="1" dirty="0">
                <a:effectLst>
                  <a:outerShdw blurRad="38100" dist="38100" dir="2700000" algn="tl">
                    <a:srgbClr val="000000">
                      <a:alpha val="43137"/>
                    </a:srgbClr>
                  </a:outerShdw>
                </a:effectLst>
                <a:latin typeface="Arial Narrow" panose="020B0606020202030204" pitchFamily="34" charset="0"/>
              </a:rPr>
              <a:t>, and </a:t>
            </a:r>
            <a:r>
              <a:rPr lang="en-US" b="1" dirty="0" smtClean="0">
                <a:effectLst>
                  <a:outerShdw blurRad="38100" dist="38100" dir="2700000" algn="tl">
                    <a:srgbClr val="000000">
                      <a:alpha val="43137"/>
                    </a:srgbClr>
                  </a:outerShdw>
                </a:effectLst>
                <a:latin typeface="Arial Narrow" panose="020B0606020202030204" pitchFamily="34" charset="0"/>
              </a:rPr>
              <a:t>Esther saving </a:t>
            </a:r>
            <a:r>
              <a:rPr lang="en-US" b="1" dirty="0">
                <a:effectLst>
                  <a:outerShdw blurRad="38100" dist="38100" dir="2700000" algn="tl">
                    <a:srgbClr val="000000">
                      <a:alpha val="43137"/>
                    </a:srgbClr>
                  </a:outerShdw>
                </a:effectLst>
                <a:latin typeface="Arial Narrow" panose="020B0606020202030204" pitchFamily="34" charset="0"/>
              </a:rPr>
              <a:t>the Jews). </a:t>
            </a:r>
            <a:endParaRPr lang="en-US" b="1" dirty="0" smtClean="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None/>
            </a:pPr>
            <a:r>
              <a:rPr lang="en-US" sz="3700" b="1" u="sng" dirty="0" smtClean="0">
                <a:effectLst>
                  <a:outerShdw blurRad="38100" dist="38100" dir="2700000" algn="tl">
                    <a:srgbClr val="000000">
                      <a:alpha val="43137"/>
                    </a:srgbClr>
                  </a:outerShdw>
                </a:effectLst>
                <a:latin typeface="Arial Narrow" panose="020B0606020202030204" pitchFamily="34" charset="0"/>
              </a:rPr>
              <a:t>In virtually </a:t>
            </a:r>
            <a:r>
              <a:rPr lang="en-US" sz="3700" b="1" u="sng" dirty="0">
                <a:effectLst>
                  <a:outerShdw blurRad="38100" dist="38100" dir="2700000" algn="tl">
                    <a:srgbClr val="000000">
                      <a:alpha val="43137"/>
                    </a:srgbClr>
                  </a:outerShdw>
                </a:effectLst>
                <a:latin typeface="Arial Narrow" panose="020B0606020202030204" pitchFamily="34" charset="0"/>
              </a:rPr>
              <a:t>every instance the ultimate motive was to obey </a:t>
            </a:r>
            <a:r>
              <a:rPr lang="en-US" sz="3700" b="1" u="sng" dirty="0" smtClean="0">
                <a:effectLst>
                  <a:outerShdw blurRad="38100" dist="38100" dir="2700000" algn="tl">
                    <a:srgbClr val="000000">
                      <a:alpha val="43137"/>
                    </a:srgbClr>
                  </a:outerShdw>
                </a:effectLst>
                <a:latin typeface="Arial Narrow" panose="020B0606020202030204" pitchFamily="34" charset="0"/>
              </a:rPr>
              <a:t>the Lord</a:t>
            </a:r>
            <a:r>
              <a:rPr lang="en-US" sz="3700" b="1" u="sng" dirty="0">
                <a:effectLst>
                  <a:outerShdw blurRad="38100" dist="38100" dir="2700000" algn="tl">
                    <a:srgbClr val="000000">
                      <a:alpha val="43137"/>
                    </a:srgbClr>
                  </a:outerShdw>
                </a:effectLst>
                <a:latin typeface="Arial Narrow" panose="020B0606020202030204" pitchFamily="34" charset="0"/>
              </a:rPr>
              <a:t>. The Bible plainly shows that civil disobedience is </a:t>
            </a:r>
            <a:r>
              <a:rPr lang="en-US" sz="3700" b="1" u="sng" dirty="0" smtClean="0">
                <a:effectLst>
                  <a:outerShdw blurRad="38100" dist="38100" dir="2700000" algn="tl">
                    <a:srgbClr val="000000">
                      <a:alpha val="43137"/>
                    </a:srgbClr>
                  </a:outerShdw>
                </a:effectLst>
                <a:latin typeface="Arial Narrow" panose="020B0606020202030204" pitchFamily="34" charset="0"/>
              </a:rPr>
              <a:t>justified at </a:t>
            </a:r>
            <a:r>
              <a:rPr lang="en-US" sz="3700" b="1" u="sng" dirty="0">
                <a:effectLst>
                  <a:outerShdw blurRad="38100" dist="38100" dir="2700000" algn="tl">
                    <a:srgbClr val="000000">
                      <a:alpha val="43137"/>
                    </a:srgbClr>
                  </a:outerShdw>
                </a:effectLst>
                <a:latin typeface="Arial Narrow" panose="020B0606020202030204" pitchFamily="34" charset="0"/>
              </a:rPr>
              <a:t>least in the areas of the sanctity of human life, </a:t>
            </a:r>
            <a:r>
              <a:rPr lang="en-US" sz="3700" b="1" u="sng" dirty="0" smtClean="0">
                <a:effectLst>
                  <a:outerShdw blurRad="38100" dist="38100" dir="2700000" algn="tl">
                    <a:srgbClr val="000000">
                      <a:alpha val="43137"/>
                    </a:srgbClr>
                  </a:outerShdw>
                </a:effectLst>
                <a:latin typeface="Arial Narrow" panose="020B0606020202030204" pitchFamily="34" charset="0"/>
              </a:rPr>
              <a:t>worship, and </a:t>
            </a:r>
            <a:r>
              <a:rPr lang="en-US" sz="3700" b="1" u="sng" dirty="0">
                <a:effectLst>
                  <a:outerShdw blurRad="38100" dist="38100" dir="2700000" algn="tl">
                    <a:srgbClr val="000000">
                      <a:alpha val="43137"/>
                    </a:srgbClr>
                  </a:outerShdw>
                </a:effectLst>
                <a:latin typeface="Arial Narrow" panose="020B0606020202030204" pitchFamily="34" charset="0"/>
              </a:rPr>
              <a:t>evangelism</a:t>
            </a:r>
            <a:r>
              <a:rPr lang="en-US" sz="3700" b="1" u="sng" dirty="0" smtClean="0">
                <a:effectLst>
                  <a:outerShdw blurRad="38100" dist="38100" dir="2700000" algn="tl">
                    <a:srgbClr val="000000">
                      <a:alpha val="43137"/>
                    </a:srgbClr>
                  </a:outerShdw>
                </a:effectLst>
                <a:latin typeface="Arial Narrow" panose="020B0606020202030204" pitchFamily="34" charset="0"/>
              </a:rPr>
              <a:t>.</a:t>
            </a:r>
            <a:endParaRPr lang="en-US" sz="3700" b="1" u="sng"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44241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a:solidFill>
            <a:schemeClr val="tx1"/>
          </a:solidFill>
        </p:spPr>
        <p:txBody>
          <a:bodyPr>
            <a:normAutofit fontScale="90000"/>
          </a:bodyPr>
          <a:lstStyle/>
          <a:p>
            <a:r>
              <a:rPr lang="en-US" sz="6600" b="1" dirty="0" smtClean="0">
                <a:solidFill>
                  <a:schemeClr val="tx2">
                    <a:lumMod val="50000"/>
                  </a:schemeClr>
                </a:solidFill>
                <a:effectLst>
                  <a:outerShdw blurRad="38100" dist="38100" dir="2700000" algn="tl">
                    <a:srgbClr val="000000">
                      <a:alpha val="43137"/>
                    </a:srgbClr>
                  </a:outerShdw>
                </a:effectLst>
                <a:latin typeface="Arial Narrow" panose="020B0606020202030204" pitchFamily="34" charset="0"/>
              </a:rPr>
              <a:t>II Peter 1:3-4</a:t>
            </a:r>
            <a:endParaRPr lang="en-US" sz="6600" b="1" dirty="0">
              <a:solidFill>
                <a:schemeClr val="tx2">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1066800"/>
            <a:ext cx="8527026" cy="5638800"/>
          </a:xfrm>
        </p:spPr>
        <p:txBody>
          <a:bodyPr>
            <a:normAutofit fontScale="92500"/>
          </a:bodyPr>
          <a:lstStyle/>
          <a:p>
            <a:pPr marL="0" indent="0" algn="just">
              <a:buNone/>
            </a:pPr>
            <a:r>
              <a:rPr lang="en-US" sz="4100" b="1" dirty="0" smtClean="0">
                <a:effectLst>
                  <a:outerShdw blurRad="38100" dist="38100" dir="2700000" algn="tl">
                    <a:srgbClr val="000000">
                      <a:alpha val="43137"/>
                    </a:srgbClr>
                  </a:outerShdw>
                </a:effectLst>
                <a:latin typeface="Arial Narrow" panose="020B0606020202030204" pitchFamily="34" charset="0"/>
              </a:rPr>
              <a:t>“According </a:t>
            </a:r>
            <a:r>
              <a:rPr lang="en-US" sz="4100" b="1" dirty="0">
                <a:effectLst>
                  <a:outerShdw blurRad="38100" dist="38100" dir="2700000" algn="tl">
                    <a:srgbClr val="000000">
                      <a:alpha val="43137"/>
                    </a:srgbClr>
                  </a:outerShdw>
                </a:effectLst>
                <a:latin typeface="Arial Narrow" panose="020B0606020202030204" pitchFamily="34" charset="0"/>
              </a:rPr>
              <a:t>as his divine power hath given unto us all things that </a:t>
            </a:r>
            <a:r>
              <a:rPr lang="en-US" sz="4100" b="1" i="1" dirty="0">
                <a:effectLst>
                  <a:outerShdw blurRad="38100" dist="38100" dir="2700000" algn="tl">
                    <a:srgbClr val="000000">
                      <a:alpha val="43137"/>
                    </a:srgbClr>
                  </a:outerShdw>
                </a:effectLst>
                <a:latin typeface="Arial Narrow" panose="020B0606020202030204" pitchFamily="34" charset="0"/>
              </a:rPr>
              <a:t>pertain</a:t>
            </a:r>
            <a:r>
              <a:rPr lang="en-US" sz="4100" b="1" dirty="0">
                <a:effectLst>
                  <a:outerShdw blurRad="38100" dist="38100" dir="2700000" algn="tl">
                    <a:srgbClr val="000000">
                      <a:alpha val="43137"/>
                    </a:srgbClr>
                  </a:outerShdw>
                </a:effectLst>
                <a:latin typeface="Arial Narrow" panose="020B0606020202030204" pitchFamily="34" charset="0"/>
              </a:rPr>
              <a:t> unto life and godliness, through the knowledge of him that hath called us to glory and virtue: </a:t>
            </a:r>
            <a:r>
              <a:rPr lang="en-US" sz="4100" b="1" dirty="0" smtClean="0">
                <a:effectLst>
                  <a:outerShdw blurRad="38100" dist="38100" dir="2700000" algn="tl">
                    <a:srgbClr val="000000">
                      <a:alpha val="43137"/>
                    </a:srgbClr>
                  </a:outerShdw>
                </a:effectLst>
                <a:latin typeface="Arial Narrow" panose="020B0606020202030204" pitchFamily="34" charset="0"/>
              </a:rPr>
              <a:t>(4) </a:t>
            </a:r>
            <a:r>
              <a:rPr lang="en-US" sz="4100" b="1" dirty="0">
                <a:effectLst>
                  <a:outerShdw blurRad="38100" dist="38100" dir="2700000" algn="tl">
                    <a:srgbClr val="000000">
                      <a:alpha val="43137"/>
                    </a:srgbClr>
                  </a:outerShdw>
                </a:effectLst>
                <a:latin typeface="Arial Narrow" panose="020B0606020202030204" pitchFamily="34" charset="0"/>
              </a:rPr>
              <a:t>Whereby are given unto us exceeding great and precious promises: that by these ye might be partakers of the divine nature, having escaped the corruption that is in the world through lust</a:t>
            </a:r>
            <a:r>
              <a:rPr lang="en-US" sz="4100" b="1" dirty="0" smtClean="0">
                <a:effectLst>
                  <a:outerShdw blurRad="38100" dist="38100" dir="2700000" algn="tl">
                    <a:srgbClr val="000000">
                      <a:alpha val="43137"/>
                    </a:srgbClr>
                  </a:outerShdw>
                </a:effectLst>
                <a:latin typeface="Arial Narrow" panose="020B0606020202030204" pitchFamily="34" charset="0"/>
              </a:rPr>
              <a:t>.” </a:t>
            </a:r>
            <a:endParaRPr lang="en-US" sz="41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04197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426" y="28996"/>
            <a:ext cx="8458200" cy="6863417"/>
          </a:xfrm>
          <a:prstGeom prst="rect">
            <a:avLst/>
          </a:prstGeom>
          <a:noFill/>
        </p:spPr>
        <p:txBody>
          <a:bodyPr wrap="square" rtlCol="0">
            <a:spAutoFit/>
          </a:bodyPr>
          <a:lstStyle/>
          <a:p>
            <a:pPr algn="just"/>
            <a:r>
              <a:rPr lang="en-US" sz="4400" b="1" dirty="0">
                <a:effectLst>
                  <a:outerShdw blurRad="38100" dist="38100" dir="2700000" algn="tl">
                    <a:srgbClr val="000000">
                      <a:alpha val="43137"/>
                    </a:srgbClr>
                  </a:outerShdw>
                </a:effectLst>
                <a:latin typeface="Arial Narrow" panose="020B0606020202030204" pitchFamily="34" charset="0"/>
              </a:rPr>
              <a:t>(</a:t>
            </a:r>
            <a:r>
              <a:rPr lang="en-US" sz="4400" b="1" dirty="0" smtClean="0">
                <a:effectLst>
                  <a:outerShdw blurRad="38100" dist="38100" dir="2700000" algn="tl">
                    <a:srgbClr val="000000">
                      <a:alpha val="43137"/>
                    </a:srgbClr>
                  </a:outerShdw>
                </a:effectLst>
                <a:latin typeface="Arial Narrow" panose="020B0606020202030204" pitchFamily="34" charset="0"/>
              </a:rPr>
              <a:t>11) Therefore they did set over them taskmasters to afflict them with their burdens. And they built for Pharaoh treasure cities, </a:t>
            </a:r>
            <a:r>
              <a:rPr lang="en-US" sz="4400" b="1" dirty="0" err="1" smtClean="0">
                <a:effectLst>
                  <a:outerShdw blurRad="38100" dist="38100" dir="2700000" algn="tl">
                    <a:srgbClr val="000000">
                      <a:alpha val="43137"/>
                    </a:srgbClr>
                  </a:outerShdw>
                </a:effectLst>
                <a:latin typeface="Arial Narrow" panose="020B0606020202030204" pitchFamily="34" charset="0"/>
              </a:rPr>
              <a:t>Pithom</a:t>
            </a:r>
            <a:r>
              <a:rPr lang="en-US" sz="4400" b="1" dirty="0" smtClean="0">
                <a:effectLst>
                  <a:outerShdw blurRad="38100" dist="38100" dir="2700000" algn="tl">
                    <a:srgbClr val="000000">
                      <a:alpha val="43137"/>
                    </a:srgbClr>
                  </a:outerShdw>
                </a:effectLst>
                <a:latin typeface="Arial Narrow" panose="020B0606020202030204" pitchFamily="34" charset="0"/>
              </a:rPr>
              <a:t> and </a:t>
            </a:r>
            <a:r>
              <a:rPr lang="en-US" sz="4400" b="1" dirty="0" err="1" smtClean="0">
                <a:effectLst>
                  <a:outerShdw blurRad="38100" dist="38100" dir="2700000" algn="tl">
                    <a:srgbClr val="000000">
                      <a:alpha val="43137"/>
                    </a:srgbClr>
                  </a:outerShdw>
                </a:effectLst>
                <a:latin typeface="Arial Narrow" panose="020B0606020202030204" pitchFamily="34" charset="0"/>
              </a:rPr>
              <a:t>Raamses</a:t>
            </a:r>
            <a:r>
              <a:rPr lang="en-US" sz="4400" b="1" dirty="0" smtClean="0">
                <a:effectLst>
                  <a:outerShdw blurRad="38100" dist="38100" dir="2700000" algn="tl">
                    <a:srgbClr val="000000">
                      <a:alpha val="43137"/>
                    </a:srgbClr>
                  </a:outerShdw>
                </a:effectLst>
                <a:latin typeface="Arial Narrow" panose="020B0606020202030204" pitchFamily="34" charset="0"/>
              </a:rPr>
              <a:t>. (12) But the more they afflicted them, the more they multiplied and grew. And they were grieved because of the children of Israel. (13) And the Egyptians made the children of Israel to serve with </a:t>
            </a:r>
            <a:r>
              <a:rPr lang="en-US" sz="4400" b="1" dirty="0" err="1" smtClean="0">
                <a:effectLst>
                  <a:outerShdw blurRad="38100" dist="38100" dir="2700000" algn="tl">
                    <a:srgbClr val="000000">
                      <a:alpha val="43137"/>
                    </a:srgbClr>
                  </a:outerShdw>
                </a:effectLst>
                <a:latin typeface="Arial Narrow" panose="020B0606020202030204" pitchFamily="34" charset="0"/>
              </a:rPr>
              <a:t>rigour</a:t>
            </a:r>
            <a:r>
              <a:rPr lang="en-US" sz="4400" b="1" dirty="0" smtClean="0">
                <a:effectLst>
                  <a:outerShdw blurRad="38100" dist="38100" dir="2700000" algn="tl">
                    <a:srgbClr val="000000">
                      <a:alpha val="43137"/>
                    </a:srgbClr>
                  </a:outerShdw>
                </a:effectLst>
                <a:latin typeface="Arial Narrow" panose="020B0606020202030204" pitchFamily="34" charset="0"/>
              </a:rPr>
              <a:t>:”</a:t>
            </a:r>
          </a:p>
        </p:txBody>
      </p:sp>
    </p:spTree>
    <p:extLst>
      <p:ext uri="{BB962C8B-B14F-4D97-AF65-F5344CB8AC3E}">
        <p14:creationId xmlns:p14="http://schemas.microsoft.com/office/powerpoint/2010/main" val="1370986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417"/>
            <a:ext cx="8458200" cy="6863417"/>
          </a:xfrm>
          <a:prstGeom prst="rect">
            <a:avLst/>
          </a:prstGeom>
          <a:noFill/>
        </p:spPr>
        <p:txBody>
          <a:bodyPr wrap="square" rtlCol="0">
            <a:spAutoFit/>
          </a:bodyPr>
          <a:lstStyle/>
          <a:p>
            <a:pPr algn="just"/>
            <a:r>
              <a:rPr lang="en-US" sz="4400" b="1" dirty="0">
                <a:effectLst>
                  <a:outerShdw blurRad="38100" dist="38100" dir="2700000" algn="tl">
                    <a:srgbClr val="000000">
                      <a:alpha val="43137"/>
                    </a:srgbClr>
                  </a:outerShdw>
                </a:effectLst>
                <a:latin typeface="Arial Narrow" panose="020B0606020202030204" pitchFamily="34" charset="0"/>
              </a:rPr>
              <a:t>(</a:t>
            </a:r>
            <a:r>
              <a:rPr lang="en-US" sz="4400" b="1" dirty="0" smtClean="0">
                <a:effectLst>
                  <a:outerShdw blurRad="38100" dist="38100" dir="2700000" algn="tl">
                    <a:srgbClr val="000000">
                      <a:alpha val="43137"/>
                    </a:srgbClr>
                  </a:outerShdw>
                </a:effectLst>
                <a:latin typeface="Arial Narrow" panose="020B0606020202030204" pitchFamily="34" charset="0"/>
              </a:rPr>
              <a:t>14) And they made their lives bitter with hard bondage, in </a:t>
            </a:r>
            <a:r>
              <a:rPr lang="en-US" sz="4400" b="1" dirty="0" err="1" smtClean="0">
                <a:effectLst>
                  <a:outerShdw blurRad="38100" dist="38100" dir="2700000" algn="tl">
                    <a:srgbClr val="000000">
                      <a:alpha val="43137"/>
                    </a:srgbClr>
                  </a:outerShdw>
                </a:effectLst>
                <a:latin typeface="Arial Narrow" panose="020B0606020202030204" pitchFamily="34" charset="0"/>
              </a:rPr>
              <a:t>morter</a:t>
            </a:r>
            <a:r>
              <a:rPr lang="en-US" sz="4400" b="1" dirty="0" smtClean="0">
                <a:effectLst>
                  <a:outerShdw blurRad="38100" dist="38100" dir="2700000" algn="tl">
                    <a:srgbClr val="000000">
                      <a:alpha val="43137"/>
                    </a:srgbClr>
                  </a:outerShdw>
                </a:effectLst>
                <a:latin typeface="Arial Narrow" panose="020B0606020202030204" pitchFamily="34" charset="0"/>
              </a:rPr>
              <a:t>, and in brick, and in all manner of service in the field: all their service, wherein they made them serve, </a:t>
            </a:r>
            <a:r>
              <a:rPr lang="en-US" sz="4400" b="1" i="1" dirty="0" smtClean="0">
                <a:effectLst>
                  <a:outerShdw blurRad="38100" dist="38100" dir="2700000" algn="tl">
                    <a:srgbClr val="000000">
                      <a:alpha val="43137"/>
                    </a:srgbClr>
                  </a:outerShdw>
                </a:effectLst>
                <a:latin typeface="Arial Narrow" panose="020B0606020202030204" pitchFamily="34" charset="0"/>
              </a:rPr>
              <a:t>was</a:t>
            </a:r>
            <a:r>
              <a:rPr lang="en-US" sz="4400" b="1" dirty="0" smtClean="0">
                <a:effectLst>
                  <a:outerShdw blurRad="38100" dist="38100" dir="2700000" algn="tl">
                    <a:srgbClr val="000000">
                      <a:alpha val="43137"/>
                    </a:srgbClr>
                  </a:outerShdw>
                </a:effectLst>
                <a:latin typeface="Arial Narrow" panose="020B0606020202030204" pitchFamily="34" charset="0"/>
              </a:rPr>
              <a:t> with </a:t>
            </a:r>
            <a:r>
              <a:rPr lang="en-US" sz="4400" b="1" dirty="0" err="1" smtClean="0">
                <a:effectLst>
                  <a:outerShdw blurRad="38100" dist="38100" dir="2700000" algn="tl">
                    <a:srgbClr val="000000">
                      <a:alpha val="43137"/>
                    </a:srgbClr>
                  </a:outerShdw>
                </a:effectLst>
                <a:latin typeface="Arial Narrow" panose="020B0606020202030204" pitchFamily="34" charset="0"/>
              </a:rPr>
              <a:t>rigour</a:t>
            </a:r>
            <a:r>
              <a:rPr lang="en-US" sz="4400" b="1" dirty="0" smtClean="0">
                <a:effectLst>
                  <a:outerShdw blurRad="38100" dist="38100" dir="2700000" algn="tl">
                    <a:srgbClr val="000000">
                      <a:alpha val="43137"/>
                    </a:srgbClr>
                  </a:outerShdw>
                </a:effectLst>
                <a:latin typeface="Arial Narrow" panose="020B0606020202030204" pitchFamily="34" charset="0"/>
              </a:rPr>
              <a:t>. (15) And the king of Egypt </a:t>
            </a:r>
            <a:r>
              <a:rPr lang="en-US" sz="4400" b="1" dirty="0" err="1" smtClean="0">
                <a:effectLst>
                  <a:outerShdw blurRad="38100" dist="38100" dir="2700000" algn="tl">
                    <a:srgbClr val="000000">
                      <a:alpha val="43137"/>
                    </a:srgbClr>
                  </a:outerShdw>
                </a:effectLst>
                <a:latin typeface="Arial Narrow" panose="020B0606020202030204" pitchFamily="34" charset="0"/>
              </a:rPr>
              <a:t>spake</a:t>
            </a:r>
            <a:r>
              <a:rPr lang="en-US" sz="4400" b="1" dirty="0" smtClean="0">
                <a:effectLst>
                  <a:outerShdw blurRad="38100" dist="38100" dir="2700000" algn="tl">
                    <a:srgbClr val="000000">
                      <a:alpha val="43137"/>
                    </a:srgbClr>
                  </a:outerShdw>
                </a:effectLst>
                <a:latin typeface="Arial Narrow" panose="020B0606020202030204" pitchFamily="34" charset="0"/>
              </a:rPr>
              <a:t> to the Hebrew midwives, of which the name of the one </a:t>
            </a:r>
            <a:r>
              <a:rPr lang="en-US" sz="4400" b="1" i="1" dirty="0" smtClean="0">
                <a:effectLst>
                  <a:outerShdw blurRad="38100" dist="38100" dir="2700000" algn="tl">
                    <a:srgbClr val="000000">
                      <a:alpha val="43137"/>
                    </a:srgbClr>
                  </a:outerShdw>
                </a:effectLst>
                <a:latin typeface="Arial Narrow" panose="020B0606020202030204" pitchFamily="34" charset="0"/>
              </a:rPr>
              <a:t>was</a:t>
            </a:r>
            <a:r>
              <a:rPr lang="en-US" sz="4400" b="1" dirty="0" smtClean="0">
                <a:effectLst>
                  <a:outerShdw blurRad="38100" dist="38100" dir="2700000" algn="tl">
                    <a:srgbClr val="000000">
                      <a:alpha val="43137"/>
                    </a:srgbClr>
                  </a:outerShdw>
                </a:effectLst>
                <a:latin typeface="Arial Narrow" panose="020B0606020202030204" pitchFamily="34" charset="0"/>
              </a:rPr>
              <a:t> </a:t>
            </a:r>
            <a:r>
              <a:rPr lang="en-US" sz="4400" b="1" dirty="0" err="1" smtClean="0">
                <a:effectLst>
                  <a:outerShdw blurRad="38100" dist="38100" dir="2700000" algn="tl">
                    <a:srgbClr val="000000">
                      <a:alpha val="43137"/>
                    </a:srgbClr>
                  </a:outerShdw>
                </a:effectLst>
                <a:latin typeface="Arial Narrow" panose="020B0606020202030204" pitchFamily="34" charset="0"/>
              </a:rPr>
              <a:t>Shiphrah</a:t>
            </a:r>
            <a:r>
              <a:rPr lang="en-US" sz="4400" b="1" dirty="0" smtClean="0">
                <a:effectLst>
                  <a:outerShdw blurRad="38100" dist="38100" dir="2700000" algn="tl">
                    <a:srgbClr val="000000">
                      <a:alpha val="43137"/>
                    </a:srgbClr>
                  </a:outerShdw>
                </a:effectLst>
                <a:latin typeface="Arial Narrow" panose="020B0606020202030204" pitchFamily="34" charset="0"/>
              </a:rPr>
              <a:t>, and the name of the other </a:t>
            </a:r>
            <a:r>
              <a:rPr lang="en-US" sz="4400" b="1" dirty="0" err="1" smtClean="0">
                <a:effectLst>
                  <a:outerShdw blurRad="38100" dist="38100" dir="2700000" algn="tl">
                    <a:srgbClr val="000000">
                      <a:alpha val="43137"/>
                    </a:srgbClr>
                  </a:outerShdw>
                </a:effectLst>
                <a:latin typeface="Arial Narrow" panose="020B0606020202030204" pitchFamily="34" charset="0"/>
              </a:rPr>
              <a:t>Puah</a:t>
            </a:r>
            <a:r>
              <a:rPr lang="en-US" sz="4400" b="1" dirty="0" smtClean="0">
                <a:effectLst>
                  <a:outerShdw blurRad="38100" dist="38100" dir="2700000" algn="tl">
                    <a:srgbClr val="000000">
                      <a:alpha val="43137"/>
                    </a:srgbClr>
                  </a:outerShdw>
                </a:effectLst>
                <a:latin typeface="Arial Narrow" panose="020B0606020202030204" pitchFamily="34" charset="0"/>
              </a:rPr>
              <a:t>:”</a:t>
            </a:r>
            <a:endParaRPr lang="en-US" sz="4400" dirty="0"/>
          </a:p>
        </p:txBody>
      </p:sp>
    </p:spTree>
    <p:extLst>
      <p:ext uri="{BB962C8B-B14F-4D97-AF65-F5344CB8AC3E}">
        <p14:creationId xmlns:p14="http://schemas.microsoft.com/office/powerpoint/2010/main" val="1029651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458200" cy="6463308"/>
          </a:xfrm>
          <a:prstGeom prst="rect">
            <a:avLst/>
          </a:prstGeom>
          <a:noFill/>
        </p:spPr>
        <p:txBody>
          <a:bodyPr wrap="square" rtlCol="0">
            <a:spAutoFit/>
          </a:bodyPr>
          <a:lstStyle/>
          <a:p>
            <a:pPr algn="just"/>
            <a:r>
              <a:rPr lang="en-US" sz="4600" b="1" dirty="0" smtClean="0">
                <a:effectLst>
                  <a:outerShdw blurRad="38100" dist="38100" dir="2700000" algn="tl">
                    <a:srgbClr val="000000">
                      <a:alpha val="43137"/>
                    </a:srgbClr>
                  </a:outerShdw>
                </a:effectLst>
                <a:latin typeface="Arial Narrow" panose="020B0606020202030204" pitchFamily="34" charset="0"/>
              </a:rPr>
              <a:t>(16) And he said, When ye do the office of a midwife to the Hebrew women, and see </a:t>
            </a:r>
            <a:r>
              <a:rPr lang="en-US" sz="4600" b="1" i="1" dirty="0" smtClean="0">
                <a:effectLst>
                  <a:outerShdw blurRad="38100" dist="38100" dir="2700000" algn="tl">
                    <a:srgbClr val="000000">
                      <a:alpha val="43137"/>
                    </a:srgbClr>
                  </a:outerShdw>
                </a:effectLst>
                <a:latin typeface="Arial Narrow" panose="020B0606020202030204" pitchFamily="34" charset="0"/>
              </a:rPr>
              <a:t>them</a:t>
            </a:r>
            <a:r>
              <a:rPr lang="en-US" sz="4600" b="1" dirty="0" smtClean="0">
                <a:effectLst>
                  <a:outerShdw blurRad="38100" dist="38100" dir="2700000" algn="tl">
                    <a:srgbClr val="000000">
                      <a:alpha val="43137"/>
                    </a:srgbClr>
                  </a:outerShdw>
                </a:effectLst>
                <a:latin typeface="Arial Narrow" panose="020B0606020202030204" pitchFamily="34" charset="0"/>
              </a:rPr>
              <a:t> upon the stools; if it </a:t>
            </a:r>
            <a:r>
              <a:rPr lang="en-US" sz="4600" b="1" i="1" dirty="0" smtClean="0">
                <a:effectLst>
                  <a:outerShdw blurRad="38100" dist="38100" dir="2700000" algn="tl">
                    <a:srgbClr val="000000">
                      <a:alpha val="43137"/>
                    </a:srgbClr>
                  </a:outerShdw>
                </a:effectLst>
                <a:latin typeface="Arial Narrow" panose="020B0606020202030204" pitchFamily="34" charset="0"/>
              </a:rPr>
              <a:t>be</a:t>
            </a:r>
            <a:r>
              <a:rPr lang="en-US" sz="4600" b="1" dirty="0" smtClean="0">
                <a:effectLst>
                  <a:outerShdw blurRad="38100" dist="38100" dir="2700000" algn="tl">
                    <a:srgbClr val="000000">
                      <a:alpha val="43137"/>
                    </a:srgbClr>
                  </a:outerShdw>
                </a:effectLst>
                <a:latin typeface="Arial Narrow" panose="020B0606020202030204" pitchFamily="34" charset="0"/>
              </a:rPr>
              <a:t> a son, then ye shall kill him: but if it </a:t>
            </a:r>
            <a:r>
              <a:rPr lang="en-US" sz="4600" b="1" i="1" dirty="0" smtClean="0">
                <a:effectLst>
                  <a:outerShdw blurRad="38100" dist="38100" dir="2700000" algn="tl">
                    <a:srgbClr val="000000">
                      <a:alpha val="43137"/>
                    </a:srgbClr>
                  </a:outerShdw>
                </a:effectLst>
                <a:latin typeface="Arial Narrow" panose="020B0606020202030204" pitchFamily="34" charset="0"/>
              </a:rPr>
              <a:t>be</a:t>
            </a:r>
            <a:r>
              <a:rPr lang="en-US" sz="4600" b="1" dirty="0" smtClean="0">
                <a:effectLst>
                  <a:outerShdw blurRad="38100" dist="38100" dir="2700000" algn="tl">
                    <a:srgbClr val="000000">
                      <a:alpha val="43137"/>
                    </a:srgbClr>
                  </a:outerShdw>
                </a:effectLst>
                <a:latin typeface="Arial Narrow" panose="020B0606020202030204" pitchFamily="34" charset="0"/>
              </a:rPr>
              <a:t> a daughter, then she shall live. (17) But the midwives feared God, and did not as the king of Egypt commanded them, but saved the men children alive.”</a:t>
            </a:r>
            <a:endParaRPr lang="en-US" sz="4600" dirty="0"/>
          </a:p>
        </p:txBody>
      </p:sp>
    </p:spTree>
    <p:extLst>
      <p:ext uri="{BB962C8B-B14F-4D97-AF65-F5344CB8AC3E}">
        <p14:creationId xmlns:p14="http://schemas.microsoft.com/office/powerpoint/2010/main" val="3992380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4413"/>
            <a:ext cx="8458200" cy="6863417"/>
          </a:xfrm>
          <a:prstGeom prst="rect">
            <a:avLst/>
          </a:prstGeom>
          <a:noFill/>
        </p:spPr>
        <p:txBody>
          <a:bodyPr wrap="square" rtlCol="0">
            <a:spAutoFit/>
          </a:bodyPr>
          <a:lstStyle/>
          <a:p>
            <a:pPr algn="just"/>
            <a:r>
              <a:rPr lang="en-US" sz="4400" b="1" dirty="0" smtClean="0">
                <a:effectLst>
                  <a:outerShdw blurRad="38100" dist="38100" dir="2700000" algn="tl">
                    <a:srgbClr val="000000">
                      <a:alpha val="43137"/>
                    </a:srgbClr>
                  </a:outerShdw>
                </a:effectLst>
                <a:latin typeface="Arial Narrow" panose="020B0606020202030204" pitchFamily="34" charset="0"/>
              </a:rPr>
              <a:t>(18) And the king of Egypt called for the midwives, and said unto them, Why have ye done this thing, and have saved the men children alive? (19) And the midwives said unto Pharaoh, Because the Hebrew women </a:t>
            </a:r>
            <a:r>
              <a:rPr lang="en-US" sz="4400" b="1" i="1" dirty="0" smtClean="0">
                <a:effectLst>
                  <a:outerShdw blurRad="38100" dist="38100" dir="2700000" algn="tl">
                    <a:srgbClr val="000000">
                      <a:alpha val="43137"/>
                    </a:srgbClr>
                  </a:outerShdw>
                </a:effectLst>
                <a:latin typeface="Arial Narrow" panose="020B0606020202030204" pitchFamily="34" charset="0"/>
              </a:rPr>
              <a:t>are</a:t>
            </a:r>
            <a:r>
              <a:rPr lang="en-US" sz="4400" b="1" dirty="0" smtClean="0">
                <a:effectLst>
                  <a:outerShdw blurRad="38100" dist="38100" dir="2700000" algn="tl">
                    <a:srgbClr val="000000">
                      <a:alpha val="43137"/>
                    </a:srgbClr>
                  </a:outerShdw>
                </a:effectLst>
                <a:latin typeface="Arial Narrow" panose="020B0606020202030204" pitchFamily="34" charset="0"/>
              </a:rPr>
              <a:t> not as the Egyptian women; for they </a:t>
            </a:r>
            <a:r>
              <a:rPr lang="en-US" sz="4400" b="1" i="1" dirty="0" smtClean="0">
                <a:effectLst>
                  <a:outerShdw blurRad="38100" dist="38100" dir="2700000" algn="tl">
                    <a:srgbClr val="000000">
                      <a:alpha val="43137"/>
                    </a:srgbClr>
                  </a:outerShdw>
                </a:effectLst>
                <a:latin typeface="Arial Narrow" panose="020B0606020202030204" pitchFamily="34" charset="0"/>
              </a:rPr>
              <a:t>are</a:t>
            </a:r>
            <a:r>
              <a:rPr lang="en-US" sz="4400" b="1" dirty="0" smtClean="0">
                <a:effectLst>
                  <a:outerShdw blurRad="38100" dist="38100" dir="2700000" algn="tl">
                    <a:srgbClr val="000000">
                      <a:alpha val="43137"/>
                    </a:srgbClr>
                  </a:outerShdw>
                </a:effectLst>
                <a:latin typeface="Arial Narrow" panose="020B0606020202030204" pitchFamily="34" charset="0"/>
              </a:rPr>
              <a:t> lively, and are delivered ere the midwives come in unto them.”</a:t>
            </a:r>
            <a:endParaRPr lang="en-US" sz="4400" dirty="0"/>
          </a:p>
        </p:txBody>
      </p:sp>
    </p:spTree>
    <p:extLst>
      <p:ext uri="{BB962C8B-B14F-4D97-AF65-F5344CB8AC3E}">
        <p14:creationId xmlns:p14="http://schemas.microsoft.com/office/powerpoint/2010/main" val="3992380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0"/>
            <a:ext cx="8458200" cy="6858000"/>
          </a:xfrm>
          <a:prstGeom prst="rect">
            <a:avLst/>
          </a:prstGeom>
          <a:noFill/>
        </p:spPr>
        <p:txBody>
          <a:bodyPr wrap="square" rtlCol="0">
            <a:normAutofit lnSpcReduction="10000"/>
          </a:bodyPr>
          <a:lstStyle/>
          <a:p>
            <a:pPr algn="just"/>
            <a:r>
              <a:rPr lang="en-US" sz="6000" b="1" dirty="0" smtClean="0">
                <a:effectLst>
                  <a:outerShdw blurRad="38100" dist="38100" dir="2700000" algn="tl">
                    <a:srgbClr val="000000">
                      <a:alpha val="43137"/>
                    </a:srgbClr>
                  </a:outerShdw>
                </a:effectLst>
                <a:latin typeface="Arial Narrow" panose="020B0606020202030204" pitchFamily="34" charset="0"/>
              </a:rPr>
              <a:t>(20) Therefore God dealt well with the midwives: and the people multiplied, and waxed very mighty.         (21) And it came to pass, because the midwives feared God, that he made them houses.”</a:t>
            </a:r>
          </a:p>
        </p:txBody>
      </p:sp>
    </p:spTree>
    <p:extLst>
      <p:ext uri="{BB962C8B-B14F-4D97-AF65-F5344CB8AC3E}">
        <p14:creationId xmlns:p14="http://schemas.microsoft.com/office/powerpoint/2010/main" val="2797592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457200"/>
            <a:ext cx="6705600" cy="5638800"/>
          </a:xfrm>
        </p:spPr>
        <p:txBody>
          <a:bodyPr>
            <a:noAutofit/>
          </a:bodyPr>
          <a:lstStyle/>
          <a:p>
            <a:pPr>
              <a:spcBef>
                <a:spcPts val="0"/>
              </a:spcBef>
            </a:pPr>
            <a:r>
              <a:rPr lang="en-US" sz="5800" b="1" dirty="0" smtClean="0">
                <a:effectLst>
                  <a:outerShdw blurRad="38100" dist="38100" dir="2700000" algn="tl">
                    <a:srgbClr val="000000">
                      <a:alpha val="43137"/>
                    </a:srgbClr>
                  </a:outerShdw>
                </a:effectLst>
                <a:latin typeface="Arial Narrow" panose="020B0606020202030204" pitchFamily="34" charset="0"/>
              </a:rPr>
              <a:t>I </a:t>
            </a:r>
            <a:r>
              <a:rPr lang="en-US" sz="5800" b="1" dirty="0">
                <a:effectLst>
                  <a:outerShdw blurRad="38100" dist="38100" dir="2700000" algn="tl">
                    <a:srgbClr val="000000">
                      <a:alpha val="43137"/>
                    </a:srgbClr>
                  </a:outerShdw>
                </a:effectLst>
                <a:latin typeface="Arial Narrow" panose="020B0606020202030204" pitchFamily="34" charset="0"/>
              </a:rPr>
              <a:t>have </a:t>
            </a:r>
            <a:r>
              <a:rPr lang="en-US" sz="5800" b="1" dirty="0" smtClean="0">
                <a:effectLst>
                  <a:outerShdw blurRad="38100" dist="38100" dir="2700000" algn="tl">
                    <a:srgbClr val="000000">
                      <a:alpha val="43137"/>
                    </a:srgbClr>
                  </a:outerShdw>
                </a:effectLst>
                <a:latin typeface="Arial Narrow" panose="020B0606020202030204" pitchFamily="34" charset="0"/>
              </a:rPr>
              <a:t>always considered myself    to be </a:t>
            </a:r>
            <a:r>
              <a:rPr lang="en-US" sz="5800" b="1" dirty="0">
                <a:effectLst>
                  <a:outerShdw blurRad="38100" dist="38100" dir="2700000" algn="tl">
                    <a:srgbClr val="000000">
                      <a:alpha val="43137"/>
                    </a:srgbClr>
                  </a:outerShdw>
                </a:effectLst>
                <a:latin typeface="Arial Narrow" panose="020B0606020202030204" pitchFamily="34" charset="0"/>
              </a:rPr>
              <a:t>a </a:t>
            </a:r>
            <a:r>
              <a:rPr lang="en-US" sz="5800" b="1" dirty="0" smtClean="0">
                <a:effectLst>
                  <a:outerShdw blurRad="38100" dist="38100" dir="2700000" algn="tl">
                    <a:srgbClr val="000000">
                      <a:alpha val="43137"/>
                    </a:srgbClr>
                  </a:outerShdw>
                </a:effectLst>
                <a:latin typeface="Arial Narrow" panose="020B0606020202030204" pitchFamily="34" charset="0"/>
              </a:rPr>
              <a:t>patriot, a    flag-waving </a:t>
            </a:r>
            <a:r>
              <a:rPr lang="en-US" sz="5800" b="1" dirty="0" smtClean="0">
                <a:effectLst>
                  <a:outerShdw blurRad="38100" dist="38100" dir="2700000" algn="tl">
                    <a:srgbClr val="000000">
                      <a:alpha val="43137"/>
                    </a:srgbClr>
                  </a:outerShdw>
                </a:effectLst>
                <a:latin typeface="Arial Narrow" panose="020B0606020202030204" pitchFamily="34" charset="0"/>
              </a:rPr>
              <a:t>nationalist</a:t>
            </a:r>
            <a:r>
              <a:rPr lang="en-US" sz="5800" b="1" dirty="0">
                <a:effectLst>
                  <a:outerShdw blurRad="38100" dist="38100" dir="2700000" algn="tl">
                    <a:srgbClr val="000000">
                      <a:alpha val="43137"/>
                    </a:srgbClr>
                  </a:outerShdw>
                </a:effectLst>
                <a:latin typeface="Arial Narrow" panose="020B0606020202030204" pitchFamily="34" charset="0"/>
              </a:rPr>
              <a:t> </a:t>
            </a:r>
            <a:r>
              <a:rPr lang="en-US" sz="5800" b="1" dirty="0" smtClean="0">
                <a:effectLst>
                  <a:outerShdw blurRad="38100" dist="38100" dir="2700000" algn="tl">
                    <a:srgbClr val="000000">
                      <a:alpha val="43137"/>
                    </a:srgbClr>
                  </a:outerShdw>
                </a:effectLst>
                <a:latin typeface="Arial Narrow" panose="020B0606020202030204" pitchFamily="34" charset="0"/>
              </a:rPr>
              <a:t>committed </a:t>
            </a:r>
            <a:r>
              <a:rPr lang="en-US" sz="5800" b="1" dirty="0">
                <a:effectLst>
                  <a:outerShdw blurRad="38100" dist="38100" dir="2700000" algn="tl">
                    <a:srgbClr val="000000">
                      <a:alpha val="43137"/>
                    </a:srgbClr>
                  </a:outerShdw>
                </a:effectLst>
                <a:latin typeface="Arial Narrow" panose="020B0606020202030204" pitchFamily="34" charset="0"/>
              </a:rPr>
              <a:t>to a law-abiding society. </a:t>
            </a:r>
          </a:p>
        </p:txBody>
      </p:sp>
      <p:pic>
        <p:nvPicPr>
          <p:cNvPr id="1026" name="Picture 2" descr="http://www.geocities.ws/exeon101/Patrio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82" y="609600"/>
            <a:ext cx="3352801" cy="4896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11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Custom 94">
      <a:dk1>
        <a:srgbClr val="FFFFFF"/>
      </a:dk1>
      <a:lt1>
        <a:srgbClr val="7B7B7B"/>
      </a:lt1>
      <a:dk2>
        <a:srgbClr val="7B7B7B"/>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3424</TotalTime>
  <Words>2448</Words>
  <Application>Microsoft Office PowerPoint</Application>
  <PresentationFormat>On-screen Show (4:3)</PresentationFormat>
  <Paragraphs>131</Paragraphs>
  <Slides>38</Slides>
  <Notes>3</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PowerPoint Presentation</vt:lpstr>
      <vt:lpstr>PowerPoint Presentation</vt:lpstr>
      <vt:lpstr>Exodus 1:8-21</vt:lpstr>
      <vt:lpstr>PowerPoint Presentation</vt:lpstr>
      <vt:lpstr>PowerPoint Presentation</vt:lpstr>
      <vt:lpstr>PowerPoint Presentation</vt:lpstr>
      <vt:lpstr>PowerPoint Presentation</vt:lpstr>
      <vt:lpstr>PowerPoint Presentation</vt:lpstr>
      <vt:lpstr>PowerPoint Presentation</vt:lpstr>
      <vt:lpstr>Also A Student of History &amp; The Bible</vt:lpstr>
      <vt:lpstr>Changes</vt:lpstr>
      <vt:lpstr>Changes</vt:lpstr>
      <vt:lpstr>Changes</vt:lpstr>
      <vt:lpstr>Despite These Atrocities…</vt:lpstr>
      <vt:lpstr>PowerPoint Presentation</vt:lpstr>
      <vt:lpstr>Did We Fight…</vt:lpstr>
      <vt:lpstr>Act Or Be Consumed!</vt:lpstr>
      <vt:lpstr>The Time For Playing Games Has Passed!</vt:lpstr>
      <vt:lpstr>PowerPoint Presentation</vt:lpstr>
      <vt:lpstr>PowerPoint Presentation</vt:lpstr>
      <vt:lpstr>Anti-Promulgation Position </vt:lpstr>
      <vt:lpstr>Compelled To Act  Contrary To Our Beliefs</vt:lpstr>
      <vt:lpstr>Clear Bible Examples</vt:lpstr>
      <vt:lpstr>Civil Disobedience In Scripture</vt:lpstr>
      <vt:lpstr>Civil Disobedience In Scripture</vt:lpstr>
      <vt:lpstr>Civil Disobedience In Scripture</vt:lpstr>
      <vt:lpstr>PowerPoint Presentation</vt:lpstr>
      <vt:lpstr>PowerPoint Presentation</vt:lpstr>
      <vt:lpstr>Civil Disobedience In Scripture</vt:lpstr>
      <vt:lpstr>Jonathan’s Rescue (I Samuel 14)</vt:lpstr>
      <vt:lpstr>PowerPoint Presentation</vt:lpstr>
      <vt:lpstr>PowerPoint Presentation</vt:lpstr>
      <vt:lpstr>Obadiah Rescues The Prophets (I Kings 18)</vt:lpstr>
      <vt:lpstr>Civil Disobedience In Scripture</vt:lpstr>
      <vt:lpstr>Civil Disobedience In Scripture</vt:lpstr>
      <vt:lpstr>Clear Bible Examples</vt:lpstr>
      <vt:lpstr>Clear Bible Examples</vt:lpstr>
      <vt:lpstr>II Peter 1:3-4</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Freddie</dc:creator>
  <cp:lastModifiedBy>Freddie</cp:lastModifiedBy>
  <cp:revision>56</cp:revision>
  <dcterms:created xsi:type="dcterms:W3CDTF">2016-06-21T16:18:59Z</dcterms:created>
  <dcterms:modified xsi:type="dcterms:W3CDTF">2016-06-26T12:44:04Z</dcterms:modified>
</cp:coreProperties>
</file>