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8" r:id="rId2"/>
    <p:sldId id="282" r:id="rId3"/>
    <p:sldId id="283" r:id="rId4"/>
    <p:sldId id="293" r:id="rId5"/>
    <p:sldId id="294" r:id="rId6"/>
    <p:sldId id="295" r:id="rId7"/>
    <p:sldId id="271" r:id="rId8"/>
    <p:sldId id="276" r:id="rId9"/>
    <p:sldId id="296" r:id="rId10"/>
    <p:sldId id="277" r:id="rId11"/>
    <p:sldId id="292" r:id="rId12"/>
    <p:sldId id="278" r:id="rId13"/>
    <p:sldId id="279" r:id="rId14"/>
    <p:sldId id="280" r:id="rId15"/>
    <p:sldId id="281" r:id="rId16"/>
    <p:sldId id="256" r:id="rId17"/>
    <p:sldId id="257" r:id="rId18"/>
    <p:sldId id="258" r:id="rId19"/>
    <p:sldId id="259" r:id="rId20"/>
    <p:sldId id="272" r:id="rId21"/>
    <p:sldId id="273" r:id="rId22"/>
    <p:sldId id="260" r:id="rId23"/>
    <p:sldId id="288" r:id="rId24"/>
    <p:sldId id="261" r:id="rId25"/>
    <p:sldId id="262" r:id="rId26"/>
    <p:sldId id="263" r:id="rId27"/>
    <p:sldId id="264" r:id="rId28"/>
    <p:sldId id="265" r:id="rId29"/>
    <p:sldId id="266" r:id="rId30"/>
    <p:sldId id="267" r:id="rId31"/>
    <p:sldId id="268" r:id="rId32"/>
    <p:sldId id="286" r:id="rId33"/>
    <p:sldId id="287" r:id="rId34"/>
    <p:sldId id="284" r:id="rId35"/>
    <p:sldId id="285" r:id="rId36"/>
    <p:sldId id="269" r:id="rId37"/>
    <p:sldId id="270" r:id="rId38"/>
    <p:sldId id="291" r:id="rId39"/>
    <p:sldId id="290" r:id="rId40"/>
    <p:sldId id="300" r:id="rId41"/>
    <p:sldId id="301" r:id="rId42"/>
    <p:sldId id="302" r:id="rId43"/>
    <p:sldId id="299" r:id="rId44"/>
    <p:sldId id="274"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08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78B81A-37FB-4C6A-814F-2B408D3EDACF}" type="datetimeFigureOut">
              <a:rPr lang="en-US" smtClean="0"/>
              <a:t>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ABB90-7A5E-4538-BF45-EAE22E574DAD}" type="slidenum">
              <a:rPr lang="en-US" smtClean="0"/>
              <a:t>‹#›</a:t>
            </a:fld>
            <a:endParaRPr lang="en-US"/>
          </a:p>
        </p:txBody>
      </p:sp>
    </p:spTree>
    <p:extLst>
      <p:ext uri="{BB962C8B-B14F-4D97-AF65-F5344CB8AC3E}">
        <p14:creationId xmlns:p14="http://schemas.microsoft.com/office/powerpoint/2010/main" val="59688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78B81A-37FB-4C6A-814F-2B408D3EDACF}" type="datetimeFigureOut">
              <a:rPr lang="en-US" smtClean="0"/>
              <a:t>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ABB90-7A5E-4538-BF45-EAE22E574DAD}" type="slidenum">
              <a:rPr lang="en-US" smtClean="0"/>
              <a:t>‹#›</a:t>
            </a:fld>
            <a:endParaRPr lang="en-US"/>
          </a:p>
        </p:txBody>
      </p:sp>
    </p:spTree>
    <p:extLst>
      <p:ext uri="{BB962C8B-B14F-4D97-AF65-F5344CB8AC3E}">
        <p14:creationId xmlns:p14="http://schemas.microsoft.com/office/powerpoint/2010/main" val="1765325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78B81A-37FB-4C6A-814F-2B408D3EDACF}" type="datetimeFigureOut">
              <a:rPr lang="en-US" smtClean="0"/>
              <a:t>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ABB90-7A5E-4538-BF45-EAE22E574DAD}" type="slidenum">
              <a:rPr lang="en-US" smtClean="0"/>
              <a:t>‹#›</a:t>
            </a:fld>
            <a:endParaRPr lang="en-US"/>
          </a:p>
        </p:txBody>
      </p:sp>
    </p:spTree>
    <p:extLst>
      <p:ext uri="{BB962C8B-B14F-4D97-AF65-F5344CB8AC3E}">
        <p14:creationId xmlns:p14="http://schemas.microsoft.com/office/powerpoint/2010/main" val="4173316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78B81A-37FB-4C6A-814F-2B408D3EDACF}" type="datetimeFigureOut">
              <a:rPr lang="en-US" smtClean="0"/>
              <a:t>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ABB90-7A5E-4538-BF45-EAE22E574DAD}" type="slidenum">
              <a:rPr lang="en-US" smtClean="0"/>
              <a:t>‹#›</a:t>
            </a:fld>
            <a:endParaRPr lang="en-US"/>
          </a:p>
        </p:txBody>
      </p:sp>
    </p:spTree>
    <p:extLst>
      <p:ext uri="{BB962C8B-B14F-4D97-AF65-F5344CB8AC3E}">
        <p14:creationId xmlns:p14="http://schemas.microsoft.com/office/powerpoint/2010/main" val="437749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78B81A-37FB-4C6A-814F-2B408D3EDACF}" type="datetimeFigureOut">
              <a:rPr lang="en-US" smtClean="0"/>
              <a:t>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ABB90-7A5E-4538-BF45-EAE22E574DAD}" type="slidenum">
              <a:rPr lang="en-US" smtClean="0"/>
              <a:t>‹#›</a:t>
            </a:fld>
            <a:endParaRPr lang="en-US"/>
          </a:p>
        </p:txBody>
      </p:sp>
    </p:spTree>
    <p:extLst>
      <p:ext uri="{BB962C8B-B14F-4D97-AF65-F5344CB8AC3E}">
        <p14:creationId xmlns:p14="http://schemas.microsoft.com/office/powerpoint/2010/main" val="3534434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78B81A-37FB-4C6A-814F-2B408D3EDACF}" type="datetimeFigureOut">
              <a:rPr lang="en-US" smtClean="0"/>
              <a:t>1/18/2014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ABB90-7A5E-4538-BF45-EAE22E574DAD}" type="slidenum">
              <a:rPr lang="en-US" smtClean="0"/>
              <a:t>‹#›</a:t>
            </a:fld>
            <a:endParaRPr lang="en-US"/>
          </a:p>
        </p:txBody>
      </p:sp>
    </p:spTree>
    <p:extLst>
      <p:ext uri="{BB962C8B-B14F-4D97-AF65-F5344CB8AC3E}">
        <p14:creationId xmlns:p14="http://schemas.microsoft.com/office/powerpoint/2010/main" val="4179427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78B81A-37FB-4C6A-814F-2B408D3EDACF}" type="datetimeFigureOut">
              <a:rPr lang="en-US" smtClean="0"/>
              <a:t>1/18/2014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9ABB90-7A5E-4538-BF45-EAE22E574DAD}" type="slidenum">
              <a:rPr lang="en-US" smtClean="0"/>
              <a:t>‹#›</a:t>
            </a:fld>
            <a:endParaRPr lang="en-US"/>
          </a:p>
        </p:txBody>
      </p:sp>
    </p:spTree>
    <p:extLst>
      <p:ext uri="{BB962C8B-B14F-4D97-AF65-F5344CB8AC3E}">
        <p14:creationId xmlns:p14="http://schemas.microsoft.com/office/powerpoint/2010/main" val="248592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78B81A-37FB-4C6A-814F-2B408D3EDACF}" type="datetimeFigureOut">
              <a:rPr lang="en-US" smtClean="0"/>
              <a:t>1/18/2014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9ABB90-7A5E-4538-BF45-EAE22E574DAD}" type="slidenum">
              <a:rPr lang="en-US" smtClean="0"/>
              <a:t>‹#›</a:t>
            </a:fld>
            <a:endParaRPr lang="en-US"/>
          </a:p>
        </p:txBody>
      </p:sp>
    </p:spTree>
    <p:extLst>
      <p:ext uri="{BB962C8B-B14F-4D97-AF65-F5344CB8AC3E}">
        <p14:creationId xmlns:p14="http://schemas.microsoft.com/office/powerpoint/2010/main" val="4004606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78B81A-37FB-4C6A-814F-2B408D3EDACF}" type="datetimeFigureOut">
              <a:rPr lang="en-US" smtClean="0"/>
              <a:t>1/18/2014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9ABB90-7A5E-4538-BF45-EAE22E574DAD}" type="slidenum">
              <a:rPr lang="en-US" smtClean="0"/>
              <a:t>‹#›</a:t>
            </a:fld>
            <a:endParaRPr lang="en-US"/>
          </a:p>
        </p:txBody>
      </p:sp>
    </p:spTree>
    <p:extLst>
      <p:ext uri="{BB962C8B-B14F-4D97-AF65-F5344CB8AC3E}">
        <p14:creationId xmlns:p14="http://schemas.microsoft.com/office/powerpoint/2010/main" val="2507531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78B81A-37FB-4C6A-814F-2B408D3EDACF}" type="datetimeFigureOut">
              <a:rPr lang="en-US" smtClean="0"/>
              <a:t>1/18/2014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ABB90-7A5E-4538-BF45-EAE22E574DAD}" type="slidenum">
              <a:rPr lang="en-US" smtClean="0"/>
              <a:t>‹#›</a:t>
            </a:fld>
            <a:endParaRPr lang="en-US"/>
          </a:p>
        </p:txBody>
      </p:sp>
    </p:spTree>
    <p:extLst>
      <p:ext uri="{BB962C8B-B14F-4D97-AF65-F5344CB8AC3E}">
        <p14:creationId xmlns:p14="http://schemas.microsoft.com/office/powerpoint/2010/main" val="629127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78B81A-37FB-4C6A-814F-2B408D3EDACF}" type="datetimeFigureOut">
              <a:rPr lang="en-US" smtClean="0"/>
              <a:t>1/18/2014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ABB90-7A5E-4538-BF45-EAE22E574DAD}" type="slidenum">
              <a:rPr lang="en-US" smtClean="0"/>
              <a:t>‹#›</a:t>
            </a:fld>
            <a:endParaRPr lang="en-US"/>
          </a:p>
        </p:txBody>
      </p:sp>
    </p:spTree>
    <p:extLst>
      <p:ext uri="{BB962C8B-B14F-4D97-AF65-F5344CB8AC3E}">
        <p14:creationId xmlns:p14="http://schemas.microsoft.com/office/powerpoint/2010/main" val="879315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8B81A-37FB-4C6A-814F-2B408D3EDACF}" type="datetimeFigureOut">
              <a:rPr lang="en-US" smtClean="0"/>
              <a:t>1/18/2014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ABB90-7A5E-4538-BF45-EAE22E574DAD}" type="slidenum">
              <a:rPr lang="en-US" smtClean="0"/>
              <a:t>‹#›</a:t>
            </a:fld>
            <a:endParaRPr lang="en-US"/>
          </a:p>
        </p:txBody>
      </p:sp>
    </p:spTree>
    <p:extLst>
      <p:ext uri="{BB962C8B-B14F-4D97-AF65-F5344CB8AC3E}">
        <p14:creationId xmlns:p14="http://schemas.microsoft.com/office/powerpoint/2010/main" val="2931734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0"/>
            <a:ext cx="9144000" cy="6858000"/>
          </a:xfrm>
          <a:solidFill>
            <a:schemeClr val="tx1"/>
          </a:solidFill>
        </p:spPr>
        <p:txBody>
          <a:bodyPr/>
          <a:lstStyle/>
          <a:p>
            <a:endParaRPr lang="en-US" dirty="0"/>
          </a:p>
        </p:txBody>
      </p:sp>
    </p:spTree>
    <p:extLst>
      <p:ext uri="{BB962C8B-B14F-4D97-AF65-F5344CB8AC3E}">
        <p14:creationId xmlns:p14="http://schemas.microsoft.com/office/powerpoint/2010/main" val="30193759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idx="1"/>
          </p:nvPr>
        </p:nvSpPr>
        <p:spPr>
          <a:xfrm>
            <a:off x="0" y="2564244"/>
            <a:ext cx="9144000" cy="4293755"/>
          </a:xfrm>
        </p:spPr>
        <p:txBody>
          <a:bodyPr>
            <a:normAutofit/>
          </a:bodyPr>
          <a:lstStyle/>
          <a:p>
            <a:pPr marL="0" indent="0">
              <a:buNone/>
            </a:pPr>
            <a:r>
              <a:rPr lang="en-US" dirty="0" err="1" smtClean="0"/>
              <a:t>Jer</a:t>
            </a:r>
            <a:r>
              <a:rPr lang="en-US" dirty="0" smtClean="0"/>
              <a:t> 6:16  Thus </a:t>
            </a:r>
            <a:r>
              <a:rPr lang="en-US" dirty="0" err="1" smtClean="0"/>
              <a:t>saith</a:t>
            </a:r>
            <a:r>
              <a:rPr lang="en-US" dirty="0" smtClean="0"/>
              <a:t> the LORD, Stand ye in the ways, and see, and ask for the old paths, where is the good way, and walk therein, and ye shall find rest for your souls. But they said, We will not walk therein. </a:t>
            </a:r>
          </a:p>
          <a:p>
            <a:pPr marL="0" indent="0">
              <a:buNone/>
            </a:pPr>
            <a:endParaRPr lang="en-US" dirty="0"/>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3855"/>
            <a:ext cx="25908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17155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idx="1"/>
          </p:nvPr>
        </p:nvSpPr>
        <p:spPr>
          <a:xfrm>
            <a:off x="0" y="2564244"/>
            <a:ext cx="9144000" cy="4293755"/>
          </a:xfrm>
        </p:spPr>
        <p:txBody>
          <a:bodyPr>
            <a:normAutofit/>
          </a:bodyPr>
          <a:lstStyle/>
          <a:p>
            <a:pPr marL="0" indent="0">
              <a:buNone/>
            </a:pPr>
            <a:r>
              <a:rPr lang="en-US" dirty="0" smtClean="0"/>
              <a:t>Act 5:29  Then Peter and the other apostles answered and said, We ought to obey God rather than men. </a:t>
            </a:r>
          </a:p>
          <a:p>
            <a:pPr marL="0" indent="0">
              <a:buNone/>
            </a:pPr>
            <a:endParaRPr lang="en-US" dirty="0"/>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3855"/>
            <a:ext cx="25908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95686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688" y="985838"/>
            <a:ext cx="6524625" cy="488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07798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324" y="0"/>
            <a:ext cx="6524625"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324" y="3000375"/>
            <a:ext cx="6524625"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138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fade">
                                      <p:cBhvr>
                                        <p:cTn id="7" dur="5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926"/>
            <a:ext cx="5357289" cy="6851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07192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0"/>
            <a:ext cx="51453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655" y="-6096000"/>
            <a:ext cx="11477625" cy="1529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7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fade">
                                      <p:cBhvr>
                                        <p:cTn id="7"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304800"/>
            <a:ext cx="13417748" cy="754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96210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86"/>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5083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4875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 y="-457200"/>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83623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Mass Media</a:t>
            </a:r>
            <a:br>
              <a:rPr lang="en-US" sz="4000" dirty="0" smtClean="0"/>
            </a:br>
            <a:r>
              <a:rPr lang="en-US" sz="4000" dirty="0"/>
              <a:t/>
            </a:r>
            <a:br>
              <a:rPr lang="en-US" sz="4000" dirty="0"/>
            </a:br>
            <a:r>
              <a:rPr lang="en-US" sz="4000" dirty="0" smtClean="0"/>
              <a:t>The mass media are diversified media technologies that are intended to reach a large audience by mass communication. The technologies through which this communication takes place varies. Broadcast media such as radio, recorded music, film and television transmit their information electronically. </a:t>
            </a:r>
            <a:endParaRPr lang="en-US" sz="4000" dirty="0"/>
          </a:p>
        </p:txBody>
      </p:sp>
    </p:spTree>
    <p:extLst>
      <p:ext uri="{BB962C8B-B14F-4D97-AF65-F5344CB8AC3E}">
        <p14:creationId xmlns:p14="http://schemas.microsoft.com/office/powerpoint/2010/main" val="21352819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3447"/>
            <a:ext cx="4114800" cy="6884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7658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791950" cy="6629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67983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55"/>
            <a:ext cx="1219795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00901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40936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10029428"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81117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545" y="685800"/>
            <a:ext cx="10164961"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9193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0"/>
            <a:ext cx="6867525" cy="700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6659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2400"/>
            <a:ext cx="70104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6945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6248400"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8734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6571"/>
            <a:ext cx="6248400" cy="6278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2272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28600"/>
            <a:ext cx="8229600" cy="5897563"/>
          </a:xfrm>
        </p:spPr>
        <p:txBody>
          <a:bodyPr>
            <a:noAutofit/>
          </a:bodyPr>
          <a:lstStyle/>
          <a:p>
            <a:pPr marL="0" indent="0">
              <a:buNone/>
            </a:pPr>
            <a:r>
              <a:rPr lang="en-US" sz="3600" dirty="0" smtClean="0"/>
              <a:t>Public speaking and event </a:t>
            </a:r>
            <a:r>
              <a:rPr lang="en-US" sz="3600" dirty="0" err="1" smtClean="0"/>
              <a:t>organising</a:t>
            </a:r>
            <a:r>
              <a:rPr lang="en-US" sz="3600" dirty="0" smtClean="0"/>
              <a:t> can also be considered as forms of mass media.[3] The digital media comprises both Internet and mobile mass communication. Internet media provides many mass media services, such as email, websites, blogs, and internet based radio and television. Many other mass media outlets have a presence on the web, by such things as having TV ads that link to a website, </a:t>
            </a:r>
            <a:endParaRPr lang="en-US" sz="3600" dirty="0"/>
          </a:p>
        </p:txBody>
      </p:sp>
      <p:sp>
        <p:nvSpPr>
          <p:cNvPr id="4" name="Rectangle 3"/>
          <p:cNvSpPr/>
          <p:nvPr/>
        </p:nvSpPr>
        <p:spPr>
          <a:xfrm flipH="1">
            <a:off x="533400" y="741219"/>
            <a:ext cx="7543800" cy="519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248" y="1295400"/>
            <a:ext cx="7566025"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618" y="1905000"/>
            <a:ext cx="1239982" cy="7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699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32770"/>
                                        </p:tgtEl>
                                        <p:attrNameLst>
                                          <p:attrName>style.visibility</p:attrName>
                                        </p:attrNameLst>
                                      </p:cBhvr>
                                      <p:to>
                                        <p:strVal val="visible"/>
                                      </p:to>
                                    </p:set>
                                    <p:animEffect transition="in" filter="strips(downRight)">
                                      <p:cBhvr>
                                        <p:cTn id="12" dur="500"/>
                                        <p:tgtEl>
                                          <p:spTgt spid="3277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32771"/>
                                        </p:tgtEl>
                                        <p:attrNameLst>
                                          <p:attrName>style.visibility</p:attrName>
                                        </p:attrNameLst>
                                      </p:cBhvr>
                                      <p:to>
                                        <p:strVal val="visible"/>
                                      </p:to>
                                    </p:set>
                                    <p:animEffect transition="in" filter="strips(downRight)">
                                      <p:cBhvr>
                                        <p:cTn id="17" dur="5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1"/>
            <a:ext cx="9076267"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0756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838200"/>
            <a:ext cx="9118600" cy="5129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1073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2488"/>
            <a:ext cx="9144000" cy="515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74114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1647"/>
            <a:ext cx="9167854" cy="5168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65377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2488"/>
            <a:ext cx="9144000" cy="515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28690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2488"/>
            <a:ext cx="9144000" cy="515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51766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8328"/>
            <a:ext cx="9193598" cy="6214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7860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618" y="685800"/>
            <a:ext cx="8344964" cy="5315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12156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24689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413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50044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idx="1"/>
          </p:nvPr>
        </p:nvSpPr>
        <p:spPr>
          <a:xfrm>
            <a:off x="0" y="2564244"/>
            <a:ext cx="9144000" cy="4293755"/>
          </a:xfrm>
        </p:spPr>
        <p:txBody>
          <a:bodyPr>
            <a:normAutofit/>
          </a:bodyPr>
          <a:lstStyle/>
          <a:p>
            <a:pPr marL="0" indent="0">
              <a:buNone/>
            </a:pPr>
            <a:r>
              <a:rPr lang="en-US" dirty="0" smtClean="0"/>
              <a:t>Act 2:36  Therefore let all the house of Israel know assuredly, that God hath made that same Jesus, whom ye have crucified, both Lord and Christ. </a:t>
            </a:r>
          </a:p>
          <a:p>
            <a:pPr marL="0" indent="0">
              <a:buNone/>
            </a:pPr>
            <a:r>
              <a:rPr lang="en-US" dirty="0" smtClean="0"/>
              <a:t>Act 2:37  Now when they heard this, they were pricked in their heart, and said unto Peter and to the rest of the apostles, Men and brethren, what shall we do? </a:t>
            </a:r>
          </a:p>
          <a:p>
            <a:pPr marL="0" indent="0">
              <a:buNone/>
            </a:pPr>
            <a:endParaRPr lang="en-US" dirty="0"/>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3855"/>
            <a:ext cx="25908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73152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3151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90600"/>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3664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4262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0"/>
            <a:ext cx="9144000" cy="6858000"/>
          </a:xfrm>
          <a:solidFill>
            <a:schemeClr val="tx1"/>
          </a:solidFill>
        </p:spPr>
        <p:txBody>
          <a:bodyPr/>
          <a:lstStyle/>
          <a:p>
            <a:endParaRPr lang="en-US" dirty="0"/>
          </a:p>
        </p:txBody>
      </p:sp>
    </p:spTree>
    <p:extLst>
      <p:ext uri="{BB962C8B-B14F-4D97-AF65-F5344CB8AC3E}">
        <p14:creationId xmlns:p14="http://schemas.microsoft.com/office/powerpoint/2010/main" val="7578235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19422" cy="5127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4991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idx="1"/>
          </p:nvPr>
        </p:nvSpPr>
        <p:spPr>
          <a:xfrm>
            <a:off x="0" y="2564244"/>
            <a:ext cx="9144000" cy="4293755"/>
          </a:xfrm>
        </p:spPr>
        <p:txBody>
          <a:bodyPr>
            <a:normAutofit/>
          </a:bodyPr>
          <a:lstStyle/>
          <a:p>
            <a:pPr marL="0" indent="0">
              <a:buNone/>
            </a:pPr>
            <a:r>
              <a:rPr lang="en-US" dirty="0" smtClean="0"/>
              <a:t>Act 2:38  Then Peter said unto them, Repent, and be baptized every one of you in the name of Jesus Christ for the remission of sins, and ye shall receive the gift of the Holy Ghost. </a:t>
            </a:r>
          </a:p>
          <a:p>
            <a:pPr marL="0" indent="0">
              <a:buNone/>
            </a:pPr>
            <a:endParaRPr lang="en-US" dirty="0"/>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3855"/>
            <a:ext cx="25908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84605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idx="1"/>
          </p:nvPr>
        </p:nvSpPr>
        <p:spPr>
          <a:xfrm>
            <a:off x="0" y="2564244"/>
            <a:ext cx="9144000" cy="4293755"/>
          </a:xfrm>
        </p:spPr>
        <p:txBody>
          <a:bodyPr>
            <a:normAutofit/>
          </a:bodyPr>
          <a:lstStyle/>
          <a:p>
            <a:pPr marL="0" indent="0">
              <a:buNone/>
            </a:pPr>
            <a:r>
              <a:rPr lang="en-US" dirty="0" smtClean="0"/>
              <a:t>Act 2:41  Then they that gladly received his word were baptized: and the same day there were added unto them about three thousand souls. </a:t>
            </a:r>
          </a:p>
          <a:p>
            <a:pPr marL="0" indent="0">
              <a:buNone/>
            </a:pPr>
            <a:endParaRPr lang="en-US" dirty="0"/>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3855"/>
            <a:ext cx="25908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3346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idx="1"/>
          </p:nvPr>
        </p:nvSpPr>
        <p:spPr>
          <a:xfrm>
            <a:off x="0" y="2564244"/>
            <a:ext cx="9144000" cy="4293755"/>
          </a:xfrm>
        </p:spPr>
        <p:txBody>
          <a:bodyPr>
            <a:normAutofit lnSpcReduction="10000"/>
          </a:bodyPr>
          <a:lstStyle/>
          <a:p>
            <a:pPr marL="0" indent="0">
              <a:buNone/>
            </a:pPr>
            <a:r>
              <a:rPr lang="en-US" dirty="0" smtClean="0"/>
              <a:t>Mat 28:18  And Jesus came and </a:t>
            </a:r>
            <a:r>
              <a:rPr lang="en-US" dirty="0" err="1" smtClean="0"/>
              <a:t>spake</a:t>
            </a:r>
            <a:r>
              <a:rPr lang="en-US" dirty="0" smtClean="0"/>
              <a:t> unto them, saying, All power is given unto me in heaven and in earth. </a:t>
            </a:r>
          </a:p>
          <a:p>
            <a:pPr marL="0" indent="0">
              <a:buNone/>
            </a:pPr>
            <a:r>
              <a:rPr lang="en-US" dirty="0" smtClean="0"/>
              <a:t>Mat 28:19  Go ye therefore, and teach all nations, baptizing them in the name of the Father, and of the Son, and of the Holy Ghost: </a:t>
            </a:r>
          </a:p>
          <a:p>
            <a:pPr marL="0" indent="0">
              <a:buNone/>
            </a:pPr>
            <a:r>
              <a:rPr lang="en-US" dirty="0" smtClean="0"/>
              <a:t>Mat 28:20  Teaching them to observe all things whatsoever I have commanded you: and, lo, I am with you </a:t>
            </a:r>
            <a:r>
              <a:rPr lang="en-US" dirty="0" err="1" smtClean="0"/>
              <a:t>alway</a:t>
            </a:r>
            <a:r>
              <a:rPr lang="en-US" dirty="0" smtClean="0"/>
              <a:t>, even unto the end of the world. Amen. </a:t>
            </a:r>
            <a:endParaRPr lang="en-US" dirty="0"/>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3855"/>
            <a:ext cx="25908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4416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idx="1"/>
          </p:nvPr>
        </p:nvSpPr>
        <p:spPr>
          <a:xfrm>
            <a:off x="0" y="2564244"/>
            <a:ext cx="9144000" cy="4293755"/>
          </a:xfrm>
        </p:spPr>
        <p:txBody>
          <a:bodyPr>
            <a:normAutofit/>
          </a:bodyPr>
          <a:lstStyle/>
          <a:p>
            <a:pPr marL="0" indent="0">
              <a:buNone/>
            </a:pPr>
            <a:r>
              <a:rPr lang="en-US" dirty="0" smtClean="0"/>
              <a:t>Mar 16:15  And he said unto them, Go ye into all the world, and preach the gospel to every creature. </a:t>
            </a:r>
          </a:p>
          <a:p>
            <a:pPr marL="0" indent="0">
              <a:buNone/>
            </a:pPr>
            <a:r>
              <a:rPr lang="en-US" dirty="0" smtClean="0"/>
              <a:t>Mar 16:16  He that believeth and is baptized shall be saved; but he that believeth not shall be damned. </a:t>
            </a:r>
          </a:p>
          <a:p>
            <a:pPr marL="0" indent="0">
              <a:buNone/>
            </a:pPr>
            <a:endParaRPr lang="en-US" dirty="0"/>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3855"/>
            <a:ext cx="25908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0544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idx="1"/>
          </p:nvPr>
        </p:nvSpPr>
        <p:spPr>
          <a:xfrm>
            <a:off x="0" y="2564244"/>
            <a:ext cx="9144000" cy="4293755"/>
          </a:xfrm>
        </p:spPr>
        <p:txBody>
          <a:bodyPr>
            <a:normAutofit/>
          </a:bodyPr>
          <a:lstStyle/>
          <a:p>
            <a:pPr marL="0" indent="0">
              <a:buNone/>
            </a:pPr>
            <a:r>
              <a:rPr lang="en-US" dirty="0" smtClean="0"/>
              <a:t>Mat 10:36  And a man's foes shall be they of his own household. </a:t>
            </a:r>
          </a:p>
          <a:p>
            <a:pPr marL="0" indent="0">
              <a:buNone/>
            </a:pPr>
            <a:r>
              <a:rPr lang="en-US" dirty="0" smtClean="0"/>
              <a:t>Mat 10:37  He that </a:t>
            </a:r>
            <a:r>
              <a:rPr lang="en-US" dirty="0" err="1" smtClean="0"/>
              <a:t>loveth</a:t>
            </a:r>
            <a:r>
              <a:rPr lang="en-US" dirty="0" smtClean="0"/>
              <a:t> father or mother more than me is not worthy of me: and he that </a:t>
            </a:r>
            <a:r>
              <a:rPr lang="en-US" dirty="0" err="1" smtClean="0"/>
              <a:t>loveth</a:t>
            </a:r>
            <a:r>
              <a:rPr lang="en-US" dirty="0" smtClean="0"/>
              <a:t> son or daughter more than me is not worthy of me. </a:t>
            </a:r>
          </a:p>
          <a:p>
            <a:pPr marL="0" indent="0">
              <a:buNone/>
            </a:pPr>
            <a:r>
              <a:rPr lang="en-US" dirty="0" smtClean="0"/>
              <a:t>Mat 10:38  And he that </a:t>
            </a:r>
            <a:r>
              <a:rPr lang="en-US" dirty="0" err="1" smtClean="0"/>
              <a:t>taketh</a:t>
            </a:r>
            <a:r>
              <a:rPr lang="en-US" dirty="0" smtClean="0"/>
              <a:t> not his cross, and </a:t>
            </a:r>
            <a:r>
              <a:rPr lang="en-US" dirty="0" err="1" smtClean="0"/>
              <a:t>followeth</a:t>
            </a:r>
            <a:r>
              <a:rPr lang="en-US" dirty="0" smtClean="0"/>
              <a:t> after me, is not worthy of me. </a:t>
            </a:r>
          </a:p>
          <a:p>
            <a:pPr marL="0" indent="0">
              <a:buNone/>
            </a:pPr>
            <a:endParaRPr lang="en-US" dirty="0"/>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3855"/>
            <a:ext cx="25908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5567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4967</TotalTime>
  <Words>482</Words>
  <Application>Microsoft Office PowerPoint</Application>
  <PresentationFormat>On-screen Show (4:3)</PresentationFormat>
  <Paragraphs>16</Paragraphs>
  <Slides>44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44</vt:i4>
      </vt:variant>
    </vt:vector>
  </HeadingPairs>
  <TitlesOfParts>
    <vt:vector size="47" baseType="lpstr">
      <vt:lpstr>Arial</vt:lpstr>
      <vt:lpstr>Calibri</vt:lpstr>
      <vt:lpstr>Office Theme</vt:lpstr>
      <vt:lpstr>PowerPoint Presentation</vt:lpstr>
      <vt:lpstr>        Mass Media  The mass media are diversified media technologies that are intended to reach a large audience by mass communication. The technologies through which this communication takes place varies. Broadcast media such as radio, recorded music, film and television transmit their information electronically.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Ritchie</dc:creator>
  <cp:lastModifiedBy>Dunlap COC</cp:lastModifiedBy>
  <cp:revision>17</cp:revision>
  <dcterms:created xsi:type="dcterms:W3CDTF">2014-01-14T16:14:19Z</dcterms:created>
  <dcterms:modified xsi:type="dcterms:W3CDTF">2014-01-18T15:16:33Z</dcterms:modified>
</cp:coreProperties>
</file>