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7"/>
  </p:notesMasterIdLst>
  <p:sldIdLst>
    <p:sldId id="258" r:id="rId2"/>
    <p:sldId id="281" r:id="rId3"/>
    <p:sldId id="256" r:id="rId4"/>
    <p:sldId id="279" r:id="rId5"/>
    <p:sldId id="282" r:id="rId6"/>
    <p:sldId id="278" r:id="rId7"/>
    <p:sldId id="276" r:id="rId8"/>
    <p:sldId id="277" r:id="rId9"/>
    <p:sldId id="283" r:id="rId10"/>
    <p:sldId id="275" r:id="rId11"/>
    <p:sldId id="259" r:id="rId12"/>
    <p:sldId id="260" r:id="rId13"/>
    <p:sldId id="257" r:id="rId14"/>
    <p:sldId id="284" r:id="rId15"/>
    <p:sldId id="291" r:id="rId16"/>
    <p:sldId id="261" r:id="rId17"/>
    <p:sldId id="288" r:id="rId18"/>
    <p:sldId id="289" r:id="rId19"/>
    <p:sldId id="290" r:id="rId20"/>
    <p:sldId id="292" r:id="rId21"/>
    <p:sldId id="293" r:id="rId22"/>
    <p:sldId id="269" r:id="rId23"/>
    <p:sldId id="294" r:id="rId24"/>
    <p:sldId id="296" r:id="rId25"/>
    <p:sldId id="27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002"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6C5956-63F9-47A1-85BC-B3B4832885F7}" type="datetimeFigureOut">
              <a:rPr lang="en-US" smtClean="0"/>
              <a:pPr/>
              <a:t>11/5/2016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2EAA66-1EF2-40BF-A9E2-2E7CF59B07D3}" type="slidenum">
              <a:rPr lang="en-US" smtClean="0"/>
              <a:pPr/>
              <a:t>‹#›</a:t>
            </a:fld>
            <a:endParaRPr lang="en-US" dirty="0"/>
          </a:p>
        </p:txBody>
      </p:sp>
    </p:spTree>
    <p:extLst>
      <p:ext uri="{BB962C8B-B14F-4D97-AF65-F5344CB8AC3E}">
        <p14:creationId xmlns:p14="http://schemas.microsoft.com/office/powerpoint/2010/main" val="2543586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2EAA66-1EF2-40BF-A9E2-2E7CF59B07D3}"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2EAA66-1EF2-40BF-A9E2-2E7CF59B07D3}"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2EAA66-1EF2-40BF-A9E2-2E7CF59B07D3}"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2EAA66-1EF2-40BF-A9E2-2E7CF59B07D3}"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2EAA66-1EF2-40BF-A9E2-2E7CF59B07D3}" type="slidenum">
              <a:rPr lang="en-US" smtClean="0"/>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2EAA66-1EF2-40BF-A9E2-2E7CF59B07D3}" type="slidenum">
              <a:rPr lang="en-US" smtClean="0"/>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2EAA66-1EF2-40BF-A9E2-2E7CF59B07D3}" type="slidenum">
              <a:rPr lang="en-US" smtClean="0"/>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2EAA66-1EF2-40BF-A9E2-2E7CF59B07D3}" type="slidenum">
              <a:rPr lang="en-US" smtClean="0"/>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2EAA66-1EF2-40BF-A9E2-2E7CF59B07D3}" type="slidenum">
              <a:rPr lang="en-US" smtClean="0"/>
              <a:pPr/>
              <a:t>18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2EAA66-1EF2-40BF-A9E2-2E7CF59B07D3}" type="slidenum">
              <a:rPr lang="en-US" smtClean="0"/>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2EAA66-1EF2-40BF-A9E2-2E7CF59B07D3}" type="slidenum">
              <a:rPr lang="en-US" smtClean="0"/>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2EAA66-1EF2-40BF-A9E2-2E7CF59B07D3}" type="slidenum">
              <a:rPr lang="en-US" smtClean="0"/>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2EAA66-1EF2-40BF-A9E2-2E7CF59B07D3}" type="slidenum">
              <a:rPr lang="en-US" smtClean="0"/>
              <a:pPr/>
              <a:t>21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2EAA66-1EF2-40BF-A9E2-2E7CF59B07D3}" type="slidenum">
              <a:rPr lang="en-US" smtClean="0"/>
              <a:pPr/>
              <a:t>22</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2EAA66-1EF2-40BF-A9E2-2E7CF59B07D3}" type="slidenum">
              <a:rPr lang="en-US" smtClean="0"/>
              <a:pPr/>
              <a:t>23</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559E2D0-3354-4B91-BBE3-C2F96A3AAE43}" type="slidenum">
              <a:rPr lang="en-US" altLang="en-US" smtClean="0">
                <a:latin typeface="Times New Roman" pitchFamily="18" charset="0"/>
              </a:rPr>
              <a:pPr eaLnBrk="1" hangingPunct="1">
                <a:spcBef>
                  <a:spcPct val="0"/>
                </a:spcBef>
              </a:pPr>
              <a:t>24</a:t>
            </a:fld>
            <a:endParaRPr lang="en-US" altLang="en-US" smtClean="0">
              <a:latin typeface="Times New Roman" pitchFamily="18" charset="0"/>
            </a:endParaRPr>
          </a:p>
        </p:txBody>
      </p:sp>
      <p:sp>
        <p:nvSpPr>
          <p:cNvPr id="17411" name="Rectangle 2"/>
          <p:cNvSpPr>
            <a:spLocks noGrp="1" noRot="1" noChangeAspect="1" noChangeArrowheads="1" noTextEdit="1"/>
          </p:cNvSpPr>
          <p:nvPr>
            <p:ph type="sldImg"/>
          </p:nvPr>
        </p:nvSpPr>
        <p:spPr bwMode="auto">
          <a:xfrm>
            <a:off x="0" y="303213"/>
            <a:ext cx="1588" cy="1587"/>
          </a:xfrm>
          <a:solidFill>
            <a:srgbClr val="FFFFFF"/>
          </a:solidFill>
          <a:ln>
            <a:solidFill>
              <a:srgbClr val="000000"/>
            </a:solidFill>
            <a:miter lim="800000"/>
            <a:headEnd/>
            <a:tailEnd/>
          </a:ln>
        </p:spPr>
      </p:sp>
      <p:sp>
        <p:nvSpPr>
          <p:cNvPr id="17412" name="Rectangle 3"/>
          <p:cNvSpPr>
            <a:spLocks noGrp="1" noChangeArrowheads="1"/>
          </p:cNvSpPr>
          <p:nvPr>
            <p:ph type="body" idx="1"/>
          </p:nvPr>
        </p:nvSpPr>
        <p:spPr bwMode="auto">
          <a:xfrm>
            <a:off x="503238" y="4316413"/>
            <a:ext cx="5856287" cy="4060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2EAA66-1EF2-40BF-A9E2-2E7CF59B07D3}" type="slidenum">
              <a:rPr lang="en-US" smtClean="0"/>
              <a:pPr/>
              <a:t>25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2EAA66-1EF2-40BF-A9E2-2E7CF59B07D3}"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2EAA66-1EF2-40BF-A9E2-2E7CF59B07D3}"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32EAA66-1EF2-40BF-A9E2-2E7CF59B07D3}"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2EAA66-1EF2-40BF-A9E2-2E7CF59B07D3}"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32EAA66-1EF2-40BF-A9E2-2E7CF59B07D3}"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32EAA66-1EF2-40BF-A9E2-2E7CF59B07D3}"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32EAA66-1EF2-40BF-A9E2-2E7CF59B07D3}"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7E5365-4E85-4221-BFE8-FD6B02D6B6F7}" type="datetimeFigureOut">
              <a:rPr lang="en-US" smtClean="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117BA1-38B4-4B1E-9512-A28FB4CE280C}" type="slidenum">
              <a:rPr lang="en-US" smtClean="0"/>
              <a:pPr/>
              <a:t>‹#›</a:t>
            </a:fld>
            <a:endParaRPr lang="en-US" dirty="0"/>
          </a:p>
        </p:txBody>
      </p:sp>
    </p:spTree>
    <p:extLst>
      <p:ext uri="{BB962C8B-B14F-4D97-AF65-F5344CB8AC3E}">
        <p14:creationId xmlns:p14="http://schemas.microsoft.com/office/powerpoint/2010/main" val="1102498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7E5365-4E85-4221-BFE8-FD6B02D6B6F7}" type="datetimeFigureOut">
              <a:rPr lang="en-US" smtClean="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117BA1-38B4-4B1E-9512-A28FB4CE280C}" type="slidenum">
              <a:rPr lang="en-US" smtClean="0"/>
              <a:pPr/>
              <a:t>‹#›</a:t>
            </a:fld>
            <a:endParaRPr lang="en-US" dirty="0"/>
          </a:p>
        </p:txBody>
      </p:sp>
    </p:spTree>
    <p:extLst>
      <p:ext uri="{BB962C8B-B14F-4D97-AF65-F5344CB8AC3E}">
        <p14:creationId xmlns:p14="http://schemas.microsoft.com/office/powerpoint/2010/main" val="3535650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7E5365-4E85-4221-BFE8-FD6B02D6B6F7}" type="datetimeFigureOut">
              <a:rPr lang="en-US" smtClean="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117BA1-38B4-4B1E-9512-A28FB4CE280C}" type="slidenum">
              <a:rPr lang="en-US" smtClean="0"/>
              <a:pPr/>
              <a:t>‹#›</a:t>
            </a:fld>
            <a:endParaRPr lang="en-US" dirty="0"/>
          </a:p>
        </p:txBody>
      </p:sp>
    </p:spTree>
    <p:extLst>
      <p:ext uri="{BB962C8B-B14F-4D97-AF65-F5344CB8AC3E}">
        <p14:creationId xmlns:p14="http://schemas.microsoft.com/office/powerpoint/2010/main" val="4216271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7E5365-4E85-4221-BFE8-FD6B02D6B6F7}" type="datetimeFigureOut">
              <a:rPr lang="en-US" smtClean="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117BA1-38B4-4B1E-9512-A28FB4CE280C}" type="slidenum">
              <a:rPr lang="en-US" smtClean="0"/>
              <a:pPr/>
              <a:t>‹#›</a:t>
            </a:fld>
            <a:endParaRPr lang="en-US" dirty="0"/>
          </a:p>
        </p:txBody>
      </p:sp>
    </p:spTree>
    <p:extLst>
      <p:ext uri="{BB962C8B-B14F-4D97-AF65-F5344CB8AC3E}">
        <p14:creationId xmlns:p14="http://schemas.microsoft.com/office/powerpoint/2010/main" val="3848307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7E5365-4E85-4221-BFE8-FD6B02D6B6F7}" type="datetimeFigureOut">
              <a:rPr lang="en-US" smtClean="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117BA1-38B4-4B1E-9512-A28FB4CE280C}" type="slidenum">
              <a:rPr lang="en-US" smtClean="0"/>
              <a:pPr/>
              <a:t>‹#›</a:t>
            </a:fld>
            <a:endParaRPr lang="en-US" dirty="0"/>
          </a:p>
        </p:txBody>
      </p:sp>
    </p:spTree>
    <p:extLst>
      <p:ext uri="{BB962C8B-B14F-4D97-AF65-F5344CB8AC3E}">
        <p14:creationId xmlns:p14="http://schemas.microsoft.com/office/powerpoint/2010/main" val="2146907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7E5365-4E85-4221-BFE8-FD6B02D6B6F7}" type="datetimeFigureOut">
              <a:rPr lang="en-US" smtClean="0"/>
              <a:pPr/>
              <a:t>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117BA1-38B4-4B1E-9512-A28FB4CE280C}" type="slidenum">
              <a:rPr lang="en-US" smtClean="0"/>
              <a:pPr/>
              <a:t>‹#›</a:t>
            </a:fld>
            <a:endParaRPr lang="en-US" dirty="0"/>
          </a:p>
        </p:txBody>
      </p:sp>
    </p:spTree>
    <p:extLst>
      <p:ext uri="{BB962C8B-B14F-4D97-AF65-F5344CB8AC3E}">
        <p14:creationId xmlns:p14="http://schemas.microsoft.com/office/powerpoint/2010/main" val="1180454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7E5365-4E85-4221-BFE8-FD6B02D6B6F7}" type="datetimeFigureOut">
              <a:rPr lang="en-US" smtClean="0"/>
              <a:pPr/>
              <a:t>11/5/2016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117BA1-38B4-4B1E-9512-A28FB4CE280C}" type="slidenum">
              <a:rPr lang="en-US" smtClean="0"/>
              <a:pPr/>
              <a:t>‹#›</a:t>
            </a:fld>
            <a:endParaRPr lang="en-US" dirty="0"/>
          </a:p>
        </p:txBody>
      </p:sp>
    </p:spTree>
    <p:extLst>
      <p:ext uri="{BB962C8B-B14F-4D97-AF65-F5344CB8AC3E}">
        <p14:creationId xmlns:p14="http://schemas.microsoft.com/office/powerpoint/2010/main" val="3992285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7E5365-4E85-4221-BFE8-FD6B02D6B6F7}" type="datetimeFigureOut">
              <a:rPr lang="en-US" smtClean="0"/>
              <a:pPr/>
              <a:t>11/5/2016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117BA1-38B4-4B1E-9512-A28FB4CE280C}" type="slidenum">
              <a:rPr lang="en-US" smtClean="0"/>
              <a:pPr/>
              <a:t>‹#›</a:t>
            </a:fld>
            <a:endParaRPr lang="en-US" dirty="0"/>
          </a:p>
        </p:txBody>
      </p:sp>
    </p:spTree>
    <p:extLst>
      <p:ext uri="{BB962C8B-B14F-4D97-AF65-F5344CB8AC3E}">
        <p14:creationId xmlns:p14="http://schemas.microsoft.com/office/powerpoint/2010/main" val="3275318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7E5365-4E85-4221-BFE8-FD6B02D6B6F7}" type="datetimeFigureOut">
              <a:rPr lang="en-US" smtClean="0"/>
              <a:pPr/>
              <a:t>11/5/2016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1117BA1-38B4-4B1E-9512-A28FB4CE280C}" type="slidenum">
              <a:rPr lang="en-US" smtClean="0"/>
              <a:pPr/>
              <a:t>‹#›</a:t>
            </a:fld>
            <a:endParaRPr lang="en-US" dirty="0"/>
          </a:p>
        </p:txBody>
      </p:sp>
    </p:spTree>
    <p:extLst>
      <p:ext uri="{BB962C8B-B14F-4D97-AF65-F5344CB8AC3E}">
        <p14:creationId xmlns:p14="http://schemas.microsoft.com/office/powerpoint/2010/main" val="4124631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7E5365-4E85-4221-BFE8-FD6B02D6B6F7}" type="datetimeFigureOut">
              <a:rPr lang="en-US" smtClean="0"/>
              <a:pPr/>
              <a:t>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117BA1-38B4-4B1E-9512-A28FB4CE280C}" type="slidenum">
              <a:rPr lang="en-US" smtClean="0"/>
              <a:pPr/>
              <a:t>‹#›</a:t>
            </a:fld>
            <a:endParaRPr lang="en-US" dirty="0"/>
          </a:p>
        </p:txBody>
      </p:sp>
    </p:spTree>
    <p:extLst>
      <p:ext uri="{BB962C8B-B14F-4D97-AF65-F5344CB8AC3E}">
        <p14:creationId xmlns:p14="http://schemas.microsoft.com/office/powerpoint/2010/main" val="2386202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7E5365-4E85-4221-BFE8-FD6B02D6B6F7}" type="datetimeFigureOut">
              <a:rPr lang="en-US" smtClean="0"/>
              <a:pPr/>
              <a:t>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117BA1-38B4-4B1E-9512-A28FB4CE280C}" type="slidenum">
              <a:rPr lang="en-US" smtClean="0"/>
              <a:pPr/>
              <a:t>‹#›</a:t>
            </a:fld>
            <a:endParaRPr lang="en-US" dirty="0"/>
          </a:p>
        </p:txBody>
      </p:sp>
    </p:spTree>
    <p:extLst>
      <p:ext uri="{BB962C8B-B14F-4D97-AF65-F5344CB8AC3E}">
        <p14:creationId xmlns:p14="http://schemas.microsoft.com/office/powerpoint/2010/main" val="77287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7E5365-4E85-4221-BFE8-FD6B02D6B6F7}" type="datetimeFigureOut">
              <a:rPr lang="en-US" smtClean="0"/>
              <a:pPr/>
              <a:t>11/5/2016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117BA1-38B4-4B1E-9512-A28FB4CE280C}" type="slidenum">
              <a:rPr lang="en-US" smtClean="0"/>
              <a:pPr/>
              <a:t>‹#›</a:t>
            </a:fld>
            <a:endParaRPr lang="en-US" dirty="0"/>
          </a:p>
        </p:txBody>
      </p:sp>
    </p:spTree>
    <p:extLst>
      <p:ext uri="{BB962C8B-B14F-4D97-AF65-F5344CB8AC3E}">
        <p14:creationId xmlns:p14="http://schemas.microsoft.com/office/powerpoint/2010/main" val="333982736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8534400" y="-2232"/>
            <a:ext cx="381000" cy="230832"/>
          </a:xfrm>
          <a:prstGeom prst="rect">
            <a:avLst/>
          </a:prstGeom>
          <a:noFill/>
        </p:spPr>
        <p:txBody>
          <a:bodyPr wrap="square" rtlCol="0">
            <a:spAutoFit/>
          </a:bodyPr>
          <a:lstStyle/>
          <a:p>
            <a:r>
              <a:rPr lang="en-US" sz="900" dirty="0" smtClean="0"/>
              <a:t>RG</a:t>
            </a:r>
            <a:endParaRPr lang="en-US" sz="900" dirty="0"/>
          </a:p>
        </p:txBody>
      </p:sp>
      <p:sp>
        <p:nvSpPr>
          <p:cNvPr id="2" name="Rectangle 1"/>
          <p:cNvSpPr/>
          <p:nvPr/>
        </p:nvSpPr>
        <p:spPr>
          <a:xfrm>
            <a:off x="0" y="-2232"/>
            <a:ext cx="9144000" cy="701263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3071"/>
            <a:ext cx="3200400" cy="914400"/>
          </a:xfrm>
        </p:spPr>
        <p:txBody>
          <a:bodyPr>
            <a:normAutofit/>
          </a:bodyPr>
          <a:lstStyle/>
          <a:p>
            <a:r>
              <a:rPr lang="en-US" b="1" dirty="0" smtClean="0">
                <a:effectLst>
                  <a:outerShdw blurRad="38100" dist="38100" dir="2700000" algn="tl">
                    <a:srgbClr val="000000">
                      <a:alpha val="43137"/>
                    </a:srgbClr>
                  </a:outerShdw>
                </a:effectLst>
              </a:rPr>
              <a:t>The Charges</a:t>
            </a:r>
            <a:endParaRPr lang="en-US" b="1" dirty="0">
              <a:effectLst>
                <a:outerShdw blurRad="38100" dist="38100" dir="2700000" algn="tl">
                  <a:srgbClr val="000000">
                    <a:alpha val="43137"/>
                  </a:srgbClr>
                </a:outerShdw>
              </a:effectLst>
            </a:endParaRPr>
          </a:p>
        </p:txBody>
      </p:sp>
      <p:sp>
        <p:nvSpPr>
          <p:cNvPr id="5" name="Content Placeholder 4"/>
          <p:cNvSpPr>
            <a:spLocks noGrp="1"/>
          </p:cNvSpPr>
          <p:nvPr>
            <p:ph sz="half" idx="1"/>
          </p:nvPr>
        </p:nvSpPr>
        <p:spPr>
          <a:xfrm>
            <a:off x="0" y="914400"/>
            <a:ext cx="4038600" cy="4525963"/>
          </a:xfrm>
        </p:spPr>
        <p:txBody>
          <a:bodyPr>
            <a:normAutofit/>
          </a:bodyPr>
          <a:lstStyle/>
          <a:p>
            <a:pPr marL="582930" indent="-514350">
              <a:buFont typeface="+mj-lt"/>
              <a:buAutoNum type="arabicPeriod"/>
            </a:pPr>
            <a:r>
              <a:rPr lang="en-US" sz="3400" b="1" dirty="0" smtClean="0"/>
              <a:t>Exciting the Jews    to sedition. (</a:t>
            </a:r>
            <a:r>
              <a:rPr lang="en-US" sz="3400" b="1" dirty="0" smtClean="0">
                <a:solidFill>
                  <a:srgbClr val="FF0000"/>
                </a:solidFill>
              </a:rPr>
              <a:t>v.5</a:t>
            </a:r>
            <a:r>
              <a:rPr lang="en-US" sz="3400" b="1" dirty="0" smtClean="0"/>
              <a:t>)</a:t>
            </a:r>
          </a:p>
          <a:p>
            <a:pPr marL="582930" indent="-514350">
              <a:buFont typeface="+mj-lt"/>
              <a:buAutoNum type="arabicPeriod"/>
            </a:pPr>
            <a:r>
              <a:rPr lang="en-US" sz="3400" b="1" dirty="0" smtClean="0"/>
              <a:t>Being the ring-leader of a sect called the Nazarenes. (</a:t>
            </a:r>
            <a:r>
              <a:rPr lang="en-US" sz="3400" b="1" dirty="0" smtClean="0">
                <a:solidFill>
                  <a:srgbClr val="FF0000"/>
                </a:solidFill>
              </a:rPr>
              <a:t>v.5</a:t>
            </a:r>
            <a:r>
              <a:rPr lang="en-US" sz="3400" b="1" dirty="0" smtClean="0"/>
              <a:t>)</a:t>
            </a:r>
          </a:p>
          <a:p>
            <a:pPr marL="582930" indent="-514350">
              <a:buFont typeface="+mj-lt"/>
              <a:buAutoNum type="arabicPeriod"/>
            </a:pPr>
            <a:r>
              <a:rPr lang="en-US" sz="3600" b="1" dirty="0" smtClean="0"/>
              <a:t>Profaning the temple. (</a:t>
            </a:r>
            <a:r>
              <a:rPr lang="en-US" sz="3600" b="1" dirty="0" smtClean="0">
                <a:solidFill>
                  <a:srgbClr val="FF0000"/>
                </a:solidFill>
              </a:rPr>
              <a:t>v.6</a:t>
            </a:r>
            <a:r>
              <a:rPr lang="en-US" sz="3600" b="1" dirty="0" smtClean="0"/>
              <a:t>)                                                                                                                                                                                                                                                                            </a:t>
            </a:r>
            <a:endParaRPr lang="en-US" sz="3600" b="1" dirty="0"/>
          </a:p>
        </p:txBody>
      </p:sp>
      <p:sp>
        <p:nvSpPr>
          <p:cNvPr id="6" name="Content Placeholder 5"/>
          <p:cNvSpPr>
            <a:spLocks noGrp="1"/>
          </p:cNvSpPr>
          <p:nvPr>
            <p:ph sz="half" idx="2"/>
          </p:nvPr>
        </p:nvSpPr>
        <p:spPr>
          <a:xfrm>
            <a:off x="3657600" y="914400"/>
            <a:ext cx="5105400" cy="4525963"/>
          </a:xfrm>
        </p:spPr>
        <p:txBody>
          <a:bodyPr>
            <a:noAutofit/>
          </a:bodyPr>
          <a:lstStyle/>
          <a:p>
            <a:pPr marL="582930" indent="0" algn="just">
              <a:spcBef>
                <a:spcPts val="0"/>
              </a:spcBef>
              <a:buFont typeface="+mj-lt"/>
              <a:buAutoNum type="arabicPeriod"/>
            </a:pPr>
            <a:r>
              <a:rPr lang="en-US" sz="3200" b="1" dirty="0" smtClean="0"/>
              <a:t> Hadn’t been there long enough. (</a:t>
            </a:r>
            <a:r>
              <a:rPr lang="en-US" sz="3200" b="1" dirty="0" smtClean="0">
                <a:solidFill>
                  <a:srgbClr val="FF0000"/>
                </a:solidFill>
              </a:rPr>
              <a:t>v.11</a:t>
            </a:r>
            <a:r>
              <a:rPr lang="en-US" sz="3200" b="1" dirty="0" smtClean="0"/>
              <a:t>) Wasn’t </a:t>
            </a:r>
            <a:r>
              <a:rPr lang="en-US" sz="3000" b="1" dirty="0" smtClean="0"/>
              <a:t>arguing with anyone. </a:t>
            </a:r>
            <a:r>
              <a:rPr lang="en-US" b="1" dirty="0" smtClean="0"/>
              <a:t>(</a:t>
            </a:r>
            <a:r>
              <a:rPr lang="en-US" b="1" dirty="0" smtClean="0">
                <a:solidFill>
                  <a:srgbClr val="FF0000"/>
                </a:solidFill>
              </a:rPr>
              <a:t>v.12</a:t>
            </a:r>
            <a:r>
              <a:rPr lang="en-US" b="1" dirty="0" smtClean="0"/>
              <a:t>) </a:t>
            </a:r>
            <a:r>
              <a:rPr lang="en-US" sz="3200" b="1" dirty="0" smtClean="0"/>
              <a:t>No Proof. (</a:t>
            </a:r>
            <a:r>
              <a:rPr lang="en-US" sz="3200" b="1" dirty="0" smtClean="0">
                <a:solidFill>
                  <a:srgbClr val="FF0000"/>
                </a:solidFill>
              </a:rPr>
              <a:t>v.13</a:t>
            </a:r>
            <a:r>
              <a:rPr lang="en-US" sz="3200" b="1" dirty="0" smtClean="0"/>
              <a:t>)</a:t>
            </a:r>
          </a:p>
          <a:p>
            <a:pPr marL="582930" indent="0" algn="just">
              <a:spcBef>
                <a:spcPts val="0"/>
              </a:spcBef>
              <a:buFont typeface="+mj-lt"/>
              <a:buAutoNum type="arabicPeriod"/>
            </a:pPr>
            <a:r>
              <a:rPr lang="en-US" sz="3100" b="1" dirty="0"/>
              <a:t> </a:t>
            </a:r>
            <a:r>
              <a:rPr lang="en-US" sz="3100" b="1" dirty="0" smtClean="0"/>
              <a:t>Agrees (</a:t>
            </a:r>
            <a:r>
              <a:rPr lang="en-US" sz="3100" b="1" dirty="0" smtClean="0">
                <a:solidFill>
                  <a:srgbClr val="FF0000"/>
                </a:solidFill>
              </a:rPr>
              <a:t>v.14</a:t>
            </a:r>
            <a:r>
              <a:rPr lang="en-US" sz="3100" b="1" dirty="0" smtClean="0"/>
              <a:t>) but their conclusion is faulty in  that he believes the law and prophets.</a:t>
            </a:r>
          </a:p>
          <a:p>
            <a:pPr marL="582930" indent="0" algn="just">
              <a:spcBef>
                <a:spcPts val="0"/>
              </a:spcBef>
              <a:buFont typeface="+mj-lt"/>
              <a:buAutoNum type="arabicPeriod"/>
            </a:pPr>
            <a:r>
              <a:rPr lang="en-US" sz="3200" b="1" dirty="0" smtClean="0"/>
              <a:t> No </a:t>
            </a:r>
            <a:r>
              <a:rPr lang="en-US" sz="3200" b="1" dirty="0" smtClean="0"/>
              <a:t>disrespect (</a:t>
            </a:r>
            <a:r>
              <a:rPr lang="en-US" sz="3200" b="1" dirty="0" smtClean="0">
                <a:solidFill>
                  <a:srgbClr val="FF0000"/>
                </a:solidFill>
              </a:rPr>
              <a:t>v.17</a:t>
            </a:r>
            <a:r>
              <a:rPr lang="en-US" sz="3200" b="1" dirty="0" smtClean="0"/>
              <a:t>). His very reason for being there </a:t>
            </a:r>
            <a:r>
              <a:rPr lang="en-US" sz="3200" b="1" dirty="0" smtClean="0"/>
              <a:t>was </a:t>
            </a:r>
            <a:r>
              <a:rPr lang="en-US" sz="3200" b="1" dirty="0" smtClean="0"/>
              <a:t>to bring alms to the people.</a:t>
            </a:r>
            <a:endParaRPr lang="en-US" sz="3200" b="1" dirty="0"/>
          </a:p>
        </p:txBody>
      </p:sp>
      <p:sp>
        <p:nvSpPr>
          <p:cNvPr id="7" name="Title 3"/>
          <p:cNvSpPr txBox="1">
            <a:spLocks/>
          </p:cNvSpPr>
          <p:nvPr/>
        </p:nvSpPr>
        <p:spPr>
          <a:xfrm>
            <a:off x="4798142" y="152400"/>
            <a:ext cx="3200400" cy="914400"/>
          </a:xfrm>
          <a:prstGeom prst="rect">
            <a:avLst/>
          </a:prstGeom>
        </p:spPr>
        <p:txBody>
          <a:bodyPr vert="horz" anchor="t">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100" normalizeH="0" baseline="0" noProof="0" dirty="0" smtClean="0">
                <a:ln>
                  <a:noFill/>
                </a:ln>
                <a:solidFill>
                  <a:schemeClr val="tx2">
                    <a:satMod val="200000"/>
                  </a:schemeClr>
                </a:solidFill>
                <a:effectLst>
                  <a:outerShdw blurRad="38100" dist="38100" dir="2700000" algn="tl">
                    <a:srgbClr val="000000">
                      <a:alpha val="43137"/>
                    </a:srgbClr>
                  </a:outerShdw>
                </a:effectLst>
                <a:uLnTx/>
                <a:uFillTx/>
                <a:latin typeface="+mj-lt"/>
                <a:ea typeface="+mj-ea"/>
                <a:cs typeface="+mj-cs"/>
              </a:rPr>
              <a:t>The Defense</a:t>
            </a:r>
            <a:endParaRPr kumimoji="0" lang="en-US" sz="4400" b="1" i="0" u="none" strike="noStrike" kern="1200" cap="none" spc="-100" normalizeH="0" baseline="0" noProof="0" dirty="0">
              <a:ln>
                <a:noFill/>
              </a:ln>
              <a:solidFill>
                <a:schemeClr val="tx2">
                  <a:satMod val="200000"/>
                </a:schemeClr>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458200" cy="6553200"/>
          </a:xfrm>
        </p:spPr>
        <p:txBody>
          <a:bodyPr>
            <a:normAutofit lnSpcReduction="10000"/>
          </a:bodyPr>
          <a:lstStyle/>
          <a:p>
            <a:pPr marL="0" indent="0" algn="just">
              <a:spcBef>
                <a:spcPts val="0"/>
              </a:spcBef>
              <a:buNone/>
            </a:pPr>
            <a:r>
              <a:rPr lang="en-US" sz="3600" b="1" dirty="0"/>
              <a:t>(</a:t>
            </a:r>
            <a:r>
              <a:rPr lang="en-US" sz="3600" b="1" dirty="0" smtClean="0"/>
              <a:t>22) And when Felix heard these things, having more perfect knowledge of that way, he deferred them, and said, When Lysias the chief captain shall come down, I will know the uttermost of your matter. (23) And he commanded a centurion to keep Paul, and to let him have liberty, and that he should forbid none of his acquaintance to minister or come unto him. (24) And after certain days, when Felix came with his wife Drusilla, which was a Jewess, he sent for Paul, and heard him concerning the faith in Christ.”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610600" cy="6553200"/>
          </a:xfrm>
          <a:solidFill>
            <a:schemeClr val="bg1"/>
          </a:solidFill>
        </p:spPr>
        <p:txBody>
          <a:bodyPr>
            <a:normAutofit lnSpcReduction="10000"/>
          </a:bodyPr>
          <a:lstStyle/>
          <a:p>
            <a:pPr marL="0" indent="0" algn="just">
              <a:buNone/>
            </a:pPr>
            <a:r>
              <a:rPr lang="en-US" sz="3700" b="1" dirty="0"/>
              <a:t>(</a:t>
            </a:r>
            <a:r>
              <a:rPr lang="en-US" sz="3700" b="1" dirty="0" smtClean="0"/>
              <a:t>25) And as he reasoned of righteousness, temperance, and judgment to come, Felix trembled, and answered, Go thy way for this time; when I have a convenient season, I will call for thee. (26) He hoped also that money should have been given him of Paul, that he might loose him: wherefore he sent for him the oftener, and communed with him. (27) But after two years Porcius Festus came into Felix' room: and Felix, willing to shew the Jews a pleasure, left Paul bound.”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a:solidFill>
            <a:schemeClr val="tx1"/>
          </a:solidFill>
        </p:spPr>
        <p:txBody>
          <a:bodyPr>
            <a:normAutofit fontScale="90000"/>
          </a:bodyPr>
          <a:lstStyle/>
          <a:p>
            <a:r>
              <a:rPr lang="en-US" sz="6000" b="1" dirty="0" smtClean="0">
                <a:solidFill>
                  <a:schemeClr val="bg1"/>
                </a:solidFill>
              </a:rPr>
              <a:t>The Audience</a:t>
            </a:r>
            <a:endParaRPr lang="en-US" sz="6000" b="1" dirty="0">
              <a:solidFill>
                <a:schemeClr val="bg1"/>
              </a:solidFill>
            </a:endParaRPr>
          </a:p>
        </p:txBody>
      </p:sp>
      <p:sp>
        <p:nvSpPr>
          <p:cNvPr id="3" name="Content Placeholder 2"/>
          <p:cNvSpPr>
            <a:spLocks noGrp="1"/>
          </p:cNvSpPr>
          <p:nvPr>
            <p:ph idx="1"/>
          </p:nvPr>
        </p:nvSpPr>
        <p:spPr>
          <a:xfrm>
            <a:off x="228600" y="914400"/>
            <a:ext cx="8534400" cy="4983960"/>
          </a:xfrm>
        </p:spPr>
        <p:txBody>
          <a:bodyPr>
            <a:noAutofit/>
          </a:bodyPr>
          <a:lstStyle/>
          <a:p>
            <a:pPr>
              <a:buClr>
                <a:srgbClr val="FF0000"/>
              </a:buClr>
              <a:buSzPct val="106000"/>
              <a:buFont typeface="Wingdings" panose="05000000000000000000" pitchFamily="2" charset="2"/>
              <a:buChar char="F"/>
            </a:pPr>
            <a:r>
              <a:rPr lang="en-US" sz="4400" b="1" dirty="0" smtClean="0">
                <a:solidFill>
                  <a:srgbClr val="FF0000"/>
                </a:solidFill>
                <a:effectLst>
                  <a:outerShdw blurRad="38100" dist="38100" dir="2700000" algn="tl">
                    <a:srgbClr val="000000">
                      <a:alpha val="43137"/>
                    </a:srgbClr>
                  </a:outerShdw>
                </a:effectLst>
              </a:rPr>
              <a:t> </a:t>
            </a:r>
            <a:r>
              <a:rPr lang="en-US" sz="4800" b="1" dirty="0" smtClean="0">
                <a:solidFill>
                  <a:srgbClr val="FF0000"/>
                </a:solidFill>
                <a:effectLst>
                  <a:outerShdw blurRad="38100" dist="38100" dir="2700000" algn="tl">
                    <a:srgbClr val="000000">
                      <a:alpha val="43137"/>
                    </a:srgbClr>
                  </a:outerShdw>
                </a:effectLst>
              </a:rPr>
              <a:t>Felix  </a:t>
            </a:r>
            <a:r>
              <a:rPr lang="en-US" sz="4400" b="1" dirty="0" smtClean="0">
                <a:solidFill>
                  <a:srgbClr val="FF0000"/>
                </a:solidFill>
                <a:effectLst>
                  <a:outerShdw blurRad="38100" dist="38100" dir="2700000" algn="tl">
                    <a:srgbClr val="000000">
                      <a:alpha val="43137"/>
                    </a:srgbClr>
                  </a:outerShdw>
                </a:effectLst>
              </a:rPr>
              <a:t>                                </a:t>
            </a:r>
            <a:r>
              <a:rPr lang="en-US" sz="4400" b="1" dirty="0" smtClean="0"/>
              <a:t>                                                                                                                                                                                      </a:t>
            </a:r>
          </a:p>
          <a:p>
            <a:pPr marL="0" indent="0" algn="just">
              <a:buNone/>
            </a:pPr>
            <a:r>
              <a:rPr lang="en-US" b="1" dirty="0" smtClean="0"/>
              <a:t>“Tacitus says of him that he “exercised the authority of a king with the spirit of a slave;” and that, by reason of the powerful influence at his command, “he supposed he might perpetrate with impunity every kind of villany.” He had persuaded his wife Drusilla to forsake her husband and marry him. He had employed assassins to murder the high-priest Jonathan, and might well tremble at the preaching of the judgment to come.”  (</a:t>
            </a:r>
            <a:r>
              <a:rPr lang="en-US" b="1" i="1" dirty="0" smtClean="0">
                <a:solidFill>
                  <a:srgbClr val="FF0000"/>
                </a:solidFill>
                <a:effectLst>
                  <a:outerShdw blurRad="38100" dist="38100" dir="2700000" algn="tl">
                    <a:srgbClr val="000000">
                      <a:alpha val="43137"/>
                    </a:srgbClr>
                  </a:outerShdw>
                </a:effectLst>
              </a:rPr>
              <a:t>Vincent Word Studies</a:t>
            </a:r>
            <a:r>
              <a:rPr lang="en-US" b="1" i="1" dirty="0" smtClean="0"/>
              <a:t>)</a:t>
            </a:r>
            <a:endParaRPr lang="en-US"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a:solidFill>
            <a:schemeClr val="tx1"/>
          </a:solidFill>
        </p:spPr>
        <p:txBody>
          <a:bodyPr>
            <a:normAutofit fontScale="90000"/>
          </a:bodyPr>
          <a:lstStyle/>
          <a:p>
            <a:r>
              <a:rPr lang="en-US" sz="6000" b="1" dirty="0" smtClean="0">
                <a:solidFill>
                  <a:schemeClr val="bg1"/>
                </a:solidFill>
                <a:effectLst>
                  <a:outerShdw blurRad="38100" dist="38100" dir="2700000" algn="tl">
                    <a:srgbClr val="000000">
                      <a:alpha val="43137"/>
                    </a:srgbClr>
                  </a:outerShdw>
                </a:effectLst>
              </a:rPr>
              <a:t>The Audience</a:t>
            </a:r>
            <a:endParaRPr lang="en-US" sz="6000"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838200"/>
            <a:ext cx="8544232" cy="6172200"/>
          </a:xfrm>
        </p:spPr>
        <p:txBody>
          <a:bodyPr>
            <a:normAutofit fontScale="92500" lnSpcReduction="20000"/>
          </a:bodyPr>
          <a:lstStyle/>
          <a:p>
            <a:pPr marL="0" indent="0" algn="just">
              <a:spcBef>
                <a:spcPts val="0"/>
              </a:spcBef>
              <a:buClr>
                <a:srgbClr val="FF0000"/>
              </a:buClr>
              <a:buSzPct val="106000"/>
              <a:buFont typeface="Wingdings" panose="05000000000000000000" pitchFamily="2" charset="2"/>
              <a:buChar char="F"/>
            </a:pPr>
            <a:r>
              <a:rPr lang="en-US" sz="4000" b="1" dirty="0">
                <a:solidFill>
                  <a:srgbClr val="FF0000"/>
                </a:solidFill>
                <a:effectLst>
                  <a:outerShdw blurRad="38100" dist="38100" dir="2700000" algn="tl">
                    <a:srgbClr val="000000">
                      <a:alpha val="43137"/>
                    </a:srgbClr>
                  </a:outerShdw>
                </a:effectLst>
                <a:latin typeface="Arial Narrow" panose="020B0606020202030204" pitchFamily="34" charset="0"/>
              </a:rPr>
              <a:t>Drusilla</a:t>
            </a:r>
            <a:r>
              <a:rPr lang="en-US" sz="4000" b="1" dirty="0">
                <a:latin typeface="Arial Narrow" panose="020B0606020202030204" pitchFamily="34" charset="0"/>
              </a:rPr>
              <a:t> </a:t>
            </a:r>
            <a:r>
              <a:rPr lang="en-US" sz="4000" b="1" dirty="0" smtClean="0">
                <a:latin typeface="Arial Narrow" panose="020B0606020202030204" pitchFamily="34" charset="0"/>
              </a:rPr>
              <a:t>- </a:t>
            </a:r>
            <a:r>
              <a:rPr lang="en-US" sz="4400" b="1" dirty="0" smtClean="0">
                <a:latin typeface="Arial Narrow" panose="020B0606020202030204" pitchFamily="34" charset="0"/>
              </a:rPr>
              <a:t>“Paul's </a:t>
            </a:r>
            <a:r>
              <a:rPr lang="en-US" sz="4400" b="1" dirty="0">
                <a:latin typeface="Arial Narrow" panose="020B0606020202030204" pitchFamily="34" charset="0"/>
              </a:rPr>
              <a:t>being left in bonds on the retirement of Felix was due to the desire of the latter to please Drusilla” (</a:t>
            </a:r>
            <a:r>
              <a:rPr lang="en-US" sz="4400" b="1" i="1" dirty="0">
                <a:solidFill>
                  <a:srgbClr val="FF0000"/>
                </a:solidFill>
                <a:latin typeface="Arial Narrow" panose="020B0606020202030204" pitchFamily="34" charset="0"/>
              </a:rPr>
              <a:t>ISBE</a:t>
            </a:r>
            <a:r>
              <a:rPr lang="en-US" sz="4400" b="1" dirty="0">
                <a:latin typeface="Arial Narrow" panose="020B0606020202030204" pitchFamily="34" charset="0"/>
              </a:rPr>
              <a:t>)</a:t>
            </a:r>
          </a:p>
          <a:p>
            <a:pPr marL="0" indent="0" algn="just">
              <a:spcBef>
                <a:spcPts val="0"/>
              </a:spcBef>
              <a:buClr>
                <a:srgbClr val="FF0000"/>
              </a:buClr>
              <a:buFont typeface="Wingdings" panose="05000000000000000000" pitchFamily="2" charset="2"/>
              <a:buChar char="F"/>
            </a:pPr>
            <a:r>
              <a:rPr lang="en-US" sz="4300" b="1" dirty="0">
                <a:latin typeface="Arial Narrow" panose="020B0606020202030204" pitchFamily="34" charset="0"/>
              </a:rPr>
              <a:t>Great granddaughter of Herod the Great who murdered the Bethlehem infants.</a:t>
            </a:r>
          </a:p>
          <a:p>
            <a:pPr marL="0" indent="0" algn="just">
              <a:spcBef>
                <a:spcPts val="0"/>
              </a:spcBef>
              <a:buClr>
                <a:srgbClr val="FF0000"/>
              </a:buClr>
              <a:buFont typeface="Wingdings" panose="05000000000000000000" pitchFamily="2" charset="2"/>
              <a:buChar char="F"/>
            </a:pPr>
            <a:r>
              <a:rPr lang="en-US" sz="4300" b="1" dirty="0">
                <a:latin typeface="Arial Narrow" panose="020B0606020202030204" pitchFamily="34" charset="0"/>
              </a:rPr>
              <a:t>Great niece of Herod Antipas who beheaded John the </a:t>
            </a:r>
            <a:r>
              <a:rPr lang="en-US" sz="4300" b="1" dirty="0" err="1">
                <a:latin typeface="Arial Narrow" panose="020B0606020202030204" pitchFamily="34" charset="0"/>
              </a:rPr>
              <a:t>Immerser</a:t>
            </a:r>
            <a:r>
              <a:rPr lang="en-US" sz="4300" b="1" dirty="0">
                <a:latin typeface="Arial Narrow" panose="020B0606020202030204" pitchFamily="34" charset="0"/>
              </a:rPr>
              <a:t>.</a:t>
            </a:r>
          </a:p>
          <a:p>
            <a:pPr marL="0" indent="0" algn="just">
              <a:spcBef>
                <a:spcPts val="0"/>
              </a:spcBef>
              <a:buClr>
                <a:srgbClr val="FF0000"/>
              </a:buClr>
              <a:buFont typeface="Wingdings" panose="05000000000000000000" pitchFamily="2" charset="2"/>
              <a:buChar char="F"/>
            </a:pPr>
            <a:r>
              <a:rPr lang="en-US" sz="4300" b="1" dirty="0" smtClean="0">
                <a:latin typeface="Arial Narrow" panose="020B0606020202030204" pitchFamily="34" charset="0"/>
              </a:rPr>
              <a:t>Daughter </a:t>
            </a:r>
            <a:r>
              <a:rPr lang="en-US" sz="4300" b="1" dirty="0">
                <a:latin typeface="Arial Narrow" panose="020B0606020202030204" pitchFamily="34" charset="0"/>
              </a:rPr>
              <a:t>of </a:t>
            </a:r>
            <a:r>
              <a:rPr lang="en-US" sz="4300" b="1" dirty="0" smtClean="0">
                <a:latin typeface="Arial Narrow" panose="020B0606020202030204" pitchFamily="34" charset="0"/>
              </a:rPr>
              <a:t>Herod Agrippa </a:t>
            </a:r>
            <a:r>
              <a:rPr lang="en-US" sz="4300" b="1" dirty="0">
                <a:latin typeface="Arial Narrow" panose="020B0606020202030204" pitchFamily="34" charset="0"/>
              </a:rPr>
              <a:t>I who when she was about 6 years old murdered James.</a:t>
            </a:r>
          </a:p>
        </p:txBody>
      </p:sp>
    </p:spTree>
    <p:extLst>
      <p:ext uri="{BB962C8B-B14F-4D97-AF65-F5344CB8AC3E}">
        <p14:creationId xmlns:p14="http://schemas.microsoft.com/office/powerpoint/2010/main" val="1696608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a:solidFill>
            <a:schemeClr val="tx1"/>
          </a:solidFill>
        </p:spPr>
        <p:txBody>
          <a:bodyPr>
            <a:normAutofit fontScale="90000"/>
          </a:bodyPr>
          <a:lstStyle/>
          <a:p>
            <a:r>
              <a:rPr lang="en-US" sz="6000" b="1" dirty="0" smtClean="0">
                <a:solidFill>
                  <a:schemeClr val="bg1"/>
                </a:solidFill>
                <a:effectLst>
                  <a:outerShdw blurRad="38100" dist="38100" dir="2700000" algn="tl">
                    <a:srgbClr val="000000">
                      <a:alpha val="43137"/>
                    </a:srgbClr>
                  </a:outerShdw>
                </a:effectLst>
              </a:rPr>
              <a:t>Drusilla</a:t>
            </a:r>
            <a:endParaRPr lang="en-US" sz="6000"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838200"/>
            <a:ext cx="8915400" cy="6019800"/>
          </a:xfrm>
        </p:spPr>
        <p:txBody>
          <a:bodyPr>
            <a:normAutofit/>
          </a:bodyPr>
          <a:lstStyle/>
          <a:p>
            <a:pPr indent="0" algn="just">
              <a:spcBef>
                <a:spcPts val="0"/>
              </a:spcBef>
              <a:buClr>
                <a:srgbClr val="FF0000"/>
              </a:buClr>
              <a:buSzPct val="106000"/>
              <a:buFont typeface="Wingdings" panose="05000000000000000000" pitchFamily="2" charset="2"/>
              <a:buChar char="F"/>
            </a:pPr>
            <a:r>
              <a:rPr lang="en-US" sz="4200" b="1" dirty="0" smtClean="0">
                <a:effectLst>
                  <a:outerShdw blurRad="38100" dist="38100" dir="2700000" algn="tl">
                    <a:srgbClr val="000000">
                      <a:alpha val="43137"/>
                    </a:srgbClr>
                  </a:outerShdw>
                </a:effectLst>
              </a:rPr>
              <a:t>She </a:t>
            </a:r>
            <a:r>
              <a:rPr lang="en-US" sz="4200" b="1" dirty="0">
                <a:effectLst>
                  <a:outerShdw blurRad="38100" dist="38100" dir="2700000" algn="tl">
                    <a:srgbClr val="000000">
                      <a:alpha val="43137"/>
                    </a:srgbClr>
                  </a:outerShdw>
                </a:effectLst>
              </a:rPr>
              <a:t>was seduced away from her husband, King Aziz of </a:t>
            </a:r>
            <a:r>
              <a:rPr lang="en-US" sz="4200" b="1" dirty="0" err="1">
                <a:effectLst>
                  <a:outerShdw blurRad="38100" dist="38100" dir="2700000" algn="tl">
                    <a:srgbClr val="000000">
                      <a:alpha val="43137"/>
                    </a:srgbClr>
                  </a:outerShdw>
                </a:effectLst>
              </a:rPr>
              <a:t>Emesa</a:t>
            </a:r>
            <a:r>
              <a:rPr lang="en-US" sz="4200" b="1" dirty="0">
                <a:effectLst>
                  <a:outerShdw blurRad="38100" dist="38100" dir="2700000" algn="tl">
                    <a:srgbClr val="000000">
                      <a:alpha val="43137"/>
                    </a:srgbClr>
                  </a:outerShdw>
                </a:effectLst>
              </a:rPr>
              <a:t>, by Felix when she was </a:t>
            </a:r>
            <a:r>
              <a:rPr lang="en-US" sz="4200" b="1" dirty="0" smtClean="0">
                <a:effectLst>
                  <a:outerShdw blurRad="38100" dist="38100" dir="2700000" algn="tl">
                    <a:srgbClr val="000000">
                      <a:alpha val="43137"/>
                    </a:srgbClr>
                  </a:outerShdw>
                </a:effectLst>
              </a:rPr>
              <a:t>16 years old.</a:t>
            </a:r>
            <a:endParaRPr lang="en-US" sz="4200" b="1" dirty="0">
              <a:effectLst>
                <a:outerShdw blurRad="38100" dist="38100" dir="2700000" algn="tl">
                  <a:srgbClr val="000000">
                    <a:alpha val="43137"/>
                  </a:srgbClr>
                </a:outerShdw>
              </a:effectLst>
            </a:endParaRPr>
          </a:p>
          <a:p>
            <a:pPr indent="0" algn="just">
              <a:spcBef>
                <a:spcPts val="0"/>
              </a:spcBef>
              <a:buClr>
                <a:srgbClr val="FF0000"/>
              </a:buClr>
              <a:buSzPct val="106000"/>
              <a:buFont typeface="Wingdings" panose="05000000000000000000" pitchFamily="2" charset="2"/>
              <a:buChar char="F"/>
            </a:pPr>
            <a:r>
              <a:rPr lang="en-US" sz="4300" b="1" dirty="0">
                <a:effectLst>
                  <a:outerShdw blurRad="38100" dist="38100" dir="2700000" algn="tl">
                    <a:srgbClr val="000000">
                      <a:alpha val="43137"/>
                    </a:srgbClr>
                  </a:outerShdw>
                </a:effectLst>
              </a:rPr>
              <a:t>She was </a:t>
            </a:r>
            <a:r>
              <a:rPr lang="en-US" sz="4300" b="1" dirty="0" smtClean="0">
                <a:effectLst>
                  <a:outerShdw blurRad="38100" dist="38100" dir="2700000" algn="tl">
                    <a:srgbClr val="000000">
                      <a:alpha val="43137"/>
                    </a:srgbClr>
                  </a:outerShdw>
                </a:effectLst>
              </a:rPr>
              <a:t>said </a:t>
            </a:r>
            <a:r>
              <a:rPr lang="en-US" sz="4300" b="1" dirty="0">
                <a:effectLst>
                  <a:outerShdw blurRad="38100" dist="38100" dir="2700000" algn="tl">
                    <a:srgbClr val="000000">
                      <a:alpha val="43137"/>
                    </a:srgbClr>
                  </a:outerShdw>
                </a:effectLst>
              </a:rPr>
              <a:t>to </a:t>
            </a:r>
            <a:r>
              <a:rPr lang="en-US" sz="4300" b="1" dirty="0" smtClean="0">
                <a:effectLst>
                  <a:outerShdw blurRad="38100" dist="38100" dir="2700000" algn="tl">
                    <a:srgbClr val="000000">
                      <a:alpha val="43137"/>
                    </a:srgbClr>
                  </a:outerShdw>
                </a:effectLst>
              </a:rPr>
              <a:t>be physically beautiful.</a:t>
            </a:r>
            <a:endParaRPr lang="en-US" sz="4300" b="1" dirty="0">
              <a:effectLst>
                <a:outerShdw blurRad="38100" dist="38100" dir="2700000" algn="tl">
                  <a:srgbClr val="000000">
                    <a:alpha val="43137"/>
                  </a:srgbClr>
                </a:outerShdw>
              </a:effectLst>
            </a:endParaRPr>
          </a:p>
          <a:p>
            <a:pPr indent="0" algn="just">
              <a:spcBef>
                <a:spcPts val="0"/>
              </a:spcBef>
              <a:buClr>
                <a:srgbClr val="FF0000"/>
              </a:buClr>
              <a:buSzPct val="106000"/>
              <a:buFont typeface="Wingdings" panose="05000000000000000000" pitchFamily="2" charset="2"/>
              <a:buChar char="F"/>
            </a:pPr>
            <a:r>
              <a:rPr lang="en-US" sz="4300" b="1" dirty="0" smtClean="0">
                <a:effectLst>
                  <a:outerShdw blurRad="38100" dist="38100" dir="2700000" algn="tl">
                    <a:srgbClr val="000000">
                      <a:alpha val="43137"/>
                    </a:srgbClr>
                  </a:outerShdw>
                </a:effectLst>
              </a:rPr>
              <a:t>What about her spiritual beauty?</a:t>
            </a:r>
            <a:endParaRPr lang="en-US" sz="4300" b="1" dirty="0">
              <a:effectLst>
                <a:outerShdw blurRad="38100" dist="38100" dir="2700000" algn="tl">
                  <a:srgbClr val="000000">
                    <a:alpha val="43137"/>
                  </a:srgbClr>
                </a:outerShdw>
              </a:effectLst>
            </a:endParaRPr>
          </a:p>
          <a:p>
            <a:pPr indent="0" algn="just">
              <a:spcBef>
                <a:spcPts val="0"/>
              </a:spcBef>
              <a:buClr>
                <a:srgbClr val="FF0000"/>
              </a:buClr>
              <a:buSzPct val="106000"/>
              <a:buFont typeface="Wingdings" panose="05000000000000000000" pitchFamily="2" charset="2"/>
              <a:buChar char="F"/>
            </a:pPr>
            <a:r>
              <a:rPr lang="en-US" sz="4300" b="1" dirty="0">
                <a:effectLst>
                  <a:outerShdw blurRad="38100" dist="38100" dir="2700000" algn="tl">
                    <a:srgbClr val="000000">
                      <a:alpha val="43137"/>
                    </a:srgbClr>
                  </a:outerShdw>
                </a:effectLst>
              </a:rPr>
              <a:t>Felix &amp; Drusilla had a son who </a:t>
            </a:r>
            <a:r>
              <a:rPr lang="en-US" sz="4300" b="1" dirty="0" smtClean="0">
                <a:effectLst>
                  <a:outerShdw blurRad="38100" dist="38100" dir="2700000" algn="tl">
                    <a:srgbClr val="000000">
                      <a:alpha val="43137"/>
                    </a:srgbClr>
                  </a:outerShdw>
                </a:effectLst>
              </a:rPr>
              <a:t>died </a:t>
            </a:r>
            <a:r>
              <a:rPr lang="en-US" sz="4300" b="1" dirty="0">
                <a:effectLst>
                  <a:outerShdw blurRad="38100" dist="38100" dir="2700000" algn="tl">
                    <a:srgbClr val="000000">
                      <a:alpha val="43137"/>
                    </a:srgbClr>
                  </a:outerShdw>
                </a:effectLst>
              </a:rPr>
              <a:t>in </a:t>
            </a:r>
            <a:r>
              <a:rPr lang="en-US" sz="4300" b="1" dirty="0" smtClean="0">
                <a:effectLst>
                  <a:outerShdw blurRad="38100" dist="38100" dir="2700000" algn="tl">
                    <a:srgbClr val="000000">
                      <a:alpha val="43137"/>
                    </a:srgbClr>
                  </a:outerShdw>
                </a:effectLst>
              </a:rPr>
              <a:t>Pompeii at the </a:t>
            </a:r>
            <a:r>
              <a:rPr lang="en-US" sz="4300" b="1" dirty="0">
                <a:effectLst>
                  <a:outerShdw blurRad="38100" dist="38100" dir="2700000" algn="tl">
                    <a:srgbClr val="000000">
                      <a:alpha val="43137"/>
                    </a:srgbClr>
                  </a:outerShdw>
                </a:effectLst>
              </a:rPr>
              <a:t>eruption of Mt. Vesuvius in AD </a:t>
            </a:r>
            <a:r>
              <a:rPr lang="en-US" sz="4300" b="1" dirty="0" smtClean="0">
                <a:effectLst>
                  <a:outerShdw blurRad="38100" dist="38100" dir="2700000" algn="tl">
                    <a:srgbClr val="000000">
                      <a:alpha val="43137"/>
                    </a:srgbClr>
                  </a:outerShdw>
                </a:effectLst>
              </a:rPr>
              <a:t>70.</a:t>
            </a:r>
            <a:endParaRPr lang="en-US" sz="4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98261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6600" b="1" dirty="0" smtClean="0">
                <a:solidFill>
                  <a:schemeClr val="bg1"/>
                </a:solidFill>
                <a:effectLst>
                  <a:outerShdw blurRad="38100" dist="38100" dir="2700000" algn="tl">
                    <a:srgbClr val="000000">
                      <a:alpha val="43137"/>
                    </a:srgbClr>
                  </a:outerShdw>
                </a:effectLst>
              </a:rPr>
              <a:t>The Sermon</a:t>
            </a:r>
            <a:endParaRPr lang="en-US" sz="6600"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371600"/>
            <a:ext cx="8610600" cy="5486400"/>
          </a:xfrm>
        </p:spPr>
        <p:txBody>
          <a:bodyPr>
            <a:normAutofit fontScale="77500" lnSpcReduction="20000"/>
          </a:bodyPr>
          <a:lstStyle/>
          <a:p>
            <a:pPr marL="0" indent="0" algn="ctr">
              <a:buNone/>
            </a:pPr>
            <a:r>
              <a:rPr lang="en-US" sz="6000" b="1" dirty="0" smtClean="0">
                <a:solidFill>
                  <a:srgbClr val="FF0000"/>
                </a:solidFill>
                <a:effectLst>
                  <a:outerShdw blurRad="38100" dist="38100" dir="2700000" algn="tl">
                    <a:srgbClr val="000000">
                      <a:alpha val="43137"/>
                    </a:srgbClr>
                  </a:outerShdw>
                </a:effectLst>
              </a:rPr>
              <a:t>The responsibility of  every </a:t>
            </a:r>
            <a:r>
              <a:rPr lang="en-US" sz="6000" b="1" dirty="0">
                <a:solidFill>
                  <a:srgbClr val="FF0000"/>
                </a:solidFill>
                <a:effectLst>
                  <a:outerShdw blurRad="38100" dist="38100" dir="2700000" algn="tl">
                    <a:srgbClr val="000000">
                      <a:alpha val="43137"/>
                    </a:srgbClr>
                  </a:outerShdw>
                </a:effectLst>
              </a:rPr>
              <a:t>preacher is </a:t>
            </a:r>
            <a:r>
              <a:rPr lang="en-US" sz="6000" b="1" dirty="0" smtClean="0">
                <a:solidFill>
                  <a:srgbClr val="FF0000"/>
                </a:solidFill>
                <a:effectLst>
                  <a:outerShdw blurRad="38100" dist="38100" dir="2700000" algn="tl">
                    <a:srgbClr val="000000">
                      <a:alpha val="43137"/>
                    </a:srgbClr>
                  </a:outerShdw>
                </a:effectLst>
              </a:rPr>
              <a:t>great!</a:t>
            </a:r>
          </a:p>
          <a:p>
            <a:pPr marL="582930" indent="-514350">
              <a:buFont typeface="+mj-lt"/>
              <a:buAutoNum type="arabicPeriod"/>
            </a:pPr>
            <a:r>
              <a:rPr lang="en-US" sz="5300" b="1" dirty="0" smtClean="0">
                <a:effectLst>
                  <a:outerShdw blurRad="38100" dist="38100" dir="2700000" algn="tl">
                    <a:srgbClr val="000000">
                      <a:alpha val="43137"/>
                    </a:srgbClr>
                  </a:outerShdw>
                </a:effectLst>
              </a:rPr>
              <a:t>To proclaim the truth – </a:t>
            </a:r>
            <a:r>
              <a:rPr lang="en-US" sz="5300" b="1" dirty="0" smtClean="0">
                <a:solidFill>
                  <a:srgbClr val="FF0000"/>
                </a:solidFill>
                <a:effectLst>
                  <a:outerShdw blurRad="38100" dist="38100" dir="2700000" algn="tl">
                    <a:srgbClr val="000000">
                      <a:alpha val="43137"/>
                    </a:srgbClr>
                  </a:outerShdw>
                </a:effectLst>
              </a:rPr>
              <a:t>Gal. 1:6-9</a:t>
            </a:r>
            <a:r>
              <a:rPr lang="en-US" sz="5300" b="1" dirty="0" smtClean="0">
                <a:effectLst>
                  <a:outerShdw blurRad="38100" dist="38100" dir="2700000" algn="tl">
                    <a:srgbClr val="000000">
                      <a:alpha val="43137"/>
                    </a:srgbClr>
                  </a:outerShdw>
                </a:effectLst>
              </a:rPr>
              <a:t>; </a:t>
            </a:r>
            <a:r>
              <a:rPr lang="en-US" sz="5300" b="1" dirty="0" smtClean="0">
                <a:solidFill>
                  <a:srgbClr val="FF0000"/>
                </a:solidFill>
                <a:effectLst>
                  <a:outerShdw blurRad="38100" dist="38100" dir="2700000" algn="tl">
                    <a:srgbClr val="000000">
                      <a:alpha val="43137"/>
                    </a:srgbClr>
                  </a:outerShdw>
                </a:effectLst>
              </a:rPr>
              <a:t>Romans 1:16</a:t>
            </a:r>
          </a:p>
          <a:p>
            <a:pPr marL="582930" indent="-514350">
              <a:buFont typeface="+mj-lt"/>
              <a:buAutoNum type="arabicPeriod"/>
            </a:pPr>
            <a:r>
              <a:rPr lang="en-US" sz="5300" b="1" dirty="0" smtClean="0">
                <a:effectLst>
                  <a:outerShdw blurRad="38100" dist="38100" dir="2700000" algn="tl">
                    <a:srgbClr val="000000">
                      <a:alpha val="43137"/>
                    </a:srgbClr>
                  </a:outerShdw>
                </a:effectLst>
              </a:rPr>
              <a:t>We may never get to preach again – </a:t>
            </a:r>
            <a:r>
              <a:rPr lang="en-US" sz="5300" b="1" dirty="0" smtClean="0">
                <a:solidFill>
                  <a:srgbClr val="FF0000"/>
                </a:solidFill>
                <a:effectLst>
                  <a:outerShdw blurRad="38100" dist="38100" dir="2700000" algn="tl">
                    <a:srgbClr val="000000">
                      <a:alpha val="43137"/>
                    </a:srgbClr>
                  </a:outerShdw>
                </a:effectLst>
              </a:rPr>
              <a:t>II Timothy 4:6-8</a:t>
            </a:r>
          </a:p>
          <a:p>
            <a:pPr marL="582930" indent="-514350">
              <a:buFont typeface="+mj-lt"/>
              <a:buAutoNum type="arabicPeriod"/>
            </a:pPr>
            <a:r>
              <a:rPr lang="en-US" sz="5400" b="1" dirty="0">
                <a:effectLst>
                  <a:outerShdw blurRad="38100" dist="38100" dir="2700000" algn="tl">
                    <a:srgbClr val="000000">
                      <a:alpha val="43137"/>
                    </a:srgbClr>
                  </a:outerShdw>
                </a:effectLst>
              </a:rPr>
              <a:t>You may never hear me or any other preacher again – </a:t>
            </a:r>
            <a:r>
              <a:rPr lang="en-US" sz="5400" b="1" dirty="0">
                <a:solidFill>
                  <a:srgbClr val="FF0000"/>
                </a:solidFill>
                <a:effectLst>
                  <a:outerShdw blurRad="38100" dist="38100" dir="2700000" algn="tl">
                    <a:srgbClr val="000000">
                      <a:alpha val="43137"/>
                    </a:srgbClr>
                  </a:outerShdw>
                </a:effectLst>
              </a:rPr>
              <a:t>James </a:t>
            </a:r>
            <a:r>
              <a:rPr lang="en-US" sz="5400" b="1" dirty="0" smtClean="0">
                <a:solidFill>
                  <a:srgbClr val="FF0000"/>
                </a:solidFill>
                <a:effectLst>
                  <a:outerShdw blurRad="38100" dist="38100" dir="2700000" algn="tl">
                    <a:srgbClr val="000000">
                      <a:alpha val="43137"/>
                    </a:srgbClr>
                  </a:outerShdw>
                </a:effectLst>
              </a:rPr>
              <a:t>4:14</a:t>
            </a:r>
            <a:r>
              <a:rPr lang="en-US" sz="4900" b="1" dirty="0" smtClean="0">
                <a:effectLst>
                  <a:outerShdw blurRad="38100" dist="38100" dir="2700000" algn="tl">
                    <a:srgbClr val="000000">
                      <a:alpha val="43137"/>
                    </a:srgbClr>
                  </a:outerShdw>
                </a:effectLst>
              </a:rPr>
              <a:t>         </a:t>
            </a:r>
            <a:endParaRPr lang="en-US" sz="49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a:solidFill>
            <a:schemeClr val="tx1"/>
          </a:solidFill>
        </p:spPr>
        <p:txBody>
          <a:bodyPr>
            <a:normAutofit fontScale="90000"/>
          </a:bodyPr>
          <a:lstStyle/>
          <a:p>
            <a:r>
              <a:rPr lang="en-US" sz="6600" b="1" dirty="0" smtClean="0">
                <a:solidFill>
                  <a:schemeClr val="bg1"/>
                </a:solidFill>
                <a:effectLst>
                  <a:outerShdw blurRad="38100" dist="38100" dir="2700000" algn="tl">
                    <a:srgbClr val="000000">
                      <a:alpha val="43137"/>
                    </a:srgbClr>
                  </a:outerShdw>
                </a:effectLst>
              </a:rPr>
              <a:t>The Sermon</a:t>
            </a:r>
            <a:endParaRPr lang="en-US" sz="6600"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066800"/>
            <a:ext cx="8610600" cy="5715000"/>
          </a:xfrm>
        </p:spPr>
        <p:txBody>
          <a:bodyPr>
            <a:normAutofit fontScale="55000" lnSpcReduction="20000"/>
          </a:bodyPr>
          <a:lstStyle/>
          <a:p>
            <a:pPr marL="0" indent="0" algn="ctr">
              <a:buNone/>
            </a:pPr>
            <a:r>
              <a:rPr lang="en-US" sz="9100" b="1" dirty="0">
                <a:solidFill>
                  <a:srgbClr val="FF0000"/>
                </a:solidFill>
                <a:effectLst>
                  <a:outerShdw blurRad="38100" dist="38100" dir="2700000" algn="tl">
                    <a:srgbClr val="000000">
                      <a:alpha val="43137"/>
                    </a:srgbClr>
                  </a:outerShdw>
                </a:effectLst>
              </a:rPr>
              <a:t>Paul did not deal with </a:t>
            </a:r>
            <a:r>
              <a:rPr lang="en-US" sz="9100" b="1" dirty="0" smtClean="0">
                <a:solidFill>
                  <a:srgbClr val="FF0000"/>
                </a:solidFill>
                <a:effectLst>
                  <a:outerShdw blurRad="38100" dist="38100" dir="2700000" algn="tl">
                    <a:srgbClr val="000000">
                      <a:alpha val="43137"/>
                    </a:srgbClr>
                  </a:outerShdw>
                </a:effectLst>
              </a:rPr>
              <a:t>marginal </a:t>
            </a:r>
            <a:r>
              <a:rPr lang="en-US" sz="9800" b="1" dirty="0">
                <a:solidFill>
                  <a:srgbClr val="FF0000"/>
                </a:solidFill>
                <a:effectLst>
                  <a:outerShdw blurRad="38100" dist="38100" dir="2700000" algn="tl">
                    <a:srgbClr val="000000">
                      <a:alpha val="43137"/>
                    </a:srgbClr>
                  </a:outerShdw>
                </a:effectLst>
              </a:rPr>
              <a:t>or unimportant </a:t>
            </a:r>
            <a:r>
              <a:rPr lang="en-US" sz="9800" b="1" dirty="0" smtClean="0">
                <a:solidFill>
                  <a:srgbClr val="FF0000"/>
                </a:solidFill>
                <a:effectLst>
                  <a:outerShdw blurRad="38100" dist="38100" dir="2700000" algn="tl">
                    <a:srgbClr val="000000">
                      <a:alpha val="43137"/>
                    </a:srgbClr>
                  </a:outerShdw>
                </a:effectLst>
              </a:rPr>
              <a:t>matters.</a:t>
            </a:r>
            <a:r>
              <a:rPr lang="en-US" sz="8000" b="1" dirty="0" smtClean="0">
                <a:solidFill>
                  <a:srgbClr val="FF0000"/>
                </a:solidFill>
                <a:effectLst>
                  <a:outerShdw blurRad="38100" dist="38100" dir="2700000" algn="tl">
                    <a:srgbClr val="000000">
                      <a:alpha val="43137"/>
                    </a:srgbClr>
                  </a:outerShdw>
                </a:effectLst>
              </a:rPr>
              <a:t> </a:t>
            </a:r>
            <a:endParaRPr lang="en-US" sz="8000" b="1" dirty="0">
              <a:solidFill>
                <a:srgbClr val="FF0000"/>
              </a:solidFill>
              <a:effectLst>
                <a:outerShdw blurRad="38100" dist="38100" dir="2700000" algn="tl">
                  <a:srgbClr val="000000">
                    <a:alpha val="43137"/>
                  </a:srgbClr>
                </a:outerShdw>
              </a:effectLst>
            </a:endParaRPr>
          </a:p>
          <a:p>
            <a:pPr marL="582930" indent="-514350" algn="just">
              <a:buFont typeface="+mj-lt"/>
              <a:buAutoNum type="arabicPeriod"/>
            </a:pPr>
            <a:r>
              <a:rPr lang="en-US" sz="7300" b="1" dirty="0">
                <a:effectLst>
                  <a:outerShdw blurRad="38100" dist="38100" dir="2700000" algn="tl">
                    <a:srgbClr val="000000">
                      <a:alpha val="43137"/>
                    </a:srgbClr>
                  </a:outerShdw>
                </a:effectLst>
              </a:rPr>
              <a:t>He didn’t try to tone it down or </a:t>
            </a:r>
            <a:r>
              <a:rPr lang="en-US" sz="7300" b="1" dirty="0" smtClean="0">
                <a:effectLst>
                  <a:outerShdw blurRad="38100" dist="38100" dir="2700000" algn="tl">
                    <a:srgbClr val="000000">
                      <a:alpha val="43137"/>
                    </a:srgbClr>
                  </a:outerShdw>
                </a:effectLst>
              </a:rPr>
              <a:t>tickle ears.</a:t>
            </a:r>
            <a:endParaRPr lang="en-US" sz="7300" b="1" dirty="0">
              <a:effectLst>
                <a:outerShdw blurRad="38100" dist="38100" dir="2700000" algn="tl">
                  <a:srgbClr val="000000">
                    <a:alpha val="43137"/>
                  </a:srgbClr>
                </a:outerShdw>
              </a:effectLst>
            </a:endParaRPr>
          </a:p>
          <a:p>
            <a:pPr marL="582930" indent="-514350" algn="just">
              <a:buFont typeface="+mj-lt"/>
              <a:buAutoNum type="arabicPeriod"/>
            </a:pPr>
            <a:r>
              <a:rPr lang="en-US" sz="7300" b="1" dirty="0">
                <a:effectLst>
                  <a:outerShdw blurRad="38100" dist="38100" dir="2700000" algn="tl">
                    <a:srgbClr val="000000">
                      <a:alpha val="43137"/>
                    </a:srgbClr>
                  </a:outerShdw>
                </a:effectLst>
              </a:rPr>
              <a:t>He did not talk in vague </a:t>
            </a:r>
            <a:r>
              <a:rPr lang="en-US" sz="7300" b="1" dirty="0" smtClean="0">
                <a:effectLst>
                  <a:outerShdw blurRad="38100" dist="38100" dir="2700000" algn="tl">
                    <a:srgbClr val="000000">
                      <a:alpha val="43137"/>
                    </a:srgbClr>
                  </a:outerShdw>
                </a:effectLst>
              </a:rPr>
              <a:t>generalities.</a:t>
            </a:r>
            <a:endParaRPr lang="en-US" sz="7300" b="1" dirty="0">
              <a:effectLst>
                <a:outerShdw blurRad="38100" dist="38100" dir="2700000" algn="tl">
                  <a:srgbClr val="000000">
                    <a:alpha val="43137"/>
                  </a:srgbClr>
                </a:outerShdw>
              </a:effectLst>
            </a:endParaRPr>
          </a:p>
          <a:p>
            <a:pPr marL="582930" indent="-514350" algn="just">
              <a:buFont typeface="+mj-lt"/>
              <a:buAutoNum type="arabicPeriod"/>
            </a:pPr>
            <a:r>
              <a:rPr lang="en-US" sz="7300" b="1" dirty="0">
                <a:effectLst>
                  <a:outerShdw blurRad="38100" dist="38100" dir="2700000" algn="tl">
                    <a:srgbClr val="000000">
                      <a:alpha val="43137"/>
                    </a:srgbClr>
                  </a:outerShdw>
                </a:effectLst>
              </a:rPr>
              <a:t>He did not talk to them about how to make more money or feel better about their physical appearance.</a:t>
            </a:r>
          </a:p>
          <a:p>
            <a:pPr marL="582930" indent="-514350" algn="just">
              <a:buFont typeface="+mj-lt"/>
              <a:buAutoNum type="arabicPeriod"/>
            </a:pPr>
            <a:r>
              <a:rPr lang="en-US" sz="7300" b="1" dirty="0">
                <a:effectLst>
                  <a:outerShdw blurRad="38100" dist="38100" dir="2700000" algn="tl">
                    <a:srgbClr val="000000">
                      <a:alpha val="43137"/>
                    </a:srgbClr>
                  </a:outerShdw>
                </a:effectLst>
              </a:rPr>
              <a:t>He didn’t engage in </a:t>
            </a:r>
            <a:r>
              <a:rPr lang="en-US" sz="7300" b="1" dirty="0" smtClean="0">
                <a:effectLst>
                  <a:outerShdw blurRad="38100" dist="38100" dir="2700000" algn="tl">
                    <a:srgbClr val="000000">
                      <a:alpha val="43137"/>
                    </a:srgbClr>
                  </a:outerShdw>
                </a:effectLst>
              </a:rPr>
              <a:t>flattery. </a:t>
            </a:r>
            <a:endParaRPr lang="en-US" sz="7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25532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a:solidFill>
            <a:schemeClr val="tx1"/>
          </a:solidFill>
        </p:spPr>
        <p:txBody>
          <a:bodyPr>
            <a:normAutofit/>
          </a:bodyPr>
          <a:lstStyle/>
          <a:p>
            <a:r>
              <a:rPr lang="en-US" sz="6600" b="1" dirty="0" smtClean="0">
                <a:solidFill>
                  <a:schemeClr val="bg1"/>
                </a:solidFill>
                <a:effectLst>
                  <a:outerShdw blurRad="38100" dist="38100" dir="2700000" algn="tl">
                    <a:srgbClr val="000000">
                      <a:alpha val="43137"/>
                    </a:srgbClr>
                  </a:outerShdw>
                </a:effectLst>
              </a:rPr>
              <a:t>The Sermon</a:t>
            </a:r>
            <a:endParaRPr lang="en-US" sz="6600"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219200"/>
            <a:ext cx="8686800" cy="5029200"/>
          </a:xfrm>
        </p:spPr>
        <p:txBody>
          <a:bodyPr>
            <a:noAutofit/>
          </a:bodyPr>
          <a:lstStyle/>
          <a:p>
            <a:pPr algn="just">
              <a:spcBef>
                <a:spcPts val="0"/>
              </a:spcBef>
              <a:buClr>
                <a:srgbClr val="FF0000"/>
              </a:buClr>
              <a:buSzPct val="104000"/>
              <a:buFont typeface="Wingdings" panose="05000000000000000000" pitchFamily="2" charset="2"/>
              <a:buChar char="F"/>
            </a:pPr>
            <a:r>
              <a:rPr lang="en-US" sz="4400" b="1" dirty="0">
                <a:effectLst>
                  <a:outerShdw blurRad="38100" dist="38100" dir="2700000" algn="tl">
                    <a:srgbClr val="000000">
                      <a:alpha val="43137"/>
                    </a:srgbClr>
                  </a:outerShdw>
                </a:effectLst>
              </a:rPr>
              <a:t>He “</a:t>
            </a:r>
            <a:r>
              <a:rPr lang="en-US" sz="4400" b="1" dirty="0">
                <a:solidFill>
                  <a:srgbClr val="FF0000"/>
                </a:solidFill>
                <a:effectLst>
                  <a:outerShdw blurRad="38100" dist="38100" dir="2700000" algn="tl">
                    <a:srgbClr val="000000">
                      <a:alpha val="43137"/>
                    </a:srgbClr>
                  </a:outerShdw>
                </a:effectLst>
              </a:rPr>
              <a:t>reasoned</a:t>
            </a:r>
            <a:r>
              <a:rPr lang="en-US" sz="4400" b="1" dirty="0">
                <a:effectLst>
                  <a:outerShdw blurRad="38100" dist="38100" dir="2700000" algn="tl">
                    <a:srgbClr val="000000">
                      <a:alpha val="43137"/>
                    </a:srgbClr>
                  </a:outerShdw>
                </a:effectLst>
              </a:rPr>
              <a:t>” -"to think different things with oneself, to ponder,"</a:t>
            </a:r>
          </a:p>
          <a:p>
            <a:pPr>
              <a:spcBef>
                <a:spcPts val="0"/>
              </a:spcBef>
              <a:buClr>
                <a:srgbClr val="FF0000"/>
              </a:buClr>
              <a:buSzPct val="104000"/>
              <a:buFont typeface="Wingdings" panose="05000000000000000000" pitchFamily="2" charset="2"/>
              <a:buChar char="F"/>
            </a:pPr>
            <a:r>
              <a:rPr lang="en-US" sz="4000" b="1" dirty="0" smtClean="0">
                <a:effectLst>
                  <a:outerShdw blurRad="38100" dist="38100" dir="2700000" algn="tl">
                    <a:srgbClr val="000000">
                      <a:alpha val="43137"/>
                    </a:srgbClr>
                  </a:outerShdw>
                </a:effectLst>
              </a:rPr>
              <a:t>3 </a:t>
            </a:r>
            <a:r>
              <a:rPr lang="en-US" sz="4000" b="1" dirty="0">
                <a:effectLst>
                  <a:outerShdw blurRad="38100" dist="38100" dir="2700000" algn="tl">
                    <a:srgbClr val="000000">
                      <a:alpha val="43137"/>
                    </a:srgbClr>
                  </a:outerShdw>
                </a:effectLst>
              </a:rPr>
              <a:t>main points, quite plain </a:t>
            </a:r>
            <a:r>
              <a:rPr lang="en-US" sz="4000" b="1" dirty="0" smtClean="0">
                <a:effectLst>
                  <a:outerShdw blurRad="38100" dist="38100" dir="2700000" algn="tl">
                    <a:srgbClr val="000000">
                      <a:alpha val="43137"/>
                    </a:srgbClr>
                  </a:outerShdw>
                </a:effectLst>
              </a:rPr>
              <a:t>&amp; </a:t>
            </a:r>
            <a:r>
              <a:rPr lang="en-US" sz="4000" b="1" dirty="0">
                <a:effectLst>
                  <a:outerShdw blurRad="38100" dist="38100" dir="2700000" algn="tl">
                    <a:srgbClr val="000000">
                      <a:alpha val="43137"/>
                    </a:srgbClr>
                  </a:outerShdw>
                </a:effectLst>
              </a:rPr>
              <a:t>personal-</a:t>
            </a:r>
          </a:p>
          <a:p>
            <a:pPr marL="457200" indent="0" algn="just">
              <a:spcBef>
                <a:spcPts val="0"/>
              </a:spcBef>
              <a:buFont typeface="+mj-lt"/>
              <a:buAutoNum type="arabicPeriod"/>
            </a:pPr>
            <a:r>
              <a:rPr lang="en-US" sz="3800" b="1" dirty="0" smtClean="0">
                <a:effectLst>
                  <a:outerShdw blurRad="38100" dist="38100" dir="2700000" algn="tl">
                    <a:srgbClr val="000000">
                      <a:alpha val="43137"/>
                    </a:srgbClr>
                  </a:outerShdw>
                </a:effectLst>
              </a:rPr>
              <a:t> Righteousness </a:t>
            </a:r>
            <a:r>
              <a:rPr lang="en-US" sz="3800" b="1" dirty="0">
                <a:effectLst>
                  <a:outerShdw blurRad="38100" dist="38100" dir="2700000" algn="tl">
                    <a:srgbClr val="000000">
                      <a:alpha val="43137"/>
                    </a:srgbClr>
                  </a:outerShdw>
                </a:effectLst>
              </a:rPr>
              <a:t>– “was previously spelled ‘</a:t>
            </a:r>
            <a:r>
              <a:rPr lang="en-US" sz="3800" b="1" dirty="0" err="1">
                <a:effectLst>
                  <a:outerShdw blurRad="38100" dist="38100" dir="2700000" algn="tl">
                    <a:srgbClr val="000000">
                      <a:alpha val="43137"/>
                    </a:srgbClr>
                  </a:outerShdw>
                </a:effectLst>
              </a:rPr>
              <a:t>rightwiseness</a:t>
            </a:r>
            <a:r>
              <a:rPr lang="en-US" sz="3800" b="1" dirty="0">
                <a:effectLst>
                  <a:outerShdw blurRad="38100" dist="38100" dir="2700000" algn="tl">
                    <a:srgbClr val="000000">
                      <a:alpha val="43137"/>
                    </a:srgbClr>
                  </a:outerShdw>
                </a:effectLst>
              </a:rPr>
              <a:t>’” (Vine’s) – We </a:t>
            </a:r>
            <a:r>
              <a:rPr lang="en-US" sz="3800" b="1" dirty="0" smtClean="0">
                <a:effectLst>
                  <a:outerShdw blurRad="38100" dist="38100" dir="2700000" algn="tl">
                    <a:srgbClr val="000000">
                      <a:alpha val="43137"/>
                    </a:srgbClr>
                  </a:outerShdw>
                </a:effectLst>
              </a:rPr>
              <a:t>might very well and properly </a:t>
            </a:r>
            <a:r>
              <a:rPr lang="en-US" sz="3800" b="1" dirty="0">
                <a:effectLst>
                  <a:outerShdw blurRad="38100" dist="38100" dir="2700000" algn="tl">
                    <a:srgbClr val="000000">
                      <a:alpha val="43137"/>
                    </a:srgbClr>
                  </a:outerShdw>
                </a:effectLst>
              </a:rPr>
              <a:t>call it </a:t>
            </a:r>
            <a:r>
              <a:rPr lang="en-US" sz="3800" b="1" dirty="0" smtClean="0">
                <a:effectLst>
                  <a:outerShdw blurRad="38100" dist="38100" dir="2700000" algn="tl">
                    <a:srgbClr val="000000">
                      <a:alpha val="43137"/>
                    </a:srgbClr>
                  </a:outerShdw>
                </a:effectLst>
              </a:rPr>
              <a:t>“justice.”</a:t>
            </a:r>
            <a:endParaRPr lang="en-US" sz="3800" b="1" dirty="0">
              <a:effectLst>
                <a:outerShdw blurRad="38100" dist="38100" dir="2700000" algn="tl">
                  <a:srgbClr val="000000">
                    <a:alpha val="43137"/>
                  </a:srgbClr>
                </a:outerShdw>
              </a:effectLst>
            </a:endParaRPr>
          </a:p>
          <a:p>
            <a:pPr marL="457200" indent="0" algn="just">
              <a:spcBef>
                <a:spcPts val="0"/>
              </a:spcBef>
              <a:buFont typeface="+mj-lt"/>
              <a:buAutoNum type="arabicPeriod"/>
            </a:pPr>
            <a:r>
              <a:rPr lang="en-US" sz="3800" b="1" dirty="0" smtClean="0">
                <a:effectLst>
                  <a:outerShdw blurRad="38100" dist="38100" dir="2700000" algn="tl">
                    <a:srgbClr val="000000">
                      <a:alpha val="43137"/>
                    </a:srgbClr>
                  </a:outerShdw>
                </a:effectLst>
              </a:rPr>
              <a:t> Temperance </a:t>
            </a:r>
            <a:r>
              <a:rPr lang="en-US" sz="3800" b="1" dirty="0">
                <a:effectLst>
                  <a:outerShdw blurRad="38100" dist="38100" dir="2700000" algn="tl">
                    <a:srgbClr val="000000">
                      <a:alpha val="43137"/>
                    </a:srgbClr>
                  </a:outerShdw>
                </a:effectLst>
              </a:rPr>
              <a:t>– </a:t>
            </a:r>
            <a:r>
              <a:rPr lang="en-US" sz="3800" b="1" dirty="0" smtClean="0">
                <a:effectLst>
                  <a:outerShdw blurRad="38100" dist="38100" dir="2700000" algn="tl">
                    <a:srgbClr val="000000">
                      <a:alpha val="43137"/>
                    </a:srgbClr>
                  </a:outerShdw>
                </a:effectLst>
              </a:rPr>
              <a:t>“Self </a:t>
            </a:r>
            <a:r>
              <a:rPr lang="en-US" sz="3800" b="1" dirty="0">
                <a:effectLst>
                  <a:outerShdw blurRad="38100" dist="38100" dir="2700000" algn="tl">
                    <a:srgbClr val="000000">
                      <a:alpha val="43137"/>
                    </a:srgbClr>
                  </a:outerShdw>
                </a:effectLst>
              </a:rPr>
              <a:t>control”</a:t>
            </a:r>
          </a:p>
          <a:p>
            <a:pPr marL="457200" indent="0" algn="just">
              <a:spcBef>
                <a:spcPts val="0"/>
              </a:spcBef>
              <a:buFont typeface="+mj-lt"/>
              <a:buAutoNum type="arabicPeriod"/>
            </a:pPr>
            <a:r>
              <a:rPr lang="en-US" sz="3800" b="1" dirty="0" smtClean="0">
                <a:effectLst>
                  <a:outerShdw blurRad="38100" dist="38100" dir="2700000" algn="tl">
                    <a:srgbClr val="000000">
                      <a:alpha val="43137"/>
                    </a:srgbClr>
                  </a:outerShdw>
                </a:effectLst>
              </a:rPr>
              <a:t> Judgment </a:t>
            </a:r>
            <a:r>
              <a:rPr lang="en-US" sz="3800" b="1" dirty="0">
                <a:effectLst>
                  <a:outerShdw blurRad="38100" dist="38100" dir="2700000" algn="tl">
                    <a:srgbClr val="000000">
                      <a:alpha val="43137"/>
                    </a:srgbClr>
                  </a:outerShdw>
                </a:effectLst>
              </a:rPr>
              <a:t>to come  </a:t>
            </a:r>
          </a:p>
        </p:txBody>
      </p:sp>
    </p:spTree>
    <p:extLst>
      <p:ext uri="{BB962C8B-B14F-4D97-AF65-F5344CB8AC3E}">
        <p14:creationId xmlns:p14="http://schemas.microsoft.com/office/powerpoint/2010/main" val="826080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a:solidFill>
            <a:schemeClr val="tx1"/>
          </a:solidFill>
        </p:spPr>
        <p:txBody>
          <a:bodyPr>
            <a:normAutofit fontScale="90000"/>
          </a:bodyPr>
          <a:lstStyle/>
          <a:p>
            <a:r>
              <a:rPr lang="en-US" sz="6600" b="1" dirty="0" smtClean="0">
                <a:solidFill>
                  <a:schemeClr val="bg1"/>
                </a:solidFill>
                <a:effectLst>
                  <a:outerShdw blurRad="38100" dist="38100" dir="2700000" algn="tl">
                    <a:srgbClr val="000000">
                      <a:alpha val="43137"/>
                    </a:srgbClr>
                  </a:outerShdw>
                </a:effectLst>
              </a:rPr>
              <a:t>The Effect of the Sermon</a:t>
            </a:r>
            <a:endParaRPr lang="en-US" sz="6600"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066800"/>
            <a:ext cx="8610600" cy="5791200"/>
          </a:xfrm>
        </p:spPr>
        <p:txBody>
          <a:bodyPr>
            <a:normAutofit fontScale="62500" lnSpcReduction="20000"/>
          </a:bodyPr>
          <a:lstStyle/>
          <a:p>
            <a:pPr marL="0" indent="0" algn="ctr">
              <a:buNone/>
            </a:pPr>
            <a:r>
              <a:rPr lang="en-US" sz="7300" b="1" dirty="0">
                <a:solidFill>
                  <a:srgbClr val="FF0000"/>
                </a:solidFill>
                <a:effectLst>
                  <a:outerShdw blurRad="38100" dist="38100" dir="2700000" algn="tl">
                    <a:srgbClr val="000000">
                      <a:alpha val="43137"/>
                    </a:srgbClr>
                  </a:outerShdw>
                </a:effectLst>
              </a:rPr>
              <a:t>Drusilla- no comment recorded. </a:t>
            </a:r>
          </a:p>
          <a:p>
            <a:pPr algn="just"/>
            <a:r>
              <a:rPr lang="en-US" sz="6500" b="1" dirty="0">
                <a:effectLst>
                  <a:outerShdw blurRad="38100" dist="38100" dir="2700000" algn="tl">
                    <a:srgbClr val="000000">
                      <a:alpha val="43137"/>
                    </a:srgbClr>
                  </a:outerShdw>
                </a:effectLst>
              </a:rPr>
              <a:t>A seared </a:t>
            </a:r>
            <a:r>
              <a:rPr lang="en-US" sz="6500" b="1" dirty="0" smtClean="0">
                <a:effectLst>
                  <a:outerShdw blurRad="38100" dist="38100" dir="2700000" algn="tl">
                    <a:srgbClr val="000000">
                      <a:alpha val="43137"/>
                    </a:srgbClr>
                  </a:outerShdw>
                </a:effectLst>
              </a:rPr>
              <a:t>conscience?</a:t>
            </a:r>
            <a:endParaRPr lang="en-US" sz="6500" b="1" dirty="0">
              <a:effectLst>
                <a:outerShdw blurRad="38100" dist="38100" dir="2700000" algn="tl">
                  <a:srgbClr val="000000">
                    <a:alpha val="43137"/>
                  </a:srgbClr>
                </a:outerShdw>
              </a:effectLst>
            </a:endParaRPr>
          </a:p>
          <a:p>
            <a:pPr algn="just"/>
            <a:r>
              <a:rPr lang="en-US" sz="6500" b="1" dirty="0" smtClean="0">
                <a:effectLst>
                  <a:outerShdw blurRad="38100" dist="38100" dir="2700000" algn="tl">
                    <a:srgbClr val="000000">
                      <a:alpha val="43137"/>
                    </a:srgbClr>
                  </a:outerShdw>
                </a:effectLst>
              </a:rPr>
              <a:t>“Speaking </a:t>
            </a:r>
            <a:r>
              <a:rPr lang="en-US" sz="6500" b="1" dirty="0">
                <a:effectLst>
                  <a:outerShdw blurRad="38100" dist="38100" dir="2700000" algn="tl">
                    <a:srgbClr val="000000">
                      <a:alpha val="43137"/>
                    </a:srgbClr>
                  </a:outerShdw>
                </a:effectLst>
              </a:rPr>
              <a:t>lies in hypocrisy; having their conscience </a:t>
            </a:r>
            <a:r>
              <a:rPr lang="en-US" sz="6500" b="1" u="sng" dirty="0">
                <a:solidFill>
                  <a:schemeClr val="tx2"/>
                </a:solidFill>
                <a:effectLst>
                  <a:outerShdw blurRad="38100" dist="38100" dir="2700000" algn="tl">
                    <a:srgbClr val="000000">
                      <a:alpha val="43137"/>
                    </a:srgbClr>
                  </a:outerShdw>
                </a:effectLst>
              </a:rPr>
              <a:t>seared with a hot iron</a:t>
            </a:r>
            <a:r>
              <a:rPr lang="en-US" sz="6500" b="1" dirty="0" smtClean="0">
                <a:effectLst>
                  <a:outerShdw blurRad="38100" dist="38100" dir="2700000" algn="tl">
                    <a:srgbClr val="000000">
                      <a:alpha val="43137"/>
                    </a:srgbClr>
                  </a:outerShdw>
                </a:effectLst>
              </a:rPr>
              <a:t>;” </a:t>
            </a:r>
            <a:r>
              <a:rPr lang="en-US" sz="7300" b="1" dirty="0" smtClean="0">
                <a:solidFill>
                  <a:srgbClr val="FF0000"/>
                </a:solidFill>
                <a:effectLst>
                  <a:outerShdw blurRad="38100" dist="38100" dir="2700000" algn="tl">
                    <a:srgbClr val="000000">
                      <a:alpha val="43137"/>
                    </a:srgbClr>
                  </a:outerShdw>
                </a:effectLst>
              </a:rPr>
              <a:t>I Timothy 4:2</a:t>
            </a:r>
          </a:p>
          <a:p>
            <a:pPr marL="0" indent="0">
              <a:buNone/>
            </a:pPr>
            <a:r>
              <a:rPr lang="en-US" sz="7000" b="1" dirty="0" smtClean="0">
                <a:effectLst>
                  <a:outerShdw blurRad="38100" dist="38100" dir="2700000" algn="tl">
                    <a:srgbClr val="000000">
                      <a:alpha val="43137"/>
                    </a:srgbClr>
                  </a:outerShdw>
                </a:effectLst>
              </a:rPr>
              <a:t>   </a:t>
            </a:r>
            <a:r>
              <a:rPr lang="vi-VN" sz="7000" b="1" dirty="0" smtClean="0">
                <a:effectLst>
                  <a:outerShdw blurRad="38100" dist="38100" dir="2700000" algn="tl">
                    <a:srgbClr val="000000">
                      <a:alpha val="43137"/>
                    </a:srgbClr>
                  </a:outerShdw>
                </a:effectLst>
              </a:rPr>
              <a:t>καυτηριάζω</a:t>
            </a:r>
            <a:endParaRPr lang="en-US" sz="7000" b="1" dirty="0">
              <a:effectLst>
                <a:outerShdw blurRad="38100" dist="38100" dir="2700000" algn="tl">
                  <a:srgbClr val="000000">
                    <a:alpha val="43137"/>
                  </a:srgbClr>
                </a:outerShdw>
              </a:effectLst>
            </a:endParaRPr>
          </a:p>
          <a:p>
            <a:pPr marL="0" indent="0">
              <a:buNone/>
            </a:pPr>
            <a:r>
              <a:rPr lang="en-US" sz="7000" b="1" dirty="0" smtClean="0">
                <a:effectLst>
                  <a:outerShdw blurRad="38100" dist="38100" dir="2700000" algn="tl">
                    <a:srgbClr val="000000">
                      <a:alpha val="43137"/>
                    </a:srgbClr>
                  </a:outerShdw>
                </a:effectLst>
              </a:rPr>
              <a:t>   </a:t>
            </a:r>
            <a:r>
              <a:rPr lang="en-US" sz="7700" b="1" dirty="0" err="1" smtClean="0">
                <a:effectLst>
                  <a:outerShdw blurRad="38100" dist="38100" dir="2700000" algn="tl">
                    <a:srgbClr val="000000">
                      <a:alpha val="43137"/>
                    </a:srgbClr>
                  </a:outerShdw>
                </a:effectLst>
              </a:rPr>
              <a:t>kaute</a:t>
            </a:r>
            <a:r>
              <a:rPr lang="en-US" sz="7700" b="1" dirty="0" err="1">
                <a:effectLst>
                  <a:outerShdw blurRad="38100" dist="38100" dir="2700000" algn="tl">
                    <a:srgbClr val="000000">
                      <a:alpha val="43137"/>
                    </a:srgbClr>
                  </a:outerShdw>
                </a:effectLst>
              </a:rPr>
              <a:t>̄riazo</a:t>
            </a:r>
            <a:r>
              <a:rPr lang="en-US" sz="7700" b="1" dirty="0">
                <a:effectLst>
                  <a:outerShdw blurRad="38100" dist="38100" dir="2700000" algn="tl">
                    <a:srgbClr val="000000">
                      <a:alpha val="43137"/>
                    </a:srgbClr>
                  </a:outerShdw>
                </a:effectLst>
              </a:rPr>
              <a:t>̄</a:t>
            </a:r>
          </a:p>
          <a:p>
            <a:pPr marL="0" indent="0">
              <a:buNone/>
            </a:pPr>
            <a:r>
              <a:rPr lang="en-US" sz="7000" b="1" dirty="0" smtClean="0">
                <a:effectLst>
                  <a:outerShdw blurRad="38100" dist="38100" dir="2700000" algn="tl">
                    <a:srgbClr val="000000">
                      <a:alpha val="43137"/>
                    </a:srgbClr>
                  </a:outerShdw>
                </a:effectLst>
              </a:rPr>
              <a:t>   </a:t>
            </a:r>
            <a:r>
              <a:rPr lang="en-US" sz="7500" b="1" dirty="0" smtClean="0">
                <a:solidFill>
                  <a:srgbClr val="FF0000"/>
                </a:solidFill>
                <a:effectLst>
                  <a:outerShdw blurRad="38100" dist="38100" dir="2700000" algn="tl">
                    <a:srgbClr val="000000">
                      <a:alpha val="43137"/>
                    </a:srgbClr>
                  </a:outerShdw>
                </a:effectLst>
              </a:rPr>
              <a:t>Thayer </a:t>
            </a:r>
            <a:r>
              <a:rPr lang="en-US" sz="7500" b="1" dirty="0" smtClean="0">
                <a:effectLst>
                  <a:outerShdw blurRad="38100" dist="38100" dir="2700000" algn="tl">
                    <a:srgbClr val="000000">
                      <a:alpha val="43137"/>
                    </a:srgbClr>
                  </a:outerShdw>
                </a:effectLst>
              </a:rPr>
              <a:t>– to mark by branding; in a medical sense, to cauterize</a:t>
            </a:r>
            <a:endParaRPr lang="en-US" sz="7500" b="1" dirty="0">
              <a:effectLst>
                <a:outerShdw blurRad="38100" dist="38100" dir="2700000" algn="tl">
                  <a:srgbClr val="000000">
                    <a:alpha val="43137"/>
                  </a:srgbClr>
                </a:outerShdw>
              </a:effectLst>
            </a:endParaRPr>
          </a:p>
          <a:p>
            <a:pPr algn="just"/>
            <a:endParaRPr lang="en-US" sz="60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26080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839200" cy="6924973"/>
          </a:xfrm>
          <a:prstGeom prst="rect">
            <a:avLst/>
          </a:prstGeom>
          <a:noFill/>
        </p:spPr>
        <p:txBody>
          <a:bodyPr wrap="square" rtlCol="0">
            <a:spAutoFit/>
          </a:bodyPr>
          <a:lstStyle/>
          <a:p>
            <a:pPr algn="ctr"/>
            <a:r>
              <a:rPr lang="en-US" sz="15400" b="1" dirty="0" smtClean="0">
                <a:solidFill>
                  <a:srgbClr val="FF0000"/>
                </a:solidFill>
                <a:effectLst>
                  <a:outerShdw blurRad="38100" dist="38100" dir="2700000" algn="tl">
                    <a:srgbClr val="000000">
                      <a:alpha val="43137"/>
                    </a:srgbClr>
                  </a:outerShdw>
                </a:effectLst>
              </a:rPr>
              <a:t>Welcome</a:t>
            </a:r>
            <a:r>
              <a:rPr lang="en-US" sz="12800" b="1" dirty="0" smtClean="0">
                <a:solidFill>
                  <a:srgbClr val="FF0000"/>
                </a:solidFill>
                <a:effectLst>
                  <a:outerShdw blurRad="38100" dist="38100" dir="2700000" algn="tl">
                    <a:srgbClr val="000000">
                      <a:alpha val="43137"/>
                    </a:srgbClr>
                  </a:outerShdw>
                </a:effectLst>
              </a:rPr>
              <a:t> </a:t>
            </a:r>
          </a:p>
          <a:p>
            <a:pPr algn="ctr"/>
            <a:r>
              <a:rPr lang="en-US" sz="9600" b="1" dirty="0" smtClean="0">
                <a:solidFill>
                  <a:srgbClr val="FF0000"/>
                </a:solidFill>
                <a:effectLst>
                  <a:outerShdw blurRad="38100" dist="38100" dir="2700000" algn="tl">
                    <a:srgbClr val="000000">
                      <a:alpha val="43137"/>
                    </a:srgbClr>
                  </a:outerShdw>
                </a:effectLst>
              </a:rPr>
              <a:t>To The Services </a:t>
            </a:r>
          </a:p>
          <a:p>
            <a:pPr algn="ctr"/>
            <a:r>
              <a:rPr lang="en-US" sz="6600" b="1" dirty="0" smtClean="0">
                <a:solidFill>
                  <a:srgbClr val="FF0000"/>
                </a:solidFill>
                <a:effectLst>
                  <a:outerShdw blurRad="38100" dist="38100" dir="2700000" algn="tl">
                    <a:srgbClr val="000000">
                      <a:alpha val="43137"/>
                    </a:srgbClr>
                  </a:outerShdw>
                </a:effectLst>
              </a:rPr>
              <a:t>Of The </a:t>
            </a:r>
          </a:p>
          <a:p>
            <a:pPr algn="ctr"/>
            <a:r>
              <a:rPr lang="en-US" sz="6600" b="1" dirty="0" smtClean="0">
                <a:solidFill>
                  <a:srgbClr val="FF0000"/>
                </a:solidFill>
                <a:effectLst>
                  <a:outerShdw blurRad="38100" dist="38100" dir="2700000" algn="tl">
                    <a:srgbClr val="000000">
                      <a:alpha val="43137"/>
                    </a:srgbClr>
                  </a:outerShdw>
                </a:effectLst>
              </a:rPr>
              <a:t>Dunlap church of Christ</a:t>
            </a:r>
          </a:p>
          <a:p>
            <a:pPr algn="ctr"/>
            <a:endParaRPr lang="en-US" sz="400" b="1" dirty="0" smtClean="0">
              <a:solidFill>
                <a:srgbClr val="0070C0"/>
              </a:solidFill>
              <a:effectLst>
                <a:outerShdw blurRad="38100" dist="38100" dir="2700000" algn="tl">
                  <a:srgbClr val="000000">
                    <a:alpha val="43137"/>
                  </a:srgbClr>
                </a:outerShdw>
              </a:effectLst>
            </a:endParaRPr>
          </a:p>
          <a:p>
            <a:pPr algn="ctr"/>
            <a:endParaRPr lang="en-US" sz="400" b="1" dirty="0">
              <a:solidFill>
                <a:srgbClr val="0070C0"/>
              </a:solidFill>
              <a:effectLst>
                <a:outerShdw blurRad="38100" dist="38100" dir="2700000" algn="tl">
                  <a:srgbClr val="000000">
                    <a:alpha val="43137"/>
                  </a:srgbClr>
                </a:outerShdw>
              </a:effectLst>
            </a:endParaRPr>
          </a:p>
          <a:p>
            <a:pPr algn="ctr"/>
            <a:r>
              <a:rPr lang="en-US" sz="5400" b="1" dirty="0" smtClean="0">
                <a:solidFill>
                  <a:srgbClr val="0070C0"/>
                </a:solidFill>
                <a:effectLst>
                  <a:outerShdw blurRad="38100" dist="38100" dir="2700000" algn="tl">
                    <a:srgbClr val="000000">
                      <a:alpha val="43137"/>
                    </a:srgbClr>
                  </a:outerShdw>
                </a:effectLst>
              </a:rPr>
              <a:t>Questions? Just Let Us Know!</a:t>
            </a:r>
            <a:endParaRPr lang="en-US" sz="5400"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91611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p:cTn id="7"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a:solidFill>
            <a:schemeClr val="tx1"/>
          </a:solidFill>
        </p:spPr>
        <p:txBody>
          <a:bodyPr>
            <a:normAutofit fontScale="90000"/>
          </a:bodyPr>
          <a:lstStyle/>
          <a:p>
            <a:r>
              <a:rPr lang="en-US" sz="6600" b="1" dirty="0" smtClean="0">
                <a:solidFill>
                  <a:schemeClr val="bg1"/>
                </a:solidFill>
                <a:effectLst>
                  <a:outerShdw blurRad="38100" dist="38100" dir="2700000" algn="tl">
                    <a:srgbClr val="000000">
                      <a:alpha val="43137"/>
                    </a:srgbClr>
                  </a:outerShdw>
                </a:effectLst>
              </a:rPr>
              <a:t>The Effect of the Sermon</a:t>
            </a:r>
            <a:endParaRPr lang="en-US" sz="6600"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066800"/>
            <a:ext cx="8610600" cy="5791200"/>
          </a:xfrm>
        </p:spPr>
        <p:txBody>
          <a:bodyPr>
            <a:normAutofit fontScale="85000" lnSpcReduction="20000"/>
          </a:bodyPr>
          <a:lstStyle/>
          <a:p>
            <a:pPr>
              <a:buClr>
                <a:srgbClr val="FF0000"/>
              </a:buClr>
              <a:buSzPct val="104000"/>
              <a:buFont typeface="Wingdings" panose="05000000000000000000" pitchFamily="2" charset="2"/>
              <a:buChar char="F"/>
            </a:pPr>
            <a:r>
              <a:rPr lang="en-US" sz="6000" b="1" dirty="0" smtClean="0">
                <a:solidFill>
                  <a:srgbClr val="FF0000"/>
                </a:solidFill>
                <a:effectLst>
                  <a:outerShdw blurRad="38100" dist="38100" dir="2700000" algn="tl">
                    <a:srgbClr val="000000">
                      <a:alpha val="43137"/>
                    </a:srgbClr>
                  </a:outerShdw>
                </a:effectLst>
              </a:rPr>
              <a:t>Felix </a:t>
            </a:r>
            <a:r>
              <a:rPr lang="en-US" sz="6000" b="1" dirty="0" smtClean="0">
                <a:solidFill>
                  <a:srgbClr val="FF0000"/>
                </a:solidFill>
              </a:rPr>
              <a:t>                                                                                                                                                                                                                                                                                                                                                                                                                                                                                                                                                                                     </a:t>
            </a:r>
            <a:endParaRPr lang="en-US" sz="6000" b="1" dirty="0">
              <a:solidFill>
                <a:srgbClr val="FF0000"/>
              </a:solidFill>
            </a:endParaRPr>
          </a:p>
          <a:p>
            <a:r>
              <a:rPr lang="en-US" sz="6000" b="1" dirty="0">
                <a:effectLst>
                  <a:outerShdw blurRad="38100" dist="38100" dir="2700000" algn="tl">
                    <a:srgbClr val="000000">
                      <a:alpha val="43137"/>
                    </a:srgbClr>
                  </a:outerShdw>
                </a:effectLst>
              </a:rPr>
              <a:t>“</a:t>
            </a:r>
            <a:r>
              <a:rPr lang="en-US" sz="6000" b="1" dirty="0" err="1">
                <a:effectLst>
                  <a:outerShdw blurRad="38100" dist="38100" dir="2700000" algn="tl">
                    <a:srgbClr val="000000">
                      <a:alpha val="43137"/>
                    </a:srgbClr>
                  </a:outerShdw>
                </a:effectLst>
              </a:rPr>
              <a:t>Emphobos</a:t>
            </a:r>
            <a:r>
              <a:rPr lang="en-US" sz="6000" b="1" dirty="0">
                <a:effectLst>
                  <a:outerShdw blurRad="38100" dist="38100" dir="2700000" algn="tl">
                    <a:srgbClr val="000000">
                      <a:alpha val="43137"/>
                    </a:srgbClr>
                  </a:outerShdw>
                </a:effectLst>
              </a:rPr>
              <a:t>” - To </a:t>
            </a:r>
            <a:r>
              <a:rPr lang="en-US" sz="6000" b="1" dirty="0" smtClean="0">
                <a:effectLst>
                  <a:outerShdw blurRad="38100" dist="38100" dir="2700000" algn="tl">
                    <a:srgbClr val="000000">
                      <a:alpha val="43137"/>
                    </a:srgbClr>
                  </a:outerShdw>
                </a:effectLst>
              </a:rPr>
              <a:t>become frightened</a:t>
            </a:r>
            <a:endParaRPr lang="en-US" sz="6000" b="1" dirty="0">
              <a:effectLst>
                <a:outerShdw blurRad="38100" dist="38100" dir="2700000" algn="tl">
                  <a:srgbClr val="000000">
                    <a:alpha val="43137"/>
                  </a:srgbClr>
                </a:outerShdw>
              </a:effectLst>
            </a:endParaRPr>
          </a:p>
          <a:p>
            <a:pPr algn="just"/>
            <a:r>
              <a:rPr lang="en-US" sz="6000" b="1" dirty="0">
                <a:effectLst>
                  <a:outerShdw blurRad="38100" dist="38100" dir="2700000" algn="tl">
                    <a:srgbClr val="000000">
                      <a:alpha val="43137"/>
                    </a:srgbClr>
                  </a:outerShdw>
                </a:effectLst>
              </a:rPr>
              <a:t>Same word in </a:t>
            </a:r>
            <a:r>
              <a:rPr lang="en-US" sz="6000" b="1" dirty="0">
                <a:solidFill>
                  <a:srgbClr val="FF0000"/>
                </a:solidFill>
                <a:effectLst>
                  <a:outerShdw blurRad="38100" dist="38100" dir="2700000" algn="tl">
                    <a:srgbClr val="000000">
                      <a:alpha val="43137"/>
                    </a:srgbClr>
                  </a:outerShdw>
                </a:effectLst>
              </a:rPr>
              <a:t>Luke 24:5 </a:t>
            </a:r>
            <a:r>
              <a:rPr lang="en-US" sz="6000" b="1" dirty="0">
                <a:effectLst>
                  <a:outerShdw blurRad="38100" dist="38100" dir="2700000" algn="tl">
                    <a:srgbClr val="000000">
                      <a:alpha val="43137"/>
                    </a:srgbClr>
                  </a:outerShdw>
                </a:effectLst>
              </a:rPr>
              <a:t>“afraid”– Speaking of the reaction of Mary Magdalene, Joanna, and Mary the mother of James to the angels.</a:t>
            </a:r>
          </a:p>
          <a:p>
            <a:pPr algn="just"/>
            <a:endParaRPr lang="en-US" sz="60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67033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a:solidFill>
            <a:schemeClr val="tx1"/>
          </a:solidFill>
        </p:spPr>
        <p:txBody>
          <a:bodyPr>
            <a:normAutofit fontScale="90000"/>
          </a:bodyPr>
          <a:lstStyle/>
          <a:p>
            <a:r>
              <a:rPr lang="en-US" sz="6600" b="1" dirty="0" smtClean="0">
                <a:solidFill>
                  <a:schemeClr val="bg1"/>
                </a:solidFill>
                <a:effectLst>
                  <a:outerShdw blurRad="38100" dist="38100" dir="2700000" algn="tl">
                    <a:srgbClr val="000000">
                      <a:alpha val="43137"/>
                    </a:srgbClr>
                  </a:outerShdw>
                </a:effectLst>
              </a:rPr>
              <a:t>The Effect of the Sermon</a:t>
            </a:r>
            <a:endParaRPr lang="en-US" sz="6600"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066800"/>
            <a:ext cx="8610600" cy="5791200"/>
          </a:xfrm>
        </p:spPr>
        <p:txBody>
          <a:bodyPr>
            <a:normAutofit/>
          </a:bodyPr>
          <a:lstStyle/>
          <a:p>
            <a:pPr>
              <a:spcBef>
                <a:spcPts val="0"/>
              </a:spcBef>
              <a:buClr>
                <a:srgbClr val="FF0000"/>
              </a:buClr>
              <a:buSzPct val="104000"/>
              <a:buFont typeface="Wingdings" panose="05000000000000000000" pitchFamily="2" charset="2"/>
              <a:buChar char="F"/>
            </a:pPr>
            <a:r>
              <a:rPr lang="en-US" sz="6000" b="1" dirty="0" smtClean="0">
                <a:solidFill>
                  <a:srgbClr val="FF0000"/>
                </a:solidFill>
                <a:effectLst>
                  <a:outerShdw blurRad="38100" dist="38100" dir="2700000" algn="tl">
                    <a:srgbClr val="000000">
                      <a:alpha val="43137"/>
                    </a:srgbClr>
                  </a:outerShdw>
                </a:effectLst>
              </a:rPr>
              <a:t>Felix </a:t>
            </a:r>
            <a:r>
              <a:rPr lang="en-US" sz="6000" b="1" dirty="0" smtClean="0">
                <a:solidFill>
                  <a:srgbClr val="FF0000"/>
                </a:solidFill>
              </a:rPr>
              <a:t>                                                                                                                                                                                                                                                                                                                                                                                                                                                                                                                                                                                     </a:t>
            </a:r>
            <a:endParaRPr lang="en-US" sz="6000" b="1" dirty="0">
              <a:solidFill>
                <a:srgbClr val="FF0000"/>
              </a:solidFill>
            </a:endParaRPr>
          </a:p>
          <a:p>
            <a:pPr marL="582930" indent="-514350">
              <a:spcBef>
                <a:spcPts val="0"/>
              </a:spcBef>
              <a:buFont typeface="+mj-lt"/>
              <a:buAutoNum type="arabicPeriod"/>
            </a:pPr>
            <a:r>
              <a:rPr lang="en-US" sz="5400" b="1" dirty="0" smtClean="0">
                <a:effectLst>
                  <a:outerShdw blurRad="38100" dist="38100" dir="2700000" algn="tl">
                    <a:srgbClr val="000000">
                      <a:alpha val="43137"/>
                    </a:srgbClr>
                  </a:outerShdw>
                </a:effectLst>
              </a:rPr>
              <a:t>Trembled</a:t>
            </a:r>
            <a:endParaRPr lang="en-US" sz="5400" b="1" dirty="0">
              <a:effectLst>
                <a:outerShdw blurRad="38100" dist="38100" dir="2700000" algn="tl">
                  <a:srgbClr val="000000">
                    <a:alpha val="43137"/>
                  </a:srgbClr>
                </a:outerShdw>
              </a:effectLst>
            </a:endParaRPr>
          </a:p>
          <a:p>
            <a:pPr marL="582930" indent="-514350">
              <a:spcBef>
                <a:spcPts val="0"/>
              </a:spcBef>
              <a:buFont typeface="+mj-lt"/>
              <a:buAutoNum type="arabicPeriod"/>
            </a:pPr>
            <a:r>
              <a:rPr lang="en-US" sz="5400" b="1" dirty="0">
                <a:effectLst>
                  <a:outerShdw blurRad="38100" dist="38100" dir="2700000" algn="tl">
                    <a:srgbClr val="000000">
                      <a:alpha val="43137"/>
                    </a:srgbClr>
                  </a:outerShdw>
                </a:effectLst>
              </a:rPr>
              <a:t>Procrastinated – “Go thy way for this time”</a:t>
            </a:r>
          </a:p>
          <a:p>
            <a:pPr marL="582930" indent="-514350">
              <a:spcBef>
                <a:spcPts val="0"/>
              </a:spcBef>
              <a:buFont typeface="+mj-lt"/>
              <a:buAutoNum type="arabicPeriod"/>
            </a:pPr>
            <a:r>
              <a:rPr lang="en-US" sz="5400" b="1" dirty="0">
                <a:effectLst>
                  <a:outerShdw blurRad="38100" dist="38100" dir="2700000" algn="tl">
                    <a:srgbClr val="000000">
                      <a:alpha val="43137"/>
                    </a:srgbClr>
                  </a:outerShdw>
                </a:effectLst>
              </a:rPr>
              <a:t>“He hoped…” for money </a:t>
            </a:r>
            <a:r>
              <a:rPr lang="en-US" sz="5400" b="1" dirty="0">
                <a:solidFill>
                  <a:srgbClr val="FF0000"/>
                </a:solidFill>
                <a:effectLst>
                  <a:outerShdw blurRad="38100" dist="38100" dir="2700000" algn="tl">
                    <a:srgbClr val="000000">
                      <a:alpha val="43137"/>
                    </a:srgbClr>
                  </a:outerShdw>
                </a:effectLst>
              </a:rPr>
              <a:t>v.26</a:t>
            </a:r>
          </a:p>
          <a:p>
            <a:pPr algn="just"/>
            <a:endParaRPr lang="en-US" sz="60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43042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a:solidFill>
            <a:schemeClr val="tx1">
              <a:lumMod val="95000"/>
              <a:lumOff val="5000"/>
            </a:schemeClr>
          </a:solidFill>
        </p:spPr>
        <p:txBody>
          <a:bodyPr>
            <a:noAutofit/>
          </a:bodyPr>
          <a:lstStyle/>
          <a:p>
            <a:r>
              <a:rPr lang="en-US" sz="7200" b="1" dirty="0" smtClean="0">
                <a:solidFill>
                  <a:schemeClr val="bg1"/>
                </a:solidFill>
                <a:effectLst>
                  <a:outerShdw blurRad="38100" dist="38100" dir="2700000" algn="tl">
                    <a:srgbClr val="000000">
                      <a:alpha val="43137"/>
                    </a:srgbClr>
                  </a:outerShdw>
                </a:effectLst>
              </a:rPr>
              <a:t>Conclusion</a:t>
            </a:r>
            <a:endParaRPr lang="en-US" sz="7200"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371600"/>
            <a:ext cx="8382000" cy="5486400"/>
          </a:xfrm>
        </p:spPr>
        <p:txBody>
          <a:bodyPr>
            <a:normAutofit fontScale="85000" lnSpcReduction="20000"/>
          </a:bodyPr>
          <a:lstStyle/>
          <a:p>
            <a:pPr marL="0" indent="0" algn="ctr">
              <a:buNone/>
            </a:pPr>
            <a:r>
              <a:rPr lang="en-US" sz="5200" b="1" dirty="0">
                <a:solidFill>
                  <a:srgbClr val="FF0000"/>
                </a:solidFill>
                <a:effectLst>
                  <a:outerShdw blurRad="38100" dist="38100" dir="2700000" algn="tl">
                    <a:srgbClr val="000000">
                      <a:alpha val="43137"/>
                    </a:srgbClr>
                  </a:outerShdw>
                </a:effectLst>
              </a:rPr>
              <a:t>“A convenient season”</a:t>
            </a:r>
          </a:p>
          <a:p>
            <a:pPr>
              <a:buClr>
                <a:srgbClr val="FF0000"/>
              </a:buClr>
              <a:buSzPct val="105000"/>
              <a:buFont typeface="Wingdings" panose="05000000000000000000" pitchFamily="2" charset="2"/>
              <a:buChar char="F"/>
            </a:pPr>
            <a:r>
              <a:rPr lang="en-US" sz="4200" b="1" i="1" dirty="0">
                <a:effectLst>
                  <a:outerShdw blurRad="38100" dist="38100" dir="2700000" algn="tl">
                    <a:srgbClr val="000000">
                      <a:alpha val="43137"/>
                    </a:srgbClr>
                  </a:outerShdw>
                </a:effectLst>
              </a:rPr>
              <a:t>“</a:t>
            </a:r>
            <a:r>
              <a:rPr lang="en-US" sz="4200" b="1" i="1" dirty="0" err="1">
                <a:effectLst>
                  <a:outerShdw blurRad="38100" dist="38100" dir="2700000" algn="tl">
                    <a:srgbClr val="000000">
                      <a:alpha val="43137"/>
                    </a:srgbClr>
                  </a:outerShdw>
                </a:effectLst>
              </a:rPr>
              <a:t>metalambano</a:t>
            </a:r>
            <a:r>
              <a:rPr lang="en-US" sz="4200" b="1" i="1" dirty="0">
                <a:effectLst>
                  <a:outerShdw blurRad="38100" dist="38100" dir="2700000" algn="tl">
                    <a:srgbClr val="000000">
                      <a:alpha val="43137"/>
                    </a:srgbClr>
                  </a:outerShdw>
                </a:effectLst>
              </a:rPr>
              <a:t>” -  to change, to take part in.</a:t>
            </a:r>
          </a:p>
          <a:p>
            <a:pPr>
              <a:buClr>
                <a:srgbClr val="FF0000"/>
              </a:buClr>
              <a:buSzPct val="105000"/>
              <a:buFont typeface="Wingdings" panose="05000000000000000000" pitchFamily="2" charset="2"/>
              <a:buChar char="F"/>
            </a:pPr>
            <a:r>
              <a:rPr lang="en-US" sz="4200" b="1" dirty="0">
                <a:effectLst>
                  <a:outerShdw blurRad="38100" dist="38100" dir="2700000" algn="tl">
                    <a:srgbClr val="000000">
                      <a:alpha val="43137"/>
                    </a:srgbClr>
                  </a:outerShdw>
                </a:effectLst>
              </a:rPr>
              <a:t>Lit. “the changing of an unfavorable time for a favorable one.”</a:t>
            </a:r>
          </a:p>
          <a:p>
            <a:pPr>
              <a:buClr>
                <a:srgbClr val="FF0000"/>
              </a:buClr>
              <a:buSzPct val="105000"/>
              <a:buFont typeface="Wingdings" panose="05000000000000000000" pitchFamily="2" charset="2"/>
              <a:buChar char="F"/>
            </a:pPr>
            <a:r>
              <a:rPr lang="en-US" sz="4200" b="1" dirty="0">
                <a:effectLst>
                  <a:outerShdw blurRad="38100" dist="38100" dir="2700000" algn="tl">
                    <a:srgbClr val="000000">
                      <a:alpha val="43137"/>
                    </a:srgbClr>
                  </a:outerShdw>
                </a:effectLst>
              </a:rPr>
              <a:t>Convenient – “suited to personal comfort or ease” (Webster)</a:t>
            </a:r>
          </a:p>
          <a:p>
            <a:pPr>
              <a:buClr>
                <a:srgbClr val="FF0000"/>
              </a:buClr>
              <a:buSzPct val="105000"/>
              <a:buFont typeface="Wingdings" panose="05000000000000000000" pitchFamily="2" charset="2"/>
              <a:buChar char="F"/>
            </a:pPr>
            <a:r>
              <a:rPr lang="en-US" sz="4200" b="1" dirty="0">
                <a:effectLst>
                  <a:outerShdw blurRad="38100" dist="38100" dir="2700000" algn="tl">
                    <a:srgbClr val="000000">
                      <a:alpha val="43137"/>
                    </a:srgbClr>
                  </a:outerShdw>
                </a:effectLst>
              </a:rPr>
              <a:t>“When I get an opportunity” (ESV)</a:t>
            </a:r>
          </a:p>
          <a:p>
            <a:pPr>
              <a:buClr>
                <a:srgbClr val="FF0000"/>
              </a:buClr>
              <a:buSzPct val="105000"/>
              <a:buFont typeface="Wingdings" panose="05000000000000000000" pitchFamily="2" charset="2"/>
              <a:buChar char="F"/>
            </a:pPr>
            <a:r>
              <a:rPr lang="en-US" sz="4200" b="1" dirty="0">
                <a:effectLst>
                  <a:outerShdw blurRad="38100" dist="38100" dir="2700000" algn="tl">
                    <a:srgbClr val="000000">
                      <a:alpha val="43137"/>
                    </a:srgbClr>
                  </a:outerShdw>
                </a:effectLst>
              </a:rPr>
              <a:t>“When I have time” (CEV)</a:t>
            </a:r>
          </a:p>
          <a:p>
            <a:pPr>
              <a:buClr>
                <a:srgbClr val="FF0000"/>
              </a:buClr>
              <a:buSzPct val="105000"/>
              <a:buFont typeface="Wingdings" panose="05000000000000000000" pitchFamily="2" charset="2"/>
              <a:buChar char="F"/>
            </a:pPr>
            <a:r>
              <a:rPr lang="en-US" sz="4200" b="1" dirty="0">
                <a:effectLst>
                  <a:outerShdw blurRad="38100" dist="38100" dir="2700000" algn="tl">
                    <a:srgbClr val="000000">
                      <a:alpha val="43137"/>
                    </a:srgbClr>
                  </a:outerShdw>
                </a:effectLst>
              </a:rPr>
              <a:t>“When I find time” (GW)</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a:solidFill>
            <a:schemeClr val="tx1">
              <a:lumMod val="95000"/>
              <a:lumOff val="5000"/>
            </a:schemeClr>
          </a:solidFill>
        </p:spPr>
        <p:txBody>
          <a:bodyPr>
            <a:noAutofit/>
          </a:bodyPr>
          <a:lstStyle/>
          <a:p>
            <a:r>
              <a:rPr lang="en-US" sz="7200" b="1" dirty="0" smtClean="0">
                <a:solidFill>
                  <a:schemeClr val="bg1"/>
                </a:solidFill>
                <a:effectLst>
                  <a:outerShdw blurRad="38100" dist="38100" dir="2700000" algn="tl">
                    <a:srgbClr val="000000">
                      <a:alpha val="43137"/>
                    </a:srgbClr>
                  </a:outerShdw>
                </a:effectLst>
              </a:rPr>
              <a:t>Conclusion</a:t>
            </a:r>
            <a:endParaRPr lang="en-US" sz="7200"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371600"/>
            <a:ext cx="8382000" cy="5486400"/>
          </a:xfrm>
        </p:spPr>
        <p:txBody>
          <a:bodyPr>
            <a:normAutofit fontScale="85000" lnSpcReduction="20000"/>
          </a:bodyPr>
          <a:lstStyle/>
          <a:p>
            <a:pPr marL="0" indent="0" algn="ctr">
              <a:buNone/>
            </a:pPr>
            <a:r>
              <a:rPr lang="en-US" sz="6400" b="1" dirty="0">
                <a:solidFill>
                  <a:srgbClr val="FF0000"/>
                </a:solidFill>
                <a:effectLst>
                  <a:outerShdw blurRad="38100" dist="38100" dir="2700000" algn="tl">
                    <a:srgbClr val="000000">
                      <a:alpha val="43137"/>
                    </a:srgbClr>
                  </a:outerShdw>
                </a:effectLst>
              </a:rPr>
              <a:t>The devil’s best sermon.</a:t>
            </a:r>
            <a:endParaRPr lang="en-US" sz="5200" b="1" dirty="0">
              <a:solidFill>
                <a:srgbClr val="FF0000"/>
              </a:solidFill>
              <a:effectLst>
                <a:outerShdw blurRad="38100" dist="38100" dir="2700000" algn="tl">
                  <a:srgbClr val="000000">
                    <a:alpha val="43137"/>
                  </a:srgbClr>
                </a:outerShdw>
              </a:effectLst>
            </a:endParaRPr>
          </a:p>
          <a:p>
            <a:pPr algn="just">
              <a:buClr>
                <a:srgbClr val="FF0000"/>
              </a:buClr>
              <a:buSzPct val="108000"/>
              <a:buFont typeface="Wingdings" panose="05000000000000000000" pitchFamily="2" charset="2"/>
              <a:buChar char="F"/>
            </a:pPr>
            <a:r>
              <a:rPr lang="en-US" sz="5200" b="1" dirty="0">
                <a:effectLst>
                  <a:outerShdw blurRad="38100" dist="38100" dir="2700000" algn="tl">
                    <a:srgbClr val="000000">
                      <a:alpha val="43137"/>
                    </a:srgbClr>
                  </a:outerShdw>
                </a:effectLst>
              </a:rPr>
              <a:t>No God</a:t>
            </a:r>
          </a:p>
          <a:p>
            <a:pPr algn="just">
              <a:buClr>
                <a:srgbClr val="FF0000"/>
              </a:buClr>
              <a:buSzPct val="108000"/>
              <a:buFont typeface="Wingdings" panose="05000000000000000000" pitchFamily="2" charset="2"/>
              <a:buChar char="F"/>
            </a:pPr>
            <a:r>
              <a:rPr lang="en-US" sz="5200" b="1" dirty="0">
                <a:effectLst>
                  <a:outerShdw blurRad="38100" dist="38100" dir="2700000" algn="tl">
                    <a:srgbClr val="000000">
                      <a:alpha val="43137"/>
                    </a:srgbClr>
                  </a:outerShdw>
                </a:effectLst>
              </a:rPr>
              <a:t>No Jesus</a:t>
            </a:r>
          </a:p>
          <a:p>
            <a:pPr algn="just">
              <a:buClr>
                <a:srgbClr val="FF0000"/>
              </a:buClr>
              <a:buSzPct val="108000"/>
              <a:buFont typeface="Wingdings" panose="05000000000000000000" pitchFamily="2" charset="2"/>
              <a:buChar char="F"/>
            </a:pPr>
            <a:r>
              <a:rPr lang="en-US" sz="5200" b="1" dirty="0">
                <a:effectLst>
                  <a:outerShdw blurRad="38100" dist="38100" dir="2700000" algn="tl">
                    <a:srgbClr val="000000">
                      <a:alpha val="43137"/>
                    </a:srgbClr>
                  </a:outerShdw>
                </a:effectLst>
              </a:rPr>
              <a:t>No Heaven</a:t>
            </a:r>
          </a:p>
          <a:p>
            <a:pPr algn="just">
              <a:buClr>
                <a:srgbClr val="FF0000"/>
              </a:buClr>
              <a:buSzPct val="108000"/>
              <a:buFont typeface="Wingdings" panose="05000000000000000000" pitchFamily="2" charset="2"/>
              <a:buChar char="F"/>
            </a:pPr>
            <a:r>
              <a:rPr lang="en-US" sz="5200" b="1" dirty="0">
                <a:effectLst>
                  <a:outerShdw blurRad="38100" dist="38100" dir="2700000" algn="tl">
                    <a:srgbClr val="000000">
                      <a:alpha val="43137"/>
                    </a:srgbClr>
                  </a:outerShdw>
                </a:effectLst>
              </a:rPr>
              <a:t>No Hell</a:t>
            </a:r>
          </a:p>
          <a:p>
            <a:pPr algn="just">
              <a:buClr>
                <a:srgbClr val="FF0000"/>
              </a:buClr>
              <a:buSzPct val="108000"/>
              <a:buFont typeface="Wingdings" panose="05000000000000000000" pitchFamily="2" charset="2"/>
              <a:buChar char="F"/>
            </a:pPr>
            <a:r>
              <a:rPr lang="en-US" sz="5200" b="1" dirty="0">
                <a:effectLst>
                  <a:outerShdw blurRad="38100" dist="38100" dir="2700000" algn="tl">
                    <a:srgbClr val="000000">
                      <a:alpha val="43137"/>
                    </a:srgbClr>
                  </a:outerShdw>
                </a:effectLst>
              </a:rPr>
              <a:t>No hurry!</a:t>
            </a:r>
          </a:p>
          <a:p>
            <a:pPr algn="just">
              <a:buClr>
                <a:srgbClr val="FF0000"/>
              </a:buClr>
              <a:buSzPct val="108000"/>
              <a:buFont typeface="Wingdings" panose="05000000000000000000" pitchFamily="2" charset="2"/>
              <a:buChar char="F"/>
            </a:pPr>
            <a:r>
              <a:rPr lang="en-US" sz="5200" b="1" dirty="0">
                <a:effectLst>
                  <a:outerShdw blurRad="38100" dist="38100" dir="2700000" algn="tl">
                    <a:srgbClr val="000000">
                      <a:alpha val="43137"/>
                    </a:srgbClr>
                  </a:outerShdw>
                </a:effectLst>
              </a:rPr>
              <a:t>Some things we must take the time to do.</a:t>
            </a:r>
          </a:p>
          <a:p>
            <a:endParaRPr lang="en-US" dirty="0"/>
          </a:p>
        </p:txBody>
      </p:sp>
    </p:spTree>
    <p:extLst>
      <p:ext uri="{BB962C8B-B14F-4D97-AF65-F5344CB8AC3E}">
        <p14:creationId xmlns:p14="http://schemas.microsoft.com/office/powerpoint/2010/main" val="4190753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228600" y="990600"/>
            <a:ext cx="8763000" cy="452596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eaLnBrk="1" hangingPunct="1">
              <a:buClr>
                <a:srgbClr val="FFFF00"/>
              </a:buClr>
              <a:buFont typeface="Wingdings" pitchFamily="2" charset="2"/>
              <a:buChar char="F"/>
              <a:defRPr/>
            </a:pPr>
            <a:r>
              <a:rPr lang="en-US" dirty="0" smtClean="0">
                <a:solidFill>
                  <a:schemeClr val="tx2"/>
                </a:solidFill>
                <a:effectLst>
                  <a:outerShdw blurRad="38100" dist="38100" dir="2700000" algn="tl">
                    <a:srgbClr val="000000">
                      <a:alpha val="43137"/>
                    </a:srgbClr>
                  </a:outerShdw>
                </a:effectLst>
                <a:latin typeface="Arial Black" pitchFamily="34" charset="0"/>
              </a:rPr>
              <a:t>HEAR </a:t>
            </a:r>
            <a:r>
              <a:rPr lang="en-US" dirty="0" smtClean="0">
                <a:solidFill>
                  <a:schemeClr val="tx2"/>
                </a:solidFill>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dirty="0" smtClean="0">
                <a:solidFill>
                  <a:schemeClr val="tx2"/>
                </a:solidFill>
                <a:effectLst>
                  <a:outerShdw blurRad="38100" dist="38100" dir="2700000" algn="tl">
                    <a:srgbClr val="000000">
                      <a:alpha val="43137"/>
                    </a:srgbClr>
                  </a:outerShdw>
                </a:effectLst>
                <a:latin typeface="Arial Black" pitchFamily="34" charset="0"/>
              </a:rPr>
              <a:t> </a:t>
            </a:r>
            <a:r>
              <a:rPr lang="en-US" dirty="0" smtClean="0">
                <a:solidFill>
                  <a:srgbClr val="FF0000"/>
                </a:solidFill>
                <a:effectLst>
                  <a:outerShdw blurRad="38100" dist="38100" dir="2700000" algn="tl">
                    <a:srgbClr val="000000">
                      <a:alpha val="43137"/>
                    </a:srgbClr>
                  </a:outerShdw>
                </a:effectLst>
                <a:latin typeface="Arial Black" pitchFamily="34" charset="0"/>
              </a:rPr>
              <a:t>Rom.10:17; Jno.20:30,31</a:t>
            </a:r>
          </a:p>
          <a:p>
            <a:pPr algn="ctr" eaLnBrk="1" hangingPunct="1">
              <a:buClr>
                <a:srgbClr val="FFFF00"/>
              </a:buClr>
              <a:buFont typeface="Wingdings" pitchFamily="2" charset="2"/>
              <a:buChar char="F"/>
              <a:defRPr/>
            </a:pPr>
            <a:r>
              <a:rPr lang="en-US" dirty="0" smtClean="0">
                <a:solidFill>
                  <a:schemeClr val="tx2"/>
                </a:solidFill>
                <a:effectLst>
                  <a:outerShdw blurRad="38100" dist="38100" dir="2700000" algn="tl">
                    <a:srgbClr val="000000">
                      <a:alpha val="43137"/>
                    </a:srgbClr>
                  </a:outerShdw>
                </a:effectLst>
                <a:latin typeface="Arial Black" pitchFamily="34" charset="0"/>
              </a:rPr>
              <a:t>BELIEVE </a:t>
            </a:r>
            <a:r>
              <a:rPr lang="en-US" dirty="0" smtClean="0">
                <a:solidFill>
                  <a:schemeClr val="tx2"/>
                </a:solidFill>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dirty="0" smtClean="0">
                <a:solidFill>
                  <a:schemeClr val="tx2"/>
                </a:solidFill>
                <a:effectLst>
                  <a:outerShdw blurRad="38100" dist="38100" dir="2700000" algn="tl">
                    <a:srgbClr val="000000">
                      <a:alpha val="43137"/>
                    </a:srgbClr>
                  </a:outerShdw>
                </a:effectLst>
                <a:latin typeface="Arial Black" pitchFamily="34" charset="0"/>
              </a:rPr>
              <a:t> </a:t>
            </a:r>
            <a:r>
              <a:rPr lang="en-US" dirty="0" smtClean="0">
                <a:solidFill>
                  <a:srgbClr val="FF0000"/>
                </a:solidFill>
                <a:effectLst>
                  <a:outerShdw blurRad="38100" dist="38100" dir="2700000" algn="tl">
                    <a:srgbClr val="000000">
                      <a:alpha val="43137"/>
                    </a:srgbClr>
                  </a:outerShdw>
                </a:effectLst>
                <a:latin typeface="Arial Black" pitchFamily="34" charset="0"/>
              </a:rPr>
              <a:t>John 8:24; Hebrews 11:6</a:t>
            </a:r>
          </a:p>
          <a:p>
            <a:pPr algn="ctr" eaLnBrk="1" hangingPunct="1">
              <a:buClr>
                <a:srgbClr val="FFFF00"/>
              </a:buClr>
              <a:buFont typeface="Wingdings" pitchFamily="2" charset="2"/>
              <a:buChar char="F"/>
              <a:defRPr/>
            </a:pPr>
            <a:r>
              <a:rPr lang="en-US" dirty="0" smtClean="0">
                <a:solidFill>
                  <a:schemeClr val="tx2"/>
                </a:solidFill>
                <a:effectLst>
                  <a:outerShdw blurRad="38100" dist="38100" dir="2700000" algn="tl">
                    <a:srgbClr val="000000">
                      <a:alpha val="43137"/>
                    </a:srgbClr>
                  </a:outerShdw>
                </a:effectLst>
                <a:latin typeface="Arial Black" pitchFamily="34" charset="0"/>
              </a:rPr>
              <a:t>REPENT </a:t>
            </a:r>
            <a:r>
              <a:rPr lang="en-US" dirty="0" smtClean="0">
                <a:solidFill>
                  <a:schemeClr val="tx2"/>
                </a:solidFill>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dirty="0" smtClean="0">
                <a:solidFill>
                  <a:schemeClr val="tx2"/>
                </a:solidFill>
                <a:effectLst>
                  <a:outerShdw blurRad="38100" dist="38100" dir="2700000" algn="tl">
                    <a:srgbClr val="000000">
                      <a:alpha val="43137"/>
                    </a:srgbClr>
                  </a:outerShdw>
                </a:effectLst>
                <a:latin typeface="Arial Black" pitchFamily="34" charset="0"/>
              </a:rPr>
              <a:t> </a:t>
            </a:r>
            <a:r>
              <a:rPr lang="en-US" dirty="0" smtClean="0">
                <a:solidFill>
                  <a:srgbClr val="FF0000"/>
                </a:solidFill>
                <a:effectLst>
                  <a:outerShdw blurRad="38100" dist="38100" dir="2700000" algn="tl">
                    <a:srgbClr val="000000">
                      <a:alpha val="43137"/>
                    </a:srgbClr>
                  </a:outerShdw>
                </a:effectLst>
                <a:latin typeface="Arial Black" pitchFamily="34" charset="0"/>
              </a:rPr>
              <a:t>Luke 13:3; Acts 17:30,31</a:t>
            </a:r>
          </a:p>
          <a:p>
            <a:pPr algn="ctr" eaLnBrk="1" hangingPunct="1">
              <a:buClr>
                <a:srgbClr val="FFFF00"/>
              </a:buClr>
              <a:buFont typeface="Wingdings" pitchFamily="2" charset="2"/>
              <a:buChar char="F"/>
              <a:defRPr/>
            </a:pPr>
            <a:r>
              <a:rPr lang="en-US" dirty="0" smtClean="0">
                <a:solidFill>
                  <a:schemeClr val="tx2"/>
                </a:solidFill>
                <a:effectLst>
                  <a:outerShdw blurRad="38100" dist="38100" dir="2700000" algn="tl">
                    <a:srgbClr val="000000">
                      <a:alpha val="43137"/>
                    </a:srgbClr>
                  </a:outerShdw>
                </a:effectLst>
                <a:latin typeface="Arial Black" pitchFamily="34" charset="0"/>
              </a:rPr>
              <a:t>CONFESS</a:t>
            </a:r>
            <a:r>
              <a:rPr lang="en-US" dirty="0" smtClean="0">
                <a:solidFill>
                  <a:schemeClr val="tx2"/>
                </a:solidFill>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a:t>
            </a:r>
            <a:r>
              <a:rPr lang="en-US" dirty="0" smtClean="0">
                <a:solidFill>
                  <a:schemeClr val="tx2"/>
                </a:solidFill>
                <a:effectLst>
                  <a:outerShdw blurRad="38100" dist="38100" dir="2700000" algn="tl">
                    <a:srgbClr val="000000">
                      <a:alpha val="43137"/>
                    </a:srgbClr>
                  </a:outerShdw>
                </a:effectLst>
                <a:latin typeface="Arial Black" pitchFamily="34" charset="0"/>
              </a:rPr>
              <a:t> </a:t>
            </a:r>
            <a:r>
              <a:rPr lang="en-US" dirty="0" smtClean="0">
                <a:solidFill>
                  <a:srgbClr val="FF0000"/>
                </a:solidFill>
                <a:effectLst>
                  <a:outerShdw blurRad="38100" dist="38100" dir="2700000" algn="tl">
                    <a:srgbClr val="000000">
                      <a:alpha val="43137"/>
                    </a:srgbClr>
                  </a:outerShdw>
                </a:effectLst>
                <a:latin typeface="Arial Black" pitchFamily="34" charset="0"/>
              </a:rPr>
              <a:t>Rom.10:10; Acts 8:37</a:t>
            </a:r>
          </a:p>
          <a:p>
            <a:pPr algn="ctr" eaLnBrk="1" hangingPunct="1">
              <a:buClr>
                <a:srgbClr val="FFFF00"/>
              </a:buClr>
              <a:buFont typeface="Wingdings" pitchFamily="2" charset="2"/>
              <a:buChar char="F"/>
              <a:defRPr/>
            </a:pPr>
            <a:r>
              <a:rPr lang="en-US" dirty="0" smtClean="0">
                <a:solidFill>
                  <a:schemeClr val="tx2"/>
                </a:solidFill>
                <a:effectLst>
                  <a:outerShdw blurRad="38100" dist="38100" dir="2700000" algn="tl">
                    <a:srgbClr val="000000">
                      <a:alpha val="43137"/>
                    </a:srgbClr>
                  </a:outerShdw>
                </a:effectLst>
                <a:latin typeface="Arial Black" pitchFamily="34" charset="0"/>
              </a:rPr>
              <a:t>BE BAPTIZED </a:t>
            </a:r>
            <a:r>
              <a:rPr lang="en-US" dirty="0" smtClean="0">
                <a:solidFill>
                  <a:schemeClr val="tx2"/>
                </a:solidFill>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dirty="0" smtClean="0">
                <a:solidFill>
                  <a:schemeClr val="tx2"/>
                </a:solidFill>
                <a:effectLst>
                  <a:outerShdw blurRad="38100" dist="38100" dir="2700000" algn="tl">
                    <a:srgbClr val="000000">
                      <a:alpha val="43137"/>
                    </a:srgbClr>
                  </a:outerShdw>
                </a:effectLst>
                <a:latin typeface="Arial Black" pitchFamily="34" charset="0"/>
              </a:rPr>
              <a:t> </a:t>
            </a:r>
            <a:r>
              <a:rPr lang="en-US" dirty="0" smtClean="0">
                <a:solidFill>
                  <a:srgbClr val="FF0000"/>
                </a:solidFill>
                <a:effectLst>
                  <a:outerShdw blurRad="38100" dist="38100" dir="2700000" algn="tl">
                    <a:srgbClr val="000000">
                      <a:alpha val="43137"/>
                    </a:srgbClr>
                  </a:outerShdw>
                </a:effectLst>
                <a:latin typeface="Arial Black" pitchFamily="34" charset="0"/>
              </a:rPr>
              <a:t>Mk.16:16; Acts 22:16</a:t>
            </a:r>
          </a:p>
          <a:p>
            <a:pPr algn="ctr">
              <a:buClr>
                <a:srgbClr val="FFFF00"/>
              </a:buClr>
              <a:buFont typeface="Wingdings" pitchFamily="2" charset="2"/>
              <a:buChar char="F"/>
              <a:defRPr/>
            </a:pPr>
            <a:r>
              <a:rPr lang="en-US" dirty="0" smtClean="0">
                <a:solidFill>
                  <a:schemeClr val="tx2"/>
                </a:solidFill>
                <a:effectLst>
                  <a:outerShdw blurRad="38100" dist="38100" dir="2700000" algn="tl">
                    <a:srgbClr val="000000">
                      <a:alpha val="43137"/>
                    </a:srgbClr>
                  </a:outerShdw>
                </a:effectLst>
                <a:latin typeface="Arial Black" pitchFamily="34" charset="0"/>
              </a:rPr>
              <a:t>ADDED TO CHURCH (</a:t>
            </a:r>
            <a:r>
              <a:rPr lang="en-US" dirty="0" smtClean="0">
                <a:solidFill>
                  <a:srgbClr val="FF0000"/>
                </a:solidFill>
                <a:effectLst>
                  <a:outerShdw blurRad="38100" dist="38100" dir="2700000" algn="tl">
                    <a:srgbClr val="000000">
                      <a:alpha val="43137"/>
                    </a:srgbClr>
                  </a:outerShdw>
                </a:effectLst>
                <a:latin typeface="Arial Black" pitchFamily="34" charset="0"/>
              </a:rPr>
              <a:t>Acts 2:41,47</a:t>
            </a:r>
            <a:r>
              <a:rPr lang="en-US" dirty="0" smtClean="0">
                <a:solidFill>
                  <a:schemeClr val="tx2"/>
                </a:solidFill>
                <a:effectLst>
                  <a:outerShdw blurRad="38100" dist="38100" dir="2700000" algn="tl">
                    <a:srgbClr val="000000">
                      <a:alpha val="43137"/>
                    </a:srgbClr>
                  </a:outerShdw>
                </a:effectLst>
                <a:latin typeface="Arial Black" pitchFamily="34" charset="0"/>
              </a:rPr>
              <a:t>)</a:t>
            </a:r>
          </a:p>
          <a:p>
            <a:pPr algn="ctr" eaLnBrk="1" hangingPunct="1">
              <a:buFont typeface="Wingdings" pitchFamily="2" charset="2"/>
              <a:buChar char="F"/>
              <a:defRPr/>
            </a:pPr>
            <a:endParaRPr lang="en-US" dirty="0" smtClean="0">
              <a:solidFill>
                <a:schemeClr val="tx2">
                  <a:lumMod val="10000"/>
                </a:schemeClr>
              </a:solidFill>
              <a:latin typeface="Arial Black" pitchFamily="34" charset="0"/>
            </a:endParaRPr>
          </a:p>
          <a:p>
            <a:pPr algn="just" eaLnBrk="1" hangingPunct="1">
              <a:spcBef>
                <a:spcPct val="50000"/>
              </a:spcBef>
              <a:buFontTx/>
              <a:buNone/>
              <a:defRPr/>
            </a:pPr>
            <a:endParaRPr lang="en-US" sz="2800" dirty="0" smtClean="0">
              <a:solidFill>
                <a:schemeClr val="tx2">
                  <a:lumMod val="10000"/>
                </a:schemeClr>
              </a:solidFill>
              <a:latin typeface="Arial Black" pitchFamily="34" charset="0"/>
            </a:endParaRPr>
          </a:p>
          <a:p>
            <a:pPr algn="ctr" eaLnBrk="1" hangingPunct="1">
              <a:buFont typeface="Wingdings" pitchFamily="2" charset="2"/>
              <a:buChar char="F"/>
              <a:defRPr/>
            </a:pPr>
            <a:endParaRPr lang="en-US" sz="2800" dirty="0" smtClean="0">
              <a:solidFill>
                <a:schemeClr val="tx2">
                  <a:lumMod val="10000"/>
                </a:schemeClr>
              </a:solidFill>
              <a:latin typeface="Arial Black" pitchFamily="34" charset="0"/>
            </a:endParaRPr>
          </a:p>
        </p:txBody>
      </p:sp>
      <p:sp>
        <p:nvSpPr>
          <p:cNvPr id="8" name="Rectangle 7"/>
          <p:cNvSpPr txBox="1">
            <a:spLocks noChangeArrowheads="1"/>
          </p:cNvSpPr>
          <p:nvPr/>
        </p:nvSpPr>
        <p:spPr>
          <a:xfrm>
            <a:off x="381000" y="76200"/>
            <a:ext cx="8229600" cy="914400"/>
          </a:xfrm>
          <a:prstGeom prst="rect">
            <a:avLst/>
          </a:prstGeom>
          <a:solidFill>
            <a:srgbClr val="FFFFFF"/>
          </a:solidFill>
        </p:spPr>
        <p:txBody>
          <a:bodyPr>
            <a:normAutofit fontScale="92500" lnSpcReduction="100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pPr eaLnBrk="1" hangingPunct="1">
              <a:defRPr/>
            </a:pPr>
            <a:r>
              <a:rPr lang="en-US" sz="6000" dirty="0" smtClean="0">
                <a:solidFill>
                  <a:srgbClr val="002060"/>
                </a:solidFill>
                <a:effectLst>
                  <a:outerShdw blurRad="38100" dist="38100" dir="2700000" algn="tl">
                    <a:srgbClr val="000000">
                      <a:alpha val="43137"/>
                    </a:srgbClr>
                  </a:outerShdw>
                </a:effectLst>
                <a:latin typeface="Arial Black" pitchFamily="34" charset="0"/>
              </a:rPr>
              <a:t>The Simple Plan</a:t>
            </a:r>
          </a:p>
        </p:txBody>
      </p:sp>
      <p:pic>
        <p:nvPicPr>
          <p:cNvPr id="9" name="Picture 4" descr="bd06662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2600" y="4495800"/>
            <a:ext cx="206692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Line 5"/>
          <p:cNvSpPr>
            <a:spLocks noChangeShapeType="1"/>
          </p:cNvSpPr>
          <p:nvPr/>
        </p:nvSpPr>
        <p:spPr bwMode="auto">
          <a:xfrm flipH="1">
            <a:off x="3819525" y="4343400"/>
            <a:ext cx="3505200" cy="914400"/>
          </a:xfrm>
          <a:prstGeom prst="line">
            <a:avLst/>
          </a:prstGeom>
          <a:noFill/>
          <a:ln w="76200">
            <a:solidFill>
              <a:srgbClr val="FF0000"/>
            </a:solidFill>
            <a:miter lim="800000"/>
            <a:headEnd/>
            <a:tailEnd type="triangle" w="med" len="med"/>
          </a:ln>
        </p:spPr>
        <p:txBody>
          <a:bodyPr wrap="none"/>
          <a:lstStyle/>
          <a:p>
            <a:pPr>
              <a:defRPr/>
            </a:pPr>
            <a:endParaRPr lang="en-US">
              <a:solidFill>
                <a:schemeClr val="tx2">
                  <a:lumMod val="10000"/>
                </a:schemeClr>
              </a:solidFill>
            </a:endParaRPr>
          </a:p>
        </p:txBody>
      </p:sp>
      <p:sp>
        <p:nvSpPr>
          <p:cNvPr id="2" name="TextBox 1"/>
          <p:cNvSpPr txBox="1"/>
          <p:nvPr/>
        </p:nvSpPr>
        <p:spPr>
          <a:xfrm>
            <a:off x="0" y="6248400"/>
            <a:ext cx="9144000" cy="646113"/>
          </a:xfrm>
          <a:prstGeom prst="rect">
            <a:avLst/>
          </a:prstGeom>
          <a:noFill/>
        </p:spPr>
        <p:txBody>
          <a:bodyPr>
            <a:spAutoFit/>
          </a:bodyPr>
          <a:lstStyle/>
          <a:p>
            <a:pPr marL="571500" indent="-571500" algn="ctr">
              <a:buClr>
                <a:srgbClr val="FFFF00"/>
              </a:buClr>
              <a:buSzPct val="106000"/>
              <a:buFont typeface="Wingdings" panose="05000000000000000000" pitchFamily="2" charset="2"/>
              <a:buChar char="F"/>
              <a:defRPr/>
            </a:pPr>
            <a:r>
              <a:rPr lang="en-US" sz="3600" dirty="0">
                <a:solidFill>
                  <a:srgbClr val="002060"/>
                </a:solidFill>
                <a:effectLst>
                  <a:outerShdw blurRad="38100" dist="38100" dir="2700000" algn="tl">
                    <a:srgbClr val="000000">
                      <a:alpha val="43137"/>
                    </a:srgbClr>
                  </a:outerShdw>
                </a:effectLst>
                <a:latin typeface="Arial Black" pitchFamily="34" charset="0"/>
              </a:rPr>
              <a:t>LIVE A FAITHFUL LIFE </a:t>
            </a:r>
            <a:r>
              <a:rPr lang="en-US" sz="3600" dirty="0">
                <a:solidFill>
                  <a:srgbClr val="FF0000"/>
                </a:solidFill>
                <a:effectLst>
                  <a:outerShdw blurRad="38100" dist="38100" dir="2700000" algn="tl">
                    <a:srgbClr val="000000">
                      <a:alpha val="43137"/>
                    </a:srgbClr>
                  </a:outerShdw>
                </a:effectLst>
                <a:latin typeface="Arial Black" pitchFamily="34" charset="0"/>
              </a:rPr>
              <a:t>(Rev.2:10)</a:t>
            </a:r>
          </a:p>
        </p:txBody>
      </p:sp>
    </p:spTree>
    <p:extLst>
      <p:ext uri="{BB962C8B-B14F-4D97-AF65-F5344CB8AC3E}">
        <p14:creationId xmlns:p14="http://schemas.microsoft.com/office/powerpoint/2010/main" val="180437238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500"/>
                                        <p:tgtEl>
                                          <p:spTgt spid="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left)">
                                      <p:cBhvr>
                                        <p:cTn id="27" dur="500"/>
                                        <p:tgtEl>
                                          <p:spTgt spid="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wipe(left)">
                                      <p:cBhvr>
                                        <p:cTn id="32" dur="500"/>
                                        <p:tgtEl>
                                          <p:spTgt spid="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dissolve">
                                      <p:cBhvr>
                                        <p:cTn id="37" dur="500"/>
                                        <p:tgtEl>
                                          <p:spTgt spid="1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dissolve">
                                      <p:cBhvr>
                                        <p:cTn id="42" dur="500"/>
                                        <p:tgtEl>
                                          <p:spTgt spid="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nodeType="clickEffect">
                                  <p:stCondLst>
                                    <p:cond delay="0"/>
                                  </p:stCondLst>
                                  <p:childTnLst>
                                    <p:set>
                                      <p:cBhvr>
                                        <p:cTn id="46" dur="1" fill="hold">
                                          <p:stCondLst>
                                            <p:cond delay="0"/>
                                          </p:stCondLst>
                                        </p:cTn>
                                        <p:tgtEl>
                                          <p:spTgt spid="2">
                                            <p:txEl>
                                              <p:pRg st="0" end="0"/>
                                            </p:txEl>
                                          </p:spTgt>
                                        </p:tgtEl>
                                        <p:attrNameLst>
                                          <p:attrName>style.visibility</p:attrName>
                                        </p:attrNameLst>
                                      </p:cBhvr>
                                      <p:to>
                                        <p:strVal val="visible"/>
                                      </p:to>
                                    </p:set>
                                    <p:animEffect transition="in" filter="wipe(down)">
                                      <p:cBhvr>
                                        <p:cTn id="4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152400" y="-76200"/>
            <a:ext cx="9448800" cy="7086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1"/>
            <a:ext cx="7772400" cy="1219200"/>
          </a:xfrm>
          <a:solidFill>
            <a:schemeClr val="tx1"/>
          </a:solidFill>
        </p:spPr>
        <p:txBody>
          <a:bodyPr>
            <a:normAutofit fontScale="90000"/>
          </a:bodyPr>
          <a:lstStyle/>
          <a:p>
            <a:r>
              <a:rPr lang="en-US" sz="8000" b="1" dirty="0" smtClean="0">
                <a:solidFill>
                  <a:schemeClr val="bg1"/>
                </a:solidFill>
                <a:effectLst>
                  <a:outerShdw blurRad="38100" dist="38100" dir="2700000" algn="tl">
                    <a:srgbClr val="000000">
                      <a:alpha val="43137"/>
                    </a:srgbClr>
                  </a:outerShdw>
                </a:effectLst>
              </a:rPr>
              <a:t>Acts 24:22-27</a:t>
            </a:r>
            <a:endParaRPr lang="en-US" sz="8000"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 y="1295400"/>
            <a:ext cx="8382000" cy="5410200"/>
          </a:xfrm>
        </p:spPr>
        <p:txBody>
          <a:bodyPr>
            <a:normAutofit lnSpcReduction="10000"/>
          </a:bodyPr>
          <a:lstStyle/>
          <a:p>
            <a:pPr algn="just">
              <a:spcBef>
                <a:spcPts val="0"/>
              </a:spcBef>
            </a:pPr>
            <a:r>
              <a:rPr lang="en-US" sz="3800" b="1" dirty="0" smtClean="0">
                <a:solidFill>
                  <a:schemeClr val="tx1"/>
                </a:solidFill>
                <a:effectLst>
                  <a:outerShdw blurRad="38100" dist="38100" dir="2700000" algn="tl">
                    <a:srgbClr val="000000">
                      <a:alpha val="43137"/>
                    </a:srgbClr>
                  </a:outerShdw>
                </a:effectLst>
              </a:rPr>
              <a:t>“And </a:t>
            </a:r>
            <a:r>
              <a:rPr lang="en-US" sz="3800" b="1" dirty="0">
                <a:solidFill>
                  <a:schemeClr val="tx1"/>
                </a:solidFill>
                <a:effectLst>
                  <a:outerShdw blurRad="38100" dist="38100" dir="2700000" algn="tl">
                    <a:srgbClr val="000000">
                      <a:alpha val="43137"/>
                    </a:srgbClr>
                  </a:outerShdw>
                </a:effectLst>
              </a:rPr>
              <a:t>when Felix heard these things, having more perfect knowledge of </a:t>
            </a:r>
            <a:r>
              <a:rPr lang="en-US" sz="3800" b="1" i="1" dirty="0">
                <a:solidFill>
                  <a:schemeClr val="tx1"/>
                </a:solidFill>
                <a:effectLst>
                  <a:outerShdw blurRad="38100" dist="38100" dir="2700000" algn="tl">
                    <a:srgbClr val="000000">
                      <a:alpha val="43137"/>
                    </a:srgbClr>
                  </a:outerShdw>
                </a:effectLst>
              </a:rPr>
              <a:t>that</a:t>
            </a:r>
            <a:r>
              <a:rPr lang="en-US" sz="3800" b="1" dirty="0">
                <a:solidFill>
                  <a:schemeClr val="tx1"/>
                </a:solidFill>
                <a:effectLst>
                  <a:outerShdw blurRad="38100" dist="38100" dir="2700000" algn="tl">
                    <a:srgbClr val="000000">
                      <a:alpha val="43137"/>
                    </a:srgbClr>
                  </a:outerShdw>
                </a:effectLst>
              </a:rPr>
              <a:t> way, he deferred them, and said, When </a:t>
            </a:r>
            <a:r>
              <a:rPr lang="en-US" sz="3800" b="1" dirty="0" err="1">
                <a:solidFill>
                  <a:schemeClr val="tx1"/>
                </a:solidFill>
                <a:effectLst>
                  <a:outerShdw blurRad="38100" dist="38100" dir="2700000" algn="tl">
                    <a:srgbClr val="000000">
                      <a:alpha val="43137"/>
                    </a:srgbClr>
                  </a:outerShdw>
                </a:effectLst>
              </a:rPr>
              <a:t>Lysias</a:t>
            </a:r>
            <a:r>
              <a:rPr lang="en-US" sz="3800" b="1" dirty="0">
                <a:solidFill>
                  <a:schemeClr val="tx1"/>
                </a:solidFill>
                <a:effectLst>
                  <a:outerShdw blurRad="38100" dist="38100" dir="2700000" algn="tl">
                    <a:srgbClr val="000000">
                      <a:alpha val="43137"/>
                    </a:srgbClr>
                  </a:outerShdw>
                </a:effectLst>
              </a:rPr>
              <a:t> the chief captain shall come down, I will know the uttermost of your matter. </a:t>
            </a:r>
            <a:r>
              <a:rPr lang="en-US" sz="3800" b="1" dirty="0" smtClean="0">
                <a:solidFill>
                  <a:schemeClr val="tx1"/>
                </a:solidFill>
                <a:effectLst>
                  <a:outerShdw blurRad="38100" dist="38100" dir="2700000" algn="tl">
                    <a:srgbClr val="000000">
                      <a:alpha val="43137"/>
                    </a:srgbClr>
                  </a:outerShdw>
                </a:effectLst>
              </a:rPr>
              <a:t>(23) </a:t>
            </a:r>
            <a:r>
              <a:rPr lang="en-US" sz="3800" b="1" dirty="0">
                <a:solidFill>
                  <a:schemeClr val="tx1"/>
                </a:solidFill>
                <a:effectLst>
                  <a:outerShdw blurRad="38100" dist="38100" dir="2700000" algn="tl">
                    <a:srgbClr val="000000">
                      <a:alpha val="43137"/>
                    </a:srgbClr>
                  </a:outerShdw>
                </a:effectLst>
              </a:rPr>
              <a:t>And he commanded a centurion to keep Paul, and to let </a:t>
            </a:r>
            <a:r>
              <a:rPr lang="en-US" sz="3800" b="1" i="1" dirty="0">
                <a:solidFill>
                  <a:schemeClr val="tx1"/>
                </a:solidFill>
                <a:effectLst>
                  <a:outerShdw blurRad="38100" dist="38100" dir="2700000" algn="tl">
                    <a:srgbClr val="000000">
                      <a:alpha val="43137"/>
                    </a:srgbClr>
                  </a:outerShdw>
                </a:effectLst>
              </a:rPr>
              <a:t>him</a:t>
            </a:r>
            <a:r>
              <a:rPr lang="en-US" sz="3800" b="1" dirty="0">
                <a:solidFill>
                  <a:schemeClr val="tx1"/>
                </a:solidFill>
                <a:effectLst>
                  <a:outerShdw blurRad="38100" dist="38100" dir="2700000" algn="tl">
                    <a:srgbClr val="000000">
                      <a:alpha val="43137"/>
                    </a:srgbClr>
                  </a:outerShdw>
                </a:effectLst>
              </a:rPr>
              <a:t> have liberty, and that he should forbid none of his acquaintance to minister or come unto him</a:t>
            </a:r>
            <a:r>
              <a:rPr lang="en-US" sz="3800" b="1" dirty="0" smtClean="0">
                <a:solidFill>
                  <a:schemeClr val="tx1"/>
                </a:solidFill>
                <a:effectLst>
                  <a:outerShdw blurRad="38100" dist="38100" dir="2700000" algn="tl">
                    <a:srgbClr val="000000">
                      <a:alpha val="43137"/>
                    </a:srgbClr>
                  </a:outerShdw>
                </a:effectLst>
              </a:rPr>
              <a:t>.” </a:t>
            </a:r>
            <a:endParaRPr lang="en-US" sz="3800" b="1" dirty="0">
              <a:solidFill>
                <a:schemeClr val="tx1"/>
              </a:solidFill>
              <a:effectLst>
                <a:outerShdw blurRad="38100" dist="38100" dir="2700000" algn="tl">
                  <a:srgbClr val="000000">
                    <a:alpha val="43137"/>
                  </a:srgbClr>
                </a:outerShdw>
              </a:effectLst>
            </a:endParaRPr>
          </a:p>
          <a:p>
            <a:pPr algn="just">
              <a:spcBef>
                <a:spcPts val="0"/>
              </a:spcBef>
            </a:pPr>
            <a:endParaRPr lang="en-US" sz="3800" b="1" dirty="0">
              <a:solidFill>
                <a:schemeClr val="tx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0"/>
            <a:ext cx="8305800" cy="6858000"/>
          </a:xfrm>
        </p:spPr>
        <p:txBody>
          <a:bodyPr>
            <a:normAutofit lnSpcReduction="10000"/>
          </a:bodyPr>
          <a:lstStyle/>
          <a:p>
            <a:pPr algn="just">
              <a:spcBef>
                <a:spcPts val="0"/>
              </a:spcBef>
            </a:pPr>
            <a:r>
              <a:rPr lang="en-US" sz="4400" b="1" dirty="0">
                <a:solidFill>
                  <a:schemeClr val="tx1"/>
                </a:solidFill>
                <a:effectLst>
                  <a:outerShdw blurRad="38100" dist="38100" dir="2700000" algn="tl">
                    <a:srgbClr val="000000">
                      <a:alpha val="43137"/>
                    </a:srgbClr>
                  </a:outerShdw>
                </a:effectLst>
              </a:rPr>
              <a:t>(</a:t>
            </a:r>
            <a:r>
              <a:rPr lang="en-US" sz="4400" b="1" dirty="0" smtClean="0">
                <a:solidFill>
                  <a:schemeClr val="tx1"/>
                </a:solidFill>
                <a:effectLst>
                  <a:outerShdw blurRad="38100" dist="38100" dir="2700000" algn="tl">
                    <a:srgbClr val="000000">
                      <a:alpha val="43137"/>
                    </a:srgbClr>
                  </a:outerShdw>
                </a:effectLst>
              </a:rPr>
              <a:t>24) </a:t>
            </a:r>
            <a:r>
              <a:rPr lang="en-US" sz="4400" b="1" dirty="0">
                <a:solidFill>
                  <a:schemeClr val="tx1"/>
                </a:solidFill>
                <a:effectLst>
                  <a:outerShdw blurRad="38100" dist="38100" dir="2700000" algn="tl">
                    <a:srgbClr val="000000">
                      <a:alpha val="43137"/>
                    </a:srgbClr>
                  </a:outerShdw>
                </a:effectLst>
              </a:rPr>
              <a:t>And after certain days, when Felix came with his wife Drusilla, which was a Jewess, he sent for Paul, and heard him concerning the faith in Christ. </a:t>
            </a:r>
            <a:r>
              <a:rPr lang="en-US" sz="4400" b="1" dirty="0" smtClean="0">
                <a:solidFill>
                  <a:schemeClr val="tx1"/>
                </a:solidFill>
                <a:effectLst>
                  <a:outerShdw blurRad="38100" dist="38100" dir="2700000" algn="tl">
                    <a:srgbClr val="000000">
                      <a:alpha val="43137"/>
                    </a:srgbClr>
                  </a:outerShdw>
                </a:effectLst>
              </a:rPr>
              <a:t>(25) </a:t>
            </a:r>
            <a:r>
              <a:rPr lang="en-US" sz="4400" b="1" dirty="0">
                <a:solidFill>
                  <a:schemeClr val="tx1"/>
                </a:solidFill>
                <a:effectLst>
                  <a:outerShdw blurRad="38100" dist="38100" dir="2700000" algn="tl">
                    <a:srgbClr val="000000">
                      <a:alpha val="43137"/>
                    </a:srgbClr>
                  </a:outerShdw>
                </a:effectLst>
              </a:rPr>
              <a:t>And as </a:t>
            </a:r>
            <a:r>
              <a:rPr lang="en-US" sz="4400" b="1" dirty="0" smtClean="0">
                <a:solidFill>
                  <a:schemeClr val="tx1"/>
                </a:solidFill>
                <a:effectLst>
                  <a:outerShdw blurRad="38100" dist="38100" dir="2700000" algn="tl">
                    <a:srgbClr val="000000">
                      <a:alpha val="43137"/>
                    </a:srgbClr>
                  </a:outerShdw>
                </a:effectLst>
              </a:rPr>
              <a:t>     he </a:t>
            </a:r>
            <a:r>
              <a:rPr lang="en-US" sz="4400" b="1" dirty="0">
                <a:solidFill>
                  <a:schemeClr val="tx1"/>
                </a:solidFill>
                <a:effectLst>
                  <a:outerShdw blurRad="38100" dist="38100" dir="2700000" algn="tl">
                    <a:srgbClr val="000000">
                      <a:alpha val="43137"/>
                    </a:srgbClr>
                  </a:outerShdw>
                </a:effectLst>
              </a:rPr>
              <a:t>reasoned of righteousness, temperance, and judgment to come, Felix trembled, and answered, Go thy way for this time; when I have a convenient season, I will call for thee</a:t>
            </a:r>
            <a:r>
              <a:rPr lang="en-US" sz="4400" b="1" dirty="0" smtClean="0">
                <a:solidFill>
                  <a:schemeClr val="tx1"/>
                </a:solidFill>
                <a:effectLst>
                  <a:outerShdw blurRad="38100" dist="38100" dir="2700000" algn="tl">
                    <a:srgbClr val="000000">
                      <a:alpha val="43137"/>
                    </a:srgbClr>
                  </a:outerShdw>
                </a:effectLst>
              </a:rPr>
              <a:t>.”</a:t>
            </a:r>
            <a:endParaRPr lang="en-US" sz="44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514324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52400"/>
            <a:ext cx="8305800" cy="6553200"/>
          </a:xfrm>
        </p:spPr>
        <p:txBody>
          <a:bodyPr anchor="t">
            <a:normAutofit lnSpcReduction="10000"/>
          </a:bodyPr>
          <a:lstStyle/>
          <a:p>
            <a:pPr algn="just">
              <a:spcBef>
                <a:spcPts val="0"/>
              </a:spcBef>
            </a:pPr>
            <a:r>
              <a:rPr lang="en-US" sz="4700" b="1" dirty="0" smtClean="0">
                <a:solidFill>
                  <a:schemeClr val="tx1"/>
                </a:solidFill>
                <a:effectLst>
                  <a:outerShdw blurRad="38100" dist="38100" dir="2700000" algn="tl">
                    <a:srgbClr val="000000">
                      <a:alpha val="43137"/>
                    </a:srgbClr>
                  </a:outerShdw>
                </a:effectLst>
              </a:rPr>
              <a:t>(26) </a:t>
            </a:r>
            <a:r>
              <a:rPr lang="en-US" sz="4700" b="1" dirty="0">
                <a:solidFill>
                  <a:schemeClr val="tx1"/>
                </a:solidFill>
                <a:effectLst>
                  <a:outerShdw blurRad="38100" dist="38100" dir="2700000" algn="tl">
                    <a:srgbClr val="000000">
                      <a:alpha val="43137"/>
                    </a:srgbClr>
                  </a:outerShdw>
                </a:effectLst>
              </a:rPr>
              <a:t>He hoped also that money should have been given him of Paul, that he might loose him: wherefore he sent for him the oftener, and communed with him. </a:t>
            </a:r>
            <a:r>
              <a:rPr lang="en-US" sz="4700" b="1" dirty="0" smtClean="0">
                <a:solidFill>
                  <a:schemeClr val="tx1"/>
                </a:solidFill>
                <a:effectLst>
                  <a:outerShdw blurRad="38100" dist="38100" dir="2700000" algn="tl">
                    <a:srgbClr val="000000">
                      <a:alpha val="43137"/>
                    </a:srgbClr>
                  </a:outerShdw>
                </a:effectLst>
              </a:rPr>
              <a:t>(27) </a:t>
            </a:r>
            <a:r>
              <a:rPr lang="en-US" sz="4700" b="1" dirty="0">
                <a:solidFill>
                  <a:schemeClr val="tx1"/>
                </a:solidFill>
                <a:effectLst>
                  <a:outerShdw blurRad="38100" dist="38100" dir="2700000" algn="tl">
                    <a:srgbClr val="000000">
                      <a:alpha val="43137"/>
                    </a:srgbClr>
                  </a:outerShdw>
                </a:effectLst>
              </a:rPr>
              <a:t>But after two years </a:t>
            </a:r>
            <a:r>
              <a:rPr lang="en-US" sz="4700" b="1" dirty="0" err="1">
                <a:solidFill>
                  <a:schemeClr val="tx1"/>
                </a:solidFill>
                <a:effectLst>
                  <a:outerShdw blurRad="38100" dist="38100" dir="2700000" algn="tl">
                    <a:srgbClr val="000000">
                      <a:alpha val="43137"/>
                    </a:srgbClr>
                  </a:outerShdw>
                </a:effectLst>
              </a:rPr>
              <a:t>Porcius</a:t>
            </a:r>
            <a:r>
              <a:rPr lang="en-US" sz="4700" b="1" dirty="0">
                <a:solidFill>
                  <a:schemeClr val="tx1"/>
                </a:solidFill>
                <a:effectLst>
                  <a:outerShdw blurRad="38100" dist="38100" dir="2700000" algn="tl">
                    <a:srgbClr val="000000">
                      <a:alpha val="43137"/>
                    </a:srgbClr>
                  </a:outerShdw>
                </a:effectLst>
              </a:rPr>
              <a:t> Festus came into Felix' room: and Felix, willing to shew the Jews a pleasure, left Paul bound</a:t>
            </a:r>
            <a:r>
              <a:rPr lang="en-US" sz="4700" b="1" dirty="0" smtClean="0">
                <a:solidFill>
                  <a:schemeClr val="tx1"/>
                </a:solidFill>
                <a:effectLst>
                  <a:outerShdw blurRad="38100" dist="38100" dir="2700000" algn="tl">
                    <a:srgbClr val="000000">
                      <a:alpha val="43137"/>
                    </a:srgbClr>
                  </a:outerShdw>
                </a:effectLst>
              </a:rPr>
              <a:t>.” </a:t>
            </a:r>
            <a:endParaRPr lang="en-US" sz="47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2158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a:solidFill>
            <a:schemeClr val="tx1"/>
          </a:solidFill>
        </p:spPr>
        <p:txBody>
          <a:bodyPr>
            <a:normAutofit/>
          </a:bodyPr>
          <a:lstStyle/>
          <a:p>
            <a:r>
              <a:rPr lang="en-US" sz="5400" b="1" dirty="0" smtClean="0">
                <a:solidFill>
                  <a:schemeClr val="bg1"/>
                </a:solidFill>
                <a:effectLst>
                  <a:outerShdw blurRad="38100" dist="38100" dir="2700000" algn="tl">
                    <a:srgbClr val="000000">
                      <a:alpha val="43137"/>
                    </a:srgbClr>
                  </a:outerShdw>
                </a:effectLst>
              </a:rPr>
              <a:t>Paul Imprisoned</a:t>
            </a:r>
            <a:endParaRPr lang="en-US" sz="5400"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295400"/>
            <a:ext cx="8763000" cy="5562600"/>
          </a:xfrm>
        </p:spPr>
        <p:txBody>
          <a:bodyPr>
            <a:normAutofit fontScale="92500" lnSpcReduction="10000"/>
          </a:bodyPr>
          <a:lstStyle/>
          <a:p>
            <a:pPr>
              <a:spcBef>
                <a:spcPts val="0"/>
              </a:spcBef>
              <a:buClr>
                <a:srgbClr val="FF0000"/>
              </a:buClr>
              <a:buSzPct val="107000"/>
              <a:buFont typeface="Wingdings" panose="05000000000000000000" pitchFamily="2" charset="2"/>
              <a:buChar char="F"/>
            </a:pPr>
            <a:r>
              <a:rPr lang="en-US" sz="4300" b="1" dirty="0" smtClean="0">
                <a:solidFill>
                  <a:srgbClr val="FF0000"/>
                </a:solidFill>
                <a:effectLst>
                  <a:outerShdw blurRad="38100" dist="38100" dir="2700000" algn="tl">
                    <a:srgbClr val="000000">
                      <a:alpha val="43137"/>
                    </a:srgbClr>
                  </a:outerShdw>
                </a:effectLst>
              </a:rPr>
              <a:t>Acts 21 </a:t>
            </a:r>
            <a:r>
              <a:rPr lang="en-US" sz="4300" b="1" dirty="0" smtClean="0"/>
              <a:t>– </a:t>
            </a:r>
            <a:r>
              <a:rPr lang="en-US" sz="4300" b="1" dirty="0" smtClean="0"/>
              <a:t>In Jerusalem, Jews </a:t>
            </a:r>
            <a:r>
              <a:rPr lang="en-US" sz="4300" b="1" dirty="0" smtClean="0"/>
              <a:t>from Asia start trouble, Romans intervene.</a:t>
            </a:r>
          </a:p>
          <a:p>
            <a:pPr>
              <a:spcBef>
                <a:spcPts val="0"/>
              </a:spcBef>
              <a:buClr>
                <a:srgbClr val="FF0000"/>
              </a:buClr>
              <a:buSzPct val="107000"/>
              <a:buFont typeface="Wingdings" panose="05000000000000000000" pitchFamily="2" charset="2"/>
              <a:buChar char="F"/>
            </a:pPr>
            <a:r>
              <a:rPr lang="en-US" sz="4300" b="1" dirty="0" smtClean="0">
                <a:solidFill>
                  <a:srgbClr val="FF0000"/>
                </a:solidFill>
                <a:effectLst>
                  <a:outerShdw blurRad="38100" dist="38100" dir="2700000" algn="tl">
                    <a:srgbClr val="000000">
                      <a:alpha val="43137"/>
                    </a:srgbClr>
                  </a:outerShdw>
                </a:effectLst>
              </a:rPr>
              <a:t>Acts 22</a:t>
            </a:r>
            <a:r>
              <a:rPr lang="en-US" sz="4300" b="1" dirty="0" smtClean="0"/>
              <a:t> – Paul speaks </a:t>
            </a:r>
            <a:r>
              <a:rPr lang="en-US" sz="4300" b="1" dirty="0" smtClean="0"/>
              <a:t>(preaches) from </a:t>
            </a:r>
            <a:r>
              <a:rPr lang="en-US" sz="4300" b="1" dirty="0" smtClean="0"/>
              <a:t>the stairs </a:t>
            </a:r>
            <a:r>
              <a:rPr lang="en-US" sz="4300" b="1" dirty="0" smtClean="0"/>
              <a:t>of the soldier’s barracks.</a:t>
            </a:r>
            <a:endParaRPr lang="en-US" sz="4300" b="1" dirty="0" smtClean="0"/>
          </a:p>
          <a:p>
            <a:pPr>
              <a:spcBef>
                <a:spcPts val="0"/>
              </a:spcBef>
              <a:buClr>
                <a:srgbClr val="FF0000"/>
              </a:buClr>
              <a:buSzPct val="107000"/>
              <a:buFont typeface="Wingdings" panose="05000000000000000000" pitchFamily="2" charset="2"/>
              <a:buChar char="F"/>
            </a:pPr>
            <a:r>
              <a:rPr lang="en-US" sz="4300" b="1" dirty="0" smtClean="0">
                <a:solidFill>
                  <a:srgbClr val="FF0000"/>
                </a:solidFill>
                <a:effectLst>
                  <a:outerShdw blurRad="38100" dist="38100" dir="2700000" algn="tl">
                    <a:srgbClr val="000000">
                      <a:alpha val="43137"/>
                    </a:srgbClr>
                  </a:outerShdw>
                </a:effectLst>
              </a:rPr>
              <a:t>Acts 23</a:t>
            </a:r>
            <a:r>
              <a:rPr lang="en-US" sz="4300" b="1" dirty="0" smtClean="0"/>
              <a:t> – </a:t>
            </a:r>
            <a:endParaRPr lang="en-US" sz="4300" b="1" dirty="0" smtClean="0"/>
          </a:p>
          <a:p>
            <a:pPr marL="0" indent="0">
              <a:spcBef>
                <a:spcPts val="0"/>
              </a:spcBef>
              <a:buClr>
                <a:srgbClr val="FF0000"/>
              </a:buClr>
              <a:buSzPct val="107000"/>
              <a:buNone/>
            </a:pPr>
            <a:r>
              <a:rPr lang="en-US" sz="4300" b="1" dirty="0"/>
              <a:t> </a:t>
            </a:r>
            <a:r>
              <a:rPr lang="en-US" sz="4300" b="1" dirty="0" smtClean="0"/>
              <a:t>      </a:t>
            </a:r>
            <a:r>
              <a:rPr lang="en-US" sz="4100" b="1" dirty="0" smtClean="0"/>
              <a:t>brought </a:t>
            </a:r>
            <a:r>
              <a:rPr lang="en-US" sz="4100" b="1" dirty="0" smtClean="0"/>
              <a:t>before the </a:t>
            </a:r>
            <a:r>
              <a:rPr lang="en-US" sz="4100" b="1" dirty="0" smtClean="0"/>
              <a:t>council        </a:t>
            </a:r>
          </a:p>
          <a:p>
            <a:pPr marL="0" indent="0">
              <a:spcBef>
                <a:spcPts val="0"/>
              </a:spcBef>
              <a:buClr>
                <a:srgbClr val="FF0000"/>
              </a:buClr>
              <a:buSzPct val="107000"/>
              <a:buNone/>
            </a:pPr>
            <a:r>
              <a:rPr lang="en-US" sz="4100" b="1" dirty="0"/>
              <a:t> </a:t>
            </a:r>
            <a:r>
              <a:rPr lang="en-US" sz="4100" b="1" dirty="0" smtClean="0"/>
              <a:t>      </a:t>
            </a:r>
            <a:r>
              <a:rPr lang="en-US" sz="4100" b="1" dirty="0" smtClean="0"/>
              <a:t>Sadducees </a:t>
            </a:r>
            <a:r>
              <a:rPr lang="en-US" sz="4100" b="1" dirty="0" smtClean="0"/>
              <a:t>and </a:t>
            </a:r>
            <a:r>
              <a:rPr lang="en-US" sz="4100" b="1" dirty="0" smtClean="0"/>
              <a:t>Pharisees </a:t>
            </a:r>
            <a:r>
              <a:rPr lang="en-US" sz="4100" b="1" dirty="0" smtClean="0"/>
              <a:t>get into it </a:t>
            </a:r>
            <a:r>
              <a:rPr lang="en-US" sz="4100" b="1" dirty="0" smtClean="0"/>
              <a:t>      over </a:t>
            </a:r>
            <a:r>
              <a:rPr lang="en-US" sz="4100" b="1" dirty="0" smtClean="0"/>
              <a:t>the </a:t>
            </a:r>
            <a:r>
              <a:rPr lang="en-US" sz="4100" b="1" dirty="0" smtClean="0"/>
              <a:t>resurrection.</a:t>
            </a:r>
          </a:p>
          <a:p>
            <a:pPr marL="0" indent="0">
              <a:spcBef>
                <a:spcPts val="0"/>
              </a:spcBef>
              <a:buClr>
                <a:srgbClr val="FF0000"/>
              </a:buClr>
              <a:buSzPct val="107000"/>
              <a:buNone/>
            </a:pPr>
            <a:r>
              <a:rPr lang="en-US" sz="4100" b="1" dirty="0"/>
              <a:t> </a:t>
            </a:r>
            <a:r>
              <a:rPr lang="en-US" sz="4100" b="1" dirty="0" smtClean="0"/>
              <a:t>      </a:t>
            </a:r>
            <a:r>
              <a:rPr lang="en-US" sz="4100" b="1" dirty="0" smtClean="0"/>
              <a:t>Plot </a:t>
            </a:r>
            <a:r>
              <a:rPr lang="en-US" sz="4100" b="1" dirty="0" smtClean="0"/>
              <a:t>against Paul’s </a:t>
            </a:r>
            <a:r>
              <a:rPr lang="en-US" sz="4100" b="1" dirty="0" smtClean="0"/>
              <a:t>life is discovered</a:t>
            </a:r>
            <a:endParaRPr lang="en-US" sz="4100" b="1" dirty="0"/>
          </a:p>
          <a:p>
            <a:pPr marL="0" indent="0">
              <a:spcBef>
                <a:spcPts val="0"/>
              </a:spcBef>
              <a:buClr>
                <a:srgbClr val="FF0000"/>
              </a:buClr>
              <a:buSzPct val="107000"/>
              <a:buNone/>
            </a:pPr>
            <a:r>
              <a:rPr lang="en-US" sz="4100" b="1" dirty="0" smtClean="0"/>
              <a:t> </a:t>
            </a:r>
            <a:r>
              <a:rPr lang="en-US" sz="4100" b="1" dirty="0" smtClean="0"/>
              <a:t>      Claudius </a:t>
            </a:r>
            <a:r>
              <a:rPr lang="en-US" sz="4100" b="1" dirty="0" err="1" smtClean="0"/>
              <a:t>Lysias</a:t>
            </a:r>
            <a:r>
              <a:rPr lang="en-US" sz="4100" b="1" dirty="0" smtClean="0"/>
              <a:t> sends Paul to Caesarea.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143000"/>
          </a:xfrm>
        </p:spPr>
        <p:txBody>
          <a:bodyPr>
            <a:normAutofit/>
          </a:bodyPr>
          <a:lstStyle/>
          <a:p>
            <a:r>
              <a:rPr lang="en-US" sz="6600" b="1" dirty="0" smtClean="0"/>
              <a:t>Acts 24</a:t>
            </a:r>
            <a:endParaRPr lang="en-US" sz="6600" b="1" dirty="0"/>
          </a:p>
        </p:txBody>
      </p:sp>
      <p:sp>
        <p:nvSpPr>
          <p:cNvPr id="6" name="Content Placeholder 5"/>
          <p:cNvSpPr>
            <a:spLocks noGrp="1"/>
          </p:cNvSpPr>
          <p:nvPr>
            <p:ph idx="1"/>
          </p:nvPr>
        </p:nvSpPr>
        <p:spPr>
          <a:xfrm>
            <a:off x="457200" y="922670"/>
            <a:ext cx="8229600" cy="4525963"/>
          </a:xfrm>
        </p:spPr>
        <p:txBody>
          <a:bodyPr/>
          <a:lstStyle/>
          <a:p>
            <a:pPr marL="0" indent="0" algn="just">
              <a:buNone/>
            </a:pPr>
            <a:r>
              <a:rPr lang="en-US" sz="4000" dirty="0" smtClean="0"/>
              <a:t>v. 1  And after five days Ananias the high priest descended with the elders, and with a certain orator named </a:t>
            </a:r>
            <a:r>
              <a:rPr lang="en-US" sz="4000" dirty="0" err="1" smtClean="0"/>
              <a:t>Tertullus</a:t>
            </a:r>
            <a:r>
              <a:rPr lang="en-US" sz="4000" dirty="0" smtClean="0"/>
              <a:t>, who informed the governor against Paul.</a:t>
            </a:r>
          </a:p>
          <a:p>
            <a:pPr algn="just"/>
            <a:endParaRPr lang="en-US" dirty="0" smtClean="0"/>
          </a:p>
          <a:p>
            <a:pPr algn="just"/>
            <a:endParaRPr lang="en-US" dirty="0"/>
          </a:p>
        </p:txBody>
      </p:sp>
      <p:sp>
        <p:nvSpPr>
          <p:cNvPr id="7" name="Rectangle 6"/>
          <p:cNvSpPr/>
          <p:nvPr/>
        </p:nvSpPr>
        <p:spPr>
          <a:xfrm>
            <a:off x="5372100" y="2145890"/>
            <a:ext cx="1485900" cy="673509"/>
          </a:xfrm>
          <a:prstGeom prst="rect">
            <a:avLst/>
          </a:prstGeom>
          <a:solidFill>
            <a:schemeClr val="accent1">
              <a:alpha val="3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657600" y="2819398"/>
            <a:ext cx="1981200" cy="577645"/>
          </a:xfrm>
          <a:prstGeom prst="rect">
            <a:avLst/>
          </a:prstGeom>
          <a:solidFill>
            <a:schemeClr val="accent1">
              <a:alpha val="3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600200" y="4191000"/>
            <a:ext cx="5638800" cy="2057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solidFill>
                  <a:srgbClr val="FFFF00"/>
                </a:solidFill>
              </a:rPr>
              <a:t>rhētōr</a:t>
            </a:r>
            <a:r>
              <a:rPr lang="en-US" sz="3600" b="1" dirty="0" smtClean="0">
                <a:solidFill>
                  <a:srgbClr val="FFFF00"/>
                </a:solidFill>
              </a:rPr>
              <a:t> – advocate, where we get our word rhetoric</a:t>
            </a:r>
            <a:endParaRPr lang="en-US" sz="3200" b="1" dirty="0">
              <a:solidFill>
                <a:srgbClr val="FFFF00"/>
              </a:solidFill>
            </a:endParaRPr>
          </a:p>
        </p:txBody>
      </p:sp>
      <p:sp>
        <p:nvSpPr>
          <p:cNvPr id="10" name="Rectangle 9"/>
          <p:cNvSpPr/>
          <p:nvPr/>
        </p:nvSpPr>
        <p:spPr>
          <a:xfrm>
            <a:off x="1676400" y="4191000"/>
            <a:ext cx="5638800" cy="2057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FF00"/>
                </a:solidFill>
                <a:effectLst>
                  <a:outerShdw blurRad="38100" dist="38100" dir="2700000" algn="tl">
                    <a:srgbClr val="000000">
                      <a:alpha val="43137"/>
                    </a:srgbClr>
                  </a:outerShdw>
                </a:effectLst>
              </a:rPr>
              <a:t>“</a:t>
            </a:r>
            <a:r>
              <a:rPr lang="en-US" sz="3600" b="1" dirty="0" err="1" smtClean="0">
                <a:solidFill>
                  <a:srgbClr val="FFFF00"/>
                </a:solidFill>
                <a:effectLst>
                  <a:outerShdw blurRad="38100" dist="38100" dir="2700000" algn="tl">
                    <a:srgbClr val="000000">
                      <a:alpha val="43137"/>
                    </a:srgbClr>
                  </a:outerShdw>
                </a:effectLst>
              </a:rPr>
              <a:t>emphanizo</a:t>
            </a:r>
            <a:r>
              <a:rPr lang="en-US" sz="3600" b="1" dirty="0" smtClean="0">
                <a:solidFill>
                  <a:srgbClr val="FFFF00"/>
                </a:solidFill>
                <a:effectLst>
                  <a:outerShdw blurRad="38100" dist="38100" dir="2700000" algn="tl">
                    <a:srgbClr val="000000">
                      <a:alpha val="43137"/>
                    </a:srgbClr>
                  </a:outerShdw>
                </a:effectLst>
              </a:rPr>
              <a:t>” “</a:t>
            </a:r>
            <a:r>
              <a:rPr lang="en-US" sz="3600" b="1" dirty="0" err="1" smtClean="0">
                <a:solidFill>
                  <a:srgbClr val="FFFF00"/>
                </a:solidFill>
                <a:effectLst>
                  <a:outerShdw blurRad="38100" dist="38100" dir="2700000" algn="tl">
                    <a:srgbClr val="000000">
                      <a:alpha val="43137"/>
                    </a:srgbClr>
                  </a:outerShdw>
                </a:effectLst>
              </a:rPr>
              <a:t>kata</a:t>
            </a:r>
            <a:r>
              <a:rPr lang="en-US" sz="3600" b="1" dirty="0" smtClean="0">
                <a:solidFill>
                  <a:srgbClr val="FFFF00"/>
                </a:solidFill>
                <a:effectLst>
                  <a:outerShdw blurRad="38100" dist="38100" dir="2700000" algn="tl">
                    <a:srgbClr val="000000">
                      <a:alpha val="43137"/>
                    </a:srgbClr>
                  </a:outerShdw>
                </a:effectLst>
              </a:rPr>
              <a:t>”</a:t>
            </a:r>
          </a:p>
          <a:p>
            <a:pPr algn="ctr"/>
            <a:r>
              <a:rPr lang="en-US" sz="3600" b="1" dirty="0" smtClean="0">
                <a:solidFill>
                  <a:srgbClr val="FFFF00"/>
                </a:solidFill>
                <a:effectLst>
                  <a:outerShdw blurRad="38100" dist="38100" dir="2700000" algn="tl">
                    <a:srgbClr val="000000">
                      <a:alpha val="43137"/>
                    </a:srgbClr>
                  </a:outerShdw>
                </a:effectLst>
              </a:rPr>
              <a:t>declare   /   down</a:t>
            </a:r>
          </a:p>
          <a:p>
            <a:pPr algn="ctr"/>
            <a:r>
              <a:rPr lang="en-US" sz="3600" b="1" dirty="0" smtClean="0">
                <a:solidFill>
                  <a:srgbClr val="FFFF00"/>
                </a:solidFill>
                <a:effectLst>
                  <a:outerShdw blurRad="38100" dist="38100" dir="2700000" algn="tl">
                    <a:srgbClr val="000000">
                      <a:alpha val="43137"/>
                    </a:srgbClr>
                  </a:outerShdw>
                </a:effectLst>
              </a:rPr>
              <a:t>Literally – talk down on Paul</a:t>
            </a:r>
            <a:endParaRPr lang="en-US" sz="3600" b="1" dirty="0">
              <a:solidFill>
                <a:srgbClr val="FFFF00"/>
              </a:solidFill>
              <a:effectLst>
                <a:outerShdw blurRad="38100" dist="38100" dir="2700000" algn="tl">
                  <a:srgbClr val="000000">
                    <a:alpha val="43137"/>
                  </a:srgbClr>
                </a:outerShdw>
              </a:effectLst>
            </a:endParaRPr>
          </a:p>
        </p:txBody>
      </p:sp>
      <p:sp>
        <p:nvSpPr>
          <p:cNvPr id="11" name="Rectangle 10"/>
          <p:cNvSpPr/>
          <p:nvPr/>
        </p:nvSpPr>
        <p:spPr>
          <a:xfrm>
            <a:off x="457200" y="3397043"/>
            <a:ext cx="1600200" cy="641557"/>
          </a:xfrm>
          <a:prstGeom prst="rect">
            <a:avLst/>
          </a:prstGeom>
          <a:solidFill>
            <a:schemeClr val="accent1">
              <a:alpha val="3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a:solidFill>
            <a:schemeClr val="tx1"/>
          </a:solidFill>
        </p:spPr>
        <p:txBody>
          <a:bodyPr>
            <a:noAutofit/>
          </a:bodyPr>
          <a:lstStyle/>
          <a:p>
            <a:r>
              <a:rPr lang="en-US" sz="7200" b="1" dirty="0" smtClean="0">
                <a:solidFill>
                  <a:schemeClr val="bg1"/>
                </a:solidFill>
                <a:effectLst>
                  <a:outerShdw blurRad="38100" dist="38100" dir="2700000" algn="tl">
                    <a:srgbClr val="000000">
                      <a:alpha val="43137"/>
                    </a:srgbClr>
                  </a:outerShdw>
                </a:effectLst>
              </a:rPr>
              <a:t>Acts 24:2-4</a:t>
            </a:r>
            <a:endParaRPr lang="en-US" sz="7200"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219200"/>
            <a:ext cx="8534400" cy="5791200"/>
          </a:xfrm>
        </p:spPr>
        <p:txBody>
          <a:bodyPr>
            <a:normAutofit fontScale="92500" lnSpcReduction="10000"/>
          </a:bodyPr>
          <a:lstStyle/>
          <a:p>
            <a:pPr marL="0" indent="0" algn="just">
              <a:spcBef>
                <a:spcPts val="0"/>
              </a:spcBef>
              <a:buNone/>
            </a:pPr>
            <a:r>
              <a:rPr lang="en-US" sz="4200" b="1" dirty="0" smtClean="0">
                <a:latin typeface="Arial Narrow" panose="020B0606020202030204" pitchFamily="34" charset="0"/>
              </a:rPr>
              <a:t>“And when he was called forth, </a:t>
            </a:r>
            <a:r>
              <a:rPr lang="en-US" sz="4200" b="1" dirty="0" err="1" smtClean="0">
                <a:latin typeface="Arial Narrow" panose="020B0606020202030204" pitchFamily="34" charset="0"/>
              </a:rPr>
              <a:t>Tertullus</a:t>
            </a:r>
            <a:r>
              <a:rPr lang="en-US" sz="4200" b="1" dirty="0" smtClean="0">
                <a:latin typeface="Arial Narrow" panose="020B0606020202030204" pitchFamily="34" charset="0"/>
              </a:rPr>
              <a:t> began to accuse him, saying, Seeing that by thee we enjoy great quietness, and that very worthy deeds are done unto this nation by thy providence, (3) We accept it always, and in all places, most noble Felix, with all thankfulness. (4) Notwithstanding, that I be not further tedious unto thee, I pray thee that thou </a:t>
            </a:r>
            <a:r>
              <a:rPr lang="en-US" sz="4200" b="1" dirty="0" err="1" smtClean="0">
                <a:latin typeface="Arial Narrow" panose="020B0606020202030204" pitchFamily="34" charset="0"/>
              </a:rPr>
              <a:t>wouldest</a:t>
            </a:r>
            <a:r>
              <a:rPr lang="en-US" sz="4200" b="1" dirty="0" smtClean="0">
                <a:latin typeface="Arial Narrow" panose="020B0606020202030204" pitchFamily="34" charset="0"/>
              </a:rPr>
              <a:t> hear us of thy clemency a few words.”</a:t>
            </a:r>
          </a:p>
          <a:p>
            <a:endParaRPr lang="en-US" dirty="0">
              <a:latin typeface="Times"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00200"/>
          </a:xfrm>
          <a:solidFill>
            <a:schemeClr val="tx1"/>
          </a:solidFill>
        </p:spPr>
        <p:txBody>
          <a:bodyPr>
            <a:noAutofit/>
          </a:bodyPr>
          <a:lstStyle/>
          <a:p>
            <a:r>
              <a:rPr lang="en-US" sz="5400" b="1" dirty="0">
                <a:solidFill>
                  <a:schemeClr val="bg1"/>
                </a:solidFill>
                <a:effectLst>
                  <a:outerShdw blurRad="38100" dist="38100" dir="2700000" algn="tl">
                    <a:srgbClr val="000000">
                      <a:alpha val="43137"/>
                    </a:srgbClr>
                  </a:outerShdw>
                </a:effectLst>
                <a:latin typeface="+mn-lt"/>
              </a:rPr>
              <a:t>Compare </a:t>
            </a:r>
            <a:r>
              <a:rPr lang="en-US" sz="5400" b="1" dirty="0" smtClean="0">
                <a:solidFill>
                  <a:schemeClr val="bg1"/>
                </a:solidFill>
                <a:effectLst>
                  <a:outerShdw blurRad="38100" dist="38100" dir="2700000" algn="tl">
                    <a:srgbClr val="000000">
                      <a:alpha val="43137"/>
                    </a:srgbClr>
                  </a:outerShdw>
                </a:effectLst>
                <a:latin typeface="+mn-lt"/>
              </a:rPr>
              <a:t>To </a:t>
            </a:r>
            <a:r>
              <a:rPr lang="en-US" sz="5400" b="1" dirty="0">
                <a:solidFill>
                  <a:schemeClr val="bg1"/>
                </a:solidFill>
                <a:effectLst>
                  <a:outerShdw blurRad="38100" dist="38100" dir="2700000" algn="tl">
                    <a:srgbClr val="000000">
                      <a:alpha val="43137"/>
                    </a:srgbClr>
                  </a:outerShdw>
                </a:effectLst>
                <a:latin typeface="+mn-lt"/>
              </a:rPr>
              <a:t>Paul’s O</a:t>
            </a:r>
            <a:r>
              <a:rPr lang="en-US" sz="5400" b="1" dirty="0" smtClean="0">
                <a:solidFill>
                  <a:schemeClr val="bg1"/>
                </a:solidFill>
                <a:effectLst>
                  <a:outerShdw blurRad="38100" dist="38100" dir="2700000" algn="tl">
                    <a:srgbClr val="000000">
                      <a:alpha val="43137"/>
                    </a:srgbClr>
                  </a:outerShdw>
                </a:effectLst>
                <a:latin typeface="+mn-lt"/>
              </a:rPr>
              <a:t>pening Statement In Verse 10</a:t>
            </a:r>
            <a:endParaRPr lang="en-US" sz="5400" b="1" dirty="0">
              <a:solidFill>
                <a:schemeClr val="bg1"/>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304800" y="1828800"/>
            <a:ext cx="8382000" cy="4572000"/>
          </a:xfrm>
        </p:spPr>
        <p:txBody>
          <a:bodyPr>
            <a:normAutofit fontScale="92500" lnSpcReduction="10000"/>
          </a:bodyPr>
          <a:lstStyle/>
          <a:p>
            <a:pPr marL="0" indent="0" algn="just">
              <a:spcBef>
                <a:spcPts val="0"/>
              </a:spcBef>
              <a:buNone/>
            </a:pPr>
            <a:r>
              <a:rPr lang="en-US" sz="5000" b="1" dirty="0" smtClean="0">
                <a:effectLst>
                  <a:outerShdw blurRad="38100" dist="38100" dir="2700000" algn="tl">
                    <a:srgbClr val="000000">
                      <a:alpha val="43137"/>
                    </a:srgbClr>
                  </a:outerShdw>
                </a:effectLst>
              </a:rPr>
              <a:t>“Then </a:t>
            </a:r>
            <a:r>
              <a:rPr lang="en-US" sz="5000" b="1" dirty="0">
                <a:effectLst>
                  <a:outerShdw blurRad="38100" dist="38100" dir="2700000" algn="tl">
                    <a:srgbClr val="000000">
                      <a:alpha val="43137"/>
                    </a:srgbClr>
                  </a:outerShdw>
                </a:effectLst>
              </a:rPr>
              <a:t>Paul, after that the governor had beckoned unto him to speak, answered, Forasmuch as I know that thou hast been of many years a judge unto this nation, I do the more cheerfully answer for myself</a:t>
            </a:r>
            <a:r>
              <a:rPr lang="en-US" sz="5000" b="1" dirty="0" smtClean="0">
                <a:effectLst>
                  <a:outerShdw blurRad="38100" dist="38100" dir="2700000" algn="tl">
                    <a:srgbClr val="000000">
                      <a:alpha val="43137"/>
                    </a:srgbClr>
                  </a:outerShdw>
                </a:effectLst>
              </a:rPr>
              <a:t>:”</a:t>
            </a:r>
          </a:p>
          <a:p>
            <a:endParaRPr lang="en-US" dirty="0">
              <a:latin typeface="Times" pitchFamily="18" charset="0"/>
            </a:endParaRPr>
          </a:p>
        </p:txBody>
      </p:sp>
    </p:spTree>
    <p:extLst>
      <p:ext uri="{BB962C8B-B14F-4D97-AF65-F5344CB8AC3E}">
        <p14:creationId xmlns:p14="http://schemas.microsoft.com/office/powerpoint/2010/main" val="1789601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3870</TotalTime>
  <Words>1502</Words>
  <Application>Microsoft Office PowerPoint</Application>
  <PresentationFormat>On-screen Show (4:3)</PresentationFormat>
  <Paragraphs>135</Paragraphs>
  <Slides>25</Slides>
  <Notes>24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PowerPoint Presentation</vt:lpstr>
      <vt:lpstr>Acts 24:22-27</vt:lpstr>
      <vt:lpstr>PowerPoint Presentation</vt:lpstr>
      <vt:lpstr>PowerPoint Presentation</vt:lpstr>
      <vt:lpstr>Paul Imprisoned</vt:lpstr>
      <vt:lpstr>Acts 24</vt:lpstr>
      <vt:lpstr>Acts 24:2-4</vt:lpstr>
      <vt:lpstr>Compare To Paul’s Opening Statement In Verse 10</vt:lpstr>
      <vt:lpstr>The Charges</vt:lpstr>
      <vt:lpstr>PowerPoint Presentation</vt:lpstr>
      <vt:lpstr>PowerPoint Presentation</vt:lpstr>
      <vt:lpstr>The Audience</vt:lpstr>
      <vt:lpstr>The Audience</vt:lpstr>
      <vt:lpstr>Drusilla</vt:lpstr>
      <vt:lpstr>The Sermon</vt:lpstr>
      <vt:lpstr>The Sermon</vt:lpstr>
      <vt:lpstr>The Sermon</vt:lpstr>
      <vt:lpstr>The Effect of the Sermon</vt:lpstr>
      <vt:lpstr>The Effect of the Sermon</vt:lpstr>
      <vt:lpstr>The Effect of the Sermon</vt:lpstr>
      <vt:lpstr>Conclusion</vt:lpstr>
      <vt:lpstr>Conclusion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Ron Gilbert</dc:creator>
  <cp:lastModifiedBy>Freddie</cp:lastModifiedBy>
  <cp:revision>50</cp:revision>
  <dcterms:created xsi:type="dcterms:W3CDTF">2009-04-29T17:34:49Z</dcterms:created>
  <dcterms:modified xsi:type="dcterms:W3CDTF">2016-11-06T03:27:54Z</dcterms:modified>
</cp:coreProperties>
</file>