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83" r:id="rId2"/>
    <p:sldId id="282" r:id="rId3"/>
    <p:sldId id="284" r:id="rId4"/>
    <p:sldId id="290" r:id="rId5"/>
    <p:sldId id="293" r:id="rId6"/>
    <p:sldId id="294" r:id="rId7"/>
    <p:sldId id="295" r:id="rId8"/>
    <p:sldId id="296" r:id="rId9"/>
    <p:sldId id="297" r:id="rId10"/>
    <p:sldId id="299" r:id="rId11"/>
    <p:sldId id="300" r:id="rId12"/>
    <p:sldId id="301" r:id="rId13"/>
    <p:sldId id="302" r:id="rId14"/>
    <p:sldId id="306" r:id="rId15"/>
    <p:sldId id="307" r:id="rId16"/>
    <p:sldId id="308" r:id="rId17"/>
    <p:sldId id="309" r:id="rId18"/>
    <p:sldId id="310" r:id="rId19"/>
    <p:sldId id="311" r:id="rId20"/>
    <p:sldId id="313" r:id="rId21"/>
    <p:sldId id="312" r:id="rId22"/>
    <p:sldId id="314" r:id="rId23"/>
    <p:sldId id="315" r:id="rId24"/>
    <p:sldId id="317" r:id="rId25"/>
    <p:sldId id="318" r:id="rId26"/>
    <p:sldId id="319" r:id="rId27"/>
    <p:sldId id="303" r:id="rId28"/>
    <p:sldId id="323" r:id="rId29"/>
    <p:sldId id="324" r:id="rId30"/>
    <p:sldId id="320" r:id="rId31"/>
    <p:sldId id="321" r:id="rId32"/>
    <p:sldId id="322" r:id="rId33"/>
    <p:sldId id="304" r:id="rId34"/>
    <p:sldId id="305" r:id="rId35"/>
    <p:sldId id="298" r:id="rId36"/>
    <p:sldId id="258" r:id="rId37"/>
    <p:sldId id="260" r:id="rId38"/>
    <p:sldId id="266" r:id="rId39"/>
    <p:sldId id="276" r:id="rId40"/>
    <p:sldId id="261" r:id="rId41"/>
    <p:sldId id="279" r:id="rId42"/>
    <p:sldId id="278" r:id="rId43"/>
    <p:sldId id="28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6" autoAdjust="0"/>
    <p:restoredTop sz="94660"/>
  </p:normalViewPr>
  <p:slideViewPr>
    <p:cSldViewPr>
      <p:cViewPr>
        <p:scale>
          <a:sx n="60" d="100"/>
          <a:sy n="60" d="100"/>
        </p:scale>
        <p:origin x="-852"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711E72-3964-410C-AA0B-5759B3E26F53}" type="slidenum">
              <a:rPr lang="en-US"/>
              <a:pPr>
                <a:defRPr/>
              </a:pPr>
              <a:t>‹#›</a:t>
            </a:fld>
            <a:endParaRPr lang="en-US"/>
          </a:p>
        </p:txBody>
      </p:sp>
    </p:spTree>
    <p:extLst>
      <p:ext uri="{BB962C8B-B14F-4D97-AF65-F5344CB8AC3E}">
        <p14:creationId xmlns:p14="http://schemas.microsoft.com/office/powerpoint/2010/main" val="3635492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E508B0FD-08D8-43C4-B241-2C92DF2770A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39</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40</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41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42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43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119F3719-8CF8-4C52-A28E-92C9CC20B66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23</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24</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25</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26</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FF522BF-8D51-4CBE-8A7C-3B37E6BB20A4}" type="slidenum">
              <a:rPr lang="en-US"/>
              <a:pPr/>
              <a:t>36</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2040BBB-5BCA-40D1-B504-CB2DA1352C6D}" type="slidenum">
              <a:rPr lang="en-US"/>
              <a:pPr/>
              <a:t>37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38</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A472E3-2D2F-4FC2-8262-4CE54EC0A3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D074E-C034-4E72-9FF2-77E58ECF57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DACCD-2E3C-4884-9C54-DD74986D26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60C86A-445C-4E8B-B6E8-8470A6372F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B7CFF-339F-4D23-A9C2-CFEDA74734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926343-7EB6-4669-ADC2-9BB02C02AD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111DC3-4D67-4DAD-B5A0-5DC4FDDA24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EBB909-68E1-4FCC-B9DC-F42D18FB1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D1FD06E-6C14-4EF2-BB1D-598ED6EC0F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EE7166-6FDD-4E82-A4F4-A748B75D42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60C2A6-FEAE-440C-B9C3-B86E034724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A393E8-09D6-46ED-9183-8262C73F79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rgbClr val="FFFFFF"/>
                </a:solidFill>
                <a:effectLst>
                  <a:outerShdw blurRad="38100" dist="38100" dir="2700000" algn="tl">
                    <a:srgbClr val="000000">
                      <a:alpha val="43137"/>
                    </a:srgbClr>
                  </a:outerShdw>
                </a:effectLst>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chemeClr val="bg1"/>
                </a:solidFill>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20:28-30</a:t>
            </a:r>
          </a:p>
          <a:p>
            <a:pPr marL="0" indent="0" algn="just">
              <a:spcBef>
                <a:spcPts val="0"/>
              </a:spcBef>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“Take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heed therefore unto yourselves, and to all the flock, over the which the Holy Ghost hath made you overseers, to feed the church of God, which he hath purchased with his own blood.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(29)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For I know this, that after my departing shall grievous wolves enter in among you, not sparing the flock.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30)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of your own selves shall men arise, speaking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perverse things, to </a:t>
            </a:r>
            <a:r>
              <a:rPr lang="en-US" b="1" dirty="0">
                <a:solidFill>
                  <a:srgbClr val="FFFF00"/>
                </a:solidFill>
                <a:effectLst>
                  <a:outerShdw blurRad="38100" dist="38100" dir="2700000" algn="tl">
                    <a:srgbClr val="000000">
                      <a:alpha val="43137"/>
                    </a:srgbClr>
                  </a:outerShdw>
                </a:effectLst>
                <a:latin typeface="Arial Narrow" panose="020B0606020202030204" pitchFamily="34" charset="0"/>
              </a:rPr>
              <a:t>draw away disciples after them</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571995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except there come a falling away first,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78774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500" b="1" dirty="0">
                <a:solidFill>
                  <a:srgbClr val="FFFF00"/>
                </a:solidFill>
                <a:effectLst>
                  <a:outerShdw blurRad="38100" dist="38100" dir="2700000" algn="tl">
                    <a:srgbClr val="000000">
                      <a:alpha val="43137"/>
                    </a:srgbClr>
                  </a:outerShdw>
                </a:effectLst>
                <a:latin typeface="Arial Narrow" panose="020B0606020202030204" pitchFamily="34" charset="0"/>
              </a:rPr>
              <a:t>except there come a falling away first</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194050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lnSpcReduction="10000"/>
          </a:bodyPr>
          <a:lstStyle/>
          <a:p>
            <a:pPr marL="0" indent="0" algn="just">
              <a:spcBef>
                <a:spcPts val="0"/>
              </a:spcBef>
              <a:buNone/>
            </a:pP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idea of what the apostasy means can be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gained by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considering the state of men immediately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after the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rapture. At that time there will not be a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single human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being left on the earth who is a real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believer. Every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one will be at enmity against God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whether he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is in what is left of the visible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Christian organizations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(Christendom) or is simply a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pagan. That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is, the apostasy will be total</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Any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earlier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state of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apostasy must be less than total and all of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 differing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from one another only in relative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degree and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type. Therefore we conclude that the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only apostasy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which can be designated by the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definite article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the is that total one which is the direct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immediate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consequence of the rapture. It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follows that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the rapture must precede the apostasy as </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well as </a:t>
            </a: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rPr>
              <a:t>the great tribulation</a:t>
            </a:r>
            <a:r>
              <a:rPr lang="en-US" sz="2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William K. Harrison</a:t>
            </a:r>
            <a:endParaRPr lang="en-US"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just">
              <a:spcBef>
                <a:spcPts val="0"/>
              </a:spcBef>
              <a:buNone/>
            </a:pPr>
            <a:r>
              <a:rPr lang="en-US" sz="4000" b="1" dirty="0">
                <a:solidFill>
                  <a:srgbClr val="FFFF00"/>
                </a:solidFill>
                <a:latin typeface="Arial Narrow" panose="020B0606020202030204" pitchFamily="34" charset="0"/>
              </a:rPr>
              <a:t>I Timothy </a:t>
            </a:r>
            <a:r>
              <a:rPr lang="en-US" sz="4000" b="1" dirty="0" smtClean="0">
                <a:solidFill>
                  <a:srgbClr val="FFFF00"/>
                </a:solidFill>
                <a:latin typeface="Arial Narrow" panose="020B0606020202030204" pitchFamily="34" charset="0"/>
              </a:rPr>
              <a:t>1:18-20 </a:t>
            </a:r>
            <a:r>
              <a:rPr lang="en-US" sz="4000" b="1" dirty="0" smtClean="0">
                <a:solidFill>
                  <a:srgbClr val="FFFFFF"/>
                </a:solidFill>
                <a:latin typeface="Arial Narrow" panose="020B0606020202030204" pitchFamily="34" charset="0"/>
              </a:rPr>
              <a:t>- </a:t>
            </a:r>
            <a:r>
              <a:rPr lang="en-US" sz="4000" b="1" dirty="0" err="1" smtClean="0">
                <a:solidFill>
                  <a:srgbClr val="FFFFFF"/>
                </a:solidFill>
                <a:latin typeface="Arial Narrow" panose="020B0606020202030204" pitchFamily="34" charset="0"/>
              </a:rPr>
              <a:t>Hymenaeus</a:t>
            </a:r>
            <a:r>
              <a:rPr lang="en-US" sz="4000" b="1" dirty="0" smtClean="0">
                <a:solidFill>
                  <a:srgbClr val="FFFFFF"/>
                </a:solidFill>
                <a:latin typeface="Arial Narrow" panose="020B0606020202030204" pitchFamily="34" charset="0"/>
              </a:rPr>
              <a:t> and Alexander had made shipwreck of their faith</a:t>
            </a:r>
          </a:p>
          <a:p>
            <a:pPr marL="0" indent="0" algn="just">
              <a:spcBef>
                <a:spcPts val="0"/>
              </a:spcBef>
              <a:buNone/>
            </a:pPr>
            <a:r>
              <a:rPr lang="en-US" sz="4000" b="1" dirty="0" smtClean="0">
                <a:solidFill>
                  <a:schemeClr val="accent1"/>
                </a:solidFill>
                <a:latin typeface="Arial Narrow" panose="020B0606020202030204" pitchFamily="34" charset="0"/>
              </a:rPr>
              <a:t>I Timothy 5:15</a:t>
            </a:r>
            <a:r>
              <a:rPr lang="en-US" sz="4000" b="1" dirty="0">
                <a:solidFill>
                  <a:schemeClr val="accent1"/>
                </a:solidFill>
                <a:latin typeface="Arial Narrow" panose="020B0606020202030204" pitchFamily="34" charset="0"/>
              </a:rPr>
              <a:t> </a:t>
            </a:r>
            <a:r>
              <a:rPr lang="en-US" sz="4000" b="1" dirty="0" smtClean="0">
                <a:solidFill>
                  <a:srgbClr val="FFFFFF"/>
                </a:solidFill>
                <a:latin typeface="Arial Narrow" panose="020B0606020202030204" pitchFamily="34" charset="0"/>
              </a:rPr>
              <a:t>“For </a:t>
            </a:r>
            <a:r>
              <a:rPr lang="en-US" sz="4000" b="1" dirty="0">
                <a:solidFill>
                  <a:srgbClr val="FFFFFF"/>
                </a:solidFill>
                <a:latin typeface="Arial Narrow" panose="020B0606020202030204" pitchFamily="34" charset="0"/>
              </a:rPr>
              <a:t>some are already turned aside after </a:t>
            </a:r>
            <a:r>
              <a:rPr lang="en-US" sz="4000" b="1" dirty="0" smtClean="0">
                <a:solidFill>
                  <a:srgbClr val="FFFFFF"/>
                </a:solidFill>
                <a:latin typeface="Arial Narrow" panose="020B0606020202030204" pitchFamily="34" charset="0"/>
              </a:rPr>
              <a:t>Satan” </a:t>
            </a:r>
          </a:p>
          <a:p>
            <a:pPr marL="0" indent="0" algn="just">
              <a:buNone/>
            </a:pPr>
            <a:r>
              <a:rPr lang="en-US" sz="3900" b="1" dirty="0" smtClean="0">
                <a:solidFill>
                  <a:srgbClr val="FFFF00"/>
                </a:solidFill>
                <a:effectLst>
                  <a:outerShdw blurRad="38100" dist="38100" dir="2700000" algn="tl">
                    <a:srgbClr val="000000">
                      <a:alpha val="43137"/>
                    </a:srgbClr>
                  </a:outerShdw>
                </a:effectLst>
                <a:latin typeface="Arial Narrow" panose="020B0606020202030204" pitchFamily="34" charset="0"/>
              </a:rPr>
              <a:t>II Timothy 2:17-18 </a:t>
            </a:r>
            <a:r>
              <a:rPr lang="en-US" sz="3900" b="1" dirty="0" smtClean="0">
                <a:solidFill>
                  <a:srgbClr val="FFFFFF"/>
                </a:solidFill>
                <a:latin typeface="Arial Narrow" panose="020B0606020202030204" pitchFamily="34" charset="0"/>
              </a:rPr>
              <a:t>“</a:t>
            </a:r>
            <a:r>
              <a:rPr lang="en-US" sz="3900" b="1" dirty="0" err="1" smtClean="0">
                <a:solidFill>
                  <a:srgbClr val="FFFFFF"/>
                </a:solidFill>
                <a:latin typeface="Arial Narrow" panose="020B0606020202030204" pitchFamily="34" charset="0"/>
              </a:rPr>
              <a:t>Hymenaeus</a:t>
            </a:r>
            <a:r>
              <a:rPr lang="en-US" sz="3900" b="1" dirty="0" smtClean="0">
                <a:solidFill>
                  <a:srgbClr val="FFFFFF"/>
                </a:solidFill>
                <a:latin typeface="Arial Narrow" panose="020B0606020202030204" pitchFamily="34" charset="0"/>
              </a:rPr>
              <a:t> &amp; </a:t>
            </a:r>
            <a:r>
              <a:rPr lang="en-US" sz="3900" b="1" dirty="0" err="1">
                <a:solidFill>
                  <a:srgbClr val="FFFFFF"/>
                </a:solidFill>
                <a:latin typeface="Arial Narrow" panose="020B0606020202030204" pitchFamily="34" charset="0"/>
              </a:rPr>
              <a:t>Philetus</a:t>
            </a:r>
            <a:r>
              <a:rPr lang="en-US" sz="3900" b="1" dirty="0">
                <a:solidFill>
                  <a:srgbClr val="FFFFFF"/>
                </a:solidFill>
                <a:latin typeface="Arial Narrow" panose="020B0606020202030204" pitchFamily="34" charset="0"/>
              </a:rPr>
              <a:t>; </a:t>
            </a:r>
            <a:r>
              <a:rPr lang="en-US" sz="4000" b="1" dirty="0" smtClean="0">
                <a:solidFill>
                  <a:srgbClr val="FFFFFF"/>
                </a:solidFill>
                <a:latin typeface="Arial Narrow" panose="020B0606020202030204" pitchFamily="34" charset="0"/>
              </a:rPr>
              <a:t>(18) Who </a:t>
            </a:r>
            <a:r>
              <a:rPr lang="en-US" sz="4000" b="1" dirty="0">
                <a:solidFill>
                  <a:srgbClr val="FFFFFF"/>
                </a:solidFill>
                <a:latin typeface="Arial Narrow" panose="020B0606020202030204" pitchFamily="34" charset="0"/>
              </a:rPr>
              <a:t>concerning the truth have erred, saying that the resurrection is past already; and overthrow the faith of some</a:t>
            </a:r>
            <a:r>
              <a:rPr lang="en-US" sz="4000" b="1" dirty="0" smtClean="0">
                <a:solidFill>
                  <a:srgbClr val="FFFFFF"/>
                </a:solidFill>
                <a:latin typeface="Arial Narrow" panose="020B0606020202030204" pitchFamily="34" charset="0"/>
              </a:rPr>
              <a:t>.” </a:t>
            </a:r>
            <a:endParaRPr lang="en-US" sz="4000" b="1" dirty="0">
              <a:solidFill>
                <a:srgbClr val="FFFFFF"/>
              </a:solidFill>
              <a:latin typeface="Arial Narrow" panose="020B0606020202030204" pitchFamily="34" charset="0"/>
            </a:endParaRPr>
          </a:p>
          <a:p>
            <a:pPr marL="0" indent="0" algn="just">
              <a:spcBef>
                <a:spcPts val="0"/>
              </a:spcBef>
              <a:buNone/>
            </a:pP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0733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ctr">
              <a:spcBef>
                <a:spcPts val="0"/>
              </a:spcBef>
              <a:buNone/>
            </a:pP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Paul was referencing something far more reaching than individuals. </a:t>
            </a: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Major Apostasy</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Apostasy Not “An” Apostasy</a:t>
            </a:r>
            <a:endPar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Judaism?</a:t>
            </a:r>
          </a:p>
          <a:p>
            <a:pPr marL="0" indent="0" algn="ctr">
              <a:spcBef>
                <a:spcPts val="0"/>
              </a:spcBef>
              <a:buNone/>
            </a:pPr>
            <a:r>
              <a:rPr lang="en-US" sz="5400" b="1" dirty="0" smtClean="0">
                <a:solidFill>
                  <a:srgbClr val="FFFF00"/>
                </a:solidFill>
                <a:effectLst>
                  <a:outerShdw blurRad="38100" dist="38100" dir="2700000" algn="tl">
                    <a:srgbClr val="000000">
                      <a:alpha val="43137"/>
                    </a:srgbClr>
                  </a:outerShdw>
                </a:effectLst>
                <a:latin typeface="Arial Narrow" panose="020B0606020202030204" pitchFamily="34" charset="0"/>
              </a:rPr>
              <a:t>Galatians 1:6-9; Acts 15:1; </a:t>
            </a:r>
          </a:p>
          <a:p>
            <a:pPr marL="0" indent="0" algn="ctr">
              <a:spcBef>
                <a:spcPts val="0"/>
              </a:spcBef>
              <a:buNone/>
            </a:pPr>
            <a:r>
              <a:rPr lang="en-US" sz="52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Hebrews 3:12-15; 6:4-6; 10:24-39</a:t>
            </a:r>
          </a:p>
        </p:txBody>
      </p:sp>
    </p:spTree>
    <p:extLst>
      <p:ext uri="{BB962C8B-B14F-4D97-AF65-F5344CB8AC3E}">
        <p14:creationId xmlns:p14="http://schemas.microsoft.com/office/powerpoint/2010/main" val="50733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70000" lnSpcReduction="20000"/>
          </a:bodyPr>
          <a:lstStyle/>
          <a:p>
            <a:pPr marL="0" indent="0" algn="ctr">
              <a:spcBef>
                <a:spcPts val="0"/>
              </a:spcBef>
              <a:buNone/>
            </a:pPr>
            <a:r>
              <a:rPr lang="en-US" sz="57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Gnosticism?</a:t>
            </a:r>
          </a:p>
          <a:p>
            <a:pPr marL="0" indent="0" algn="ctr">
              <a:spcBef>
                <a:spcPts val="0"/>
              </a:spcBef>
              <a:buNone/>
            </a:pPr>
            <a:r>
              <a:rPr lang="en-US" sz="5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Colossians 2:8</a:t>
            </a:r>
          </a:p>
          <a:p>
            <a:pPr marL="0" indent="0" algn="just">
              <a:lnSpc>
                <a:spcPct val="120000"/>
              </a:lnSpc>
              <a:spcBef>
                <a:spcPts val="0"/>
              </a:spcBef>
              <a:buNone/>
            </a:pP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S</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ome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of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members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of the Lord’s church were being duped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by “philosophy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and vain deceit,” by a heresy that was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after the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tradition of men, after the rudiments of the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world, and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not after Christ</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lnSpc>
                <a:spcPct val="120000"/>
              </a:lnSpc>
              <a:spcBef>
                <a:spcPts val="0"/>
              </a:spcBef>
              <a:buClr>
                <a:srgbClr val="FFFF00"/>
              </a:buClr>
              <a:buSzPct val="107000"/>
              <a:buFont typeface="Wingdings" panose="05000000000000000000" pitchFamily="2" charset="2"/>
              <a:buChar char="Ø"/>
            </a:pP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This false doctrine was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a combination of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legalism (</a:t>
            </a:r>
            <a:r>
              <a:rPr lang="en-US" sz="49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a:t>
            </a:r>
            <a:r>
              <a:rPr lang="en-US" sz="4900" b="1" dirty="0">
                <a:solidFill>
                  <a:schemeClr val="accent1"/>
                </a:solidFill>
                <a:effectLst>
                  <a:outerShdw blurRad="38100" dist="38100" dir="2700000" algn="tl">
                    <a:srgbClr val="000000">
                      <a:alpha val="43137"/>
                    </a:srgbClr>
                  </a:outerShdw>
                </a:effectLst>
                <a:latin typeface="Arial Narrow" panose="020B0606020202030204" pitchFamily="34" charset="0"/>
              </a:rPr>
              <a:t>. 2:16-17</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 mysticism (</a:t>
            </a:r>
            <a:r>
              <a:rPr lang="en-US" sz="4900" b="1" dirty="0">
                <a:solidFill>
                  <a:schemeClr val="accent1"/>
                </a:solidFill>
                <a:effectLst>
                  <a:outerShdw blurRad="38100" dist="38100" dir="2700000" algn="tl">
                    <a:srgbClr val="000000">
                      <a:alpha val="43137"/>
                    </a:srgbClr>
                  </a:outerShdw>
                </a:effectLst>
                <a:latin typeface="Arial Narrow" panose="020B0606020202030204" pitchFamily="34" charset="0"/>
              </a:rPr>
              <a:t>2:18-19</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 and asceticism, i.e.,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doctrine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that the neglect of the flesh makes one </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more spiritual </a:t>
            </a:r>
            <a:r>
              <a:rPr lang="en-US" sz="49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900" b="1" dirty="0">
                <a:solidFill>
                  <a:schemeClr val="accent1"/>
                </a:solidFill>
                <a:effectLst>
                  <a:outerShdw blurRad="38100" dist="38100" dir="2700000" algn="tl">
                    <a:srgbClr val="000000">
                      <a:alpha val="43137"/>
                    </a:srgbClr>
                  </a:outerShdw>
                </a:effectLst>
                <a:latin typeface="Arial Narrow" panose="020B0606020202030204" pitchFamily="34" charset="0"/>
              </a:rPr>
              <a:t>2:20-23</a:t>
            </a:r>
            <a:r>
              <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lvl="0" indent="0" algn="just">
              <a:lnSpc>
                <a:spcPct val="120000"/>
              </a:lnSpc>
              <a:spcBef>
                <a:spcPts val="0"/>
              </a:spcBef>
              <a:buClr>
                <a:srgbClr val="FFFF00"/>
              </a:buClr>
              <a:buSzPct val="107000"/>
              <a:buFont typeface="Wingdings" panose="05000000000000000000" pitchFamily="2" charset="2"/>
              <a:buChar char="Ø"/>
            </a:pPr>
            <a:r>
              <a:rPr lang="en-US" sz="6300" b="1" dirty="0">
                <a:solidFill>
                  <a:schemeClr val="accent1"/>
                </a:solidFill>
                <a:effectLst>
                  <a:outerShdw blurRad="38100" dist="38100" dir="2700000" algn="tl">
                    <a:srgbClr val="000000">
                      <a:alpha val="43137"/>
                    </a:srgbClr>
                  </a:outerShdw>
                </a:effectLst>
                <a:latin typeface="Arial Narrow" panose="020B0606020202030204" pitchFamily="34" charset="0"/>
              </a:rPr>
              <a:t>I John 4:1-2; II John 7</a:t>
            </a:r>
          </a:p>
          <a:p>
            <a:pPr marL="0" indent="0" algn="just">
              <a:lnSpc>
                <a:spcPct val="120000"/>
              </a:lnSpc>
              <a:spcBef>
                <a:spcPts val="0"/>
              </a:spcBef>
              <a:buClr>
                <a:srgbClr val="FFFF00"/>
              </a:buClr>
              <a:buSzPct val="107000"/>
              <a:buNone/>
            </a:pPr>
            <a:endParaRPr lang="en-US" sz="4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77198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55000" lnSpcReduction="20000"/>
          </a:bodyPr>
          <a:lstStyle/>
          <a:p>
            <a:pPr marL="0" indent="0" algn="ctr">
              <a:spcBef>
                <a:spcPts val="0"/>
              </a:spcBef>
              <a:buNone/>
            </a:pPr>
            <a:r>
              <a:rPr lang="en-US" sz="9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Catholicism?</a:t>
            </a:r>
          </a:p>
          <a:p>
            <a:pPr marL="0" indent="0" algn="just">
              <a:lnSpc>
                <a:spcPct val="120000"/>
              </a:lnSpc>
              <a:spcBef>
                <a:spcPts val="0"/>
              </a:spcBef>
              <a:buFont typeface="Wingdings" panose="05000000000000000000" pitchFamily="2" charset="2"/>
              <a:buChar char="ü"/>
            </a:pP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God intended for each church to be overseen by a plurality of elders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14:23</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who met certain qualifications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I Tim. 3:1-7; Titus 1:5-9</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These elders were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also described as “overseers” or “bishops”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20:28</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I Tim.3:1</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They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were also called “pastors” because it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their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responsibility to feed the flock that was among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20:28;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5:1-2</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3397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just">
              <a:spcBef>
                <a:spcPts val="0"/>
              </a:spcBef>
              <a:buFont typeface="Wingdings" panose="05000000000000000000" pitchFamily="2" charset="2"/>
              <a:buChar char="ü"/>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It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is clear that elders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possessed authority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to rule over the local flock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39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Hebrews 13:7,17</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 but they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were prohibited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from abusing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position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point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lording it over the flock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Peter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5:3</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marL="0" indent="0" algn="just">
              <a:spcBef>
                <a:spcPts val="0"/>
              </a:spcBef>
              <a:buFont typeface="Wingdings" panose="05000000000000000000" pitchFamily="2" charset="2"/>
              <a:buChar char="ü"/>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Also, the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New Testament never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teaches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one elder as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possessing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more authority than the other elder/elders with whom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served</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58976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533400"/>
          </a:xfrm>
          <a:solidFill>
            <a:srgbClr val="FFFFFF"/>
          </a:solidFill>
        </p:spPr>
        <p:txBody>
          <a:bodyPr/>
          <a:lstStyle/>
          <a:p>
            <a:r>
              <a:rPr lang="en-US" sz="2600" b="1" dirty="0">
                <a:solidFill>
                  <a:srgbClr val="002060"/>
                </a:solidFill>
              </a:rPr>
              <a:t>The History </a:t>
            </a:r>
            <a:r>
              <a:rPr lang="en-US" sz="2600" b="1" dirty="0" smtClean="0">
                <a:solidFill>
                  <a:srgbClr val="002060"/>
                </a:solidFill>
              </a:rPr>
              <a:t>of Reformatory </a:t>
            </a:r>
            <a:r>
              <a:rPr lang="en-US" sz="2600" b="1" dirty="0">
                <a:solidFill>
                  <a:srgbClr val="002060"/>
                </a:solidFill>
              </a:rPr>
              <a:t>Movements</a:t>
            </a:r>
            <a:r>
              <a:rPr lang="en-US" sz="2600" dirty="0">
                <a:solidFill>
                  <a:srgbClr val="002060"/>
                </a:solidFill>
              </a:rPr>
              <a:t>, John F. Rowe</a:t>
            </a:r>
            <a:endParaRPr lang="en-US" sz="2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609600"/>
            <a:ext cx="8610600" cy="6248400"/>
          </a:xfrm>
        </p:spPr>
        <p:txBody>
          <a:bodyPr>
            <a:normAutofit fontScale="92500"/>
          </a:bodyPr>
          <a:lstStyle/>
          <a:p>
            <a:pPr marL="0" indent="0" algn="just">
              <a:lnSpc>
                <a:spcPct val="120000"/>
              </a:lnSpc>
              <a:spcBef>
                <a:spcPts val="0"/>
              </a:spcBef>
              <a:buNone/>
            </a:pP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enlargement of the jurisdiction of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bishops, by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extending it over dependent churches in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neighborhood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of the towns and cities, and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multiplying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of church officers, were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innovations significant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of coming evils. By degrees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church officers</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 by assuming powers which did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not belong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to them, grew into a distinct order,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placed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themselves above the “laity” as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appointed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medium of conveying to them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grace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of God. A church in the capital of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 province</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 with its bishop, easily acquired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 precedence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over the other churches and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bishops in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the same district, and thus the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metropolitan system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grew up. A higher grade of eminence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accorded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to the bishops and churches of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principal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cities, such as Rome,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Alexandria, and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Ephesus; and thus we have the germs of </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 more </a:t>
            </a:r>
            <a:r>
              <a:rPr lang="en-US" sz="2700" b="1" dirty="0">
                <a:solidFill>
                  <a:srgbClr val="FFFFFF"/>
                </a:solidFill>
                <a:effectLst>
                  <a:outerShdw blurRad="38100" dist="38100" dir="2700000" algn="tl">
                    <a:srgbClr val="000000">
                      <a:alpha val="43137"/>
                    </a:srgbClr>
                  </a:outerShdw>
                </a:effectLst>
                <a:latin typeface="Arial Narrow" panose="020B0606020202030204" pitchFamily="34" charset="0"/>
              </a:rPr>
              <a:t>extended hierarchical dominion</a:t>
            </a:r>
            <a:r>
              <a:rPr lang="en-US" sz="27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4078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chemeClr val="bg1"/>
                </a:solidFill>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rgbClr val="FFFFFF"/>
                </a:solidFill>
                <a:effectLst>
                  <a:outerShdw blurRad="38100" dist="38100" dir="2700000" algn="tl">
                    <a:srgbClr val="000000">
                      <a:alpha val="43137"/>
                    </a:srgbClr>
                  </a:outerShdw>
                </a:effectLst>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Apostasy Gradually </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just">
              <a:spcBef>
                <a:spcPts val="0"/>
              </a:spcBef>
              <a:buClr>
                <a:schemeClr val="accent1"/>
              </a:buClr>
              <a:buSzPct val="108000"/>
              <a:buFont typeface="Wingdings" panose="05000000000000000000" pitchFamily="2" charset="2"/>
              <a:buChar char="Ø"/>
            </a:pP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With these developments, certain elders began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call themselves “bishops</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attempting to exalt and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distinguish themselves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in rank and authority from the other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elders with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whom they served. </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8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preeminence of men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began replacing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preeminence of Christ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Colossians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1:18;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III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John 9</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11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Apostasy Gradually </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92500"/>
          </a:bodyPr>
          <a:lstStyle/>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It wasn’t long before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primacy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obsessive, all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consuming quest of the metropolitan bishops.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 elders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of the local congregations began to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squabble amongst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themselves as to who would be the Chief of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chiefs</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doctrine that Peter was the chief of all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apostles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laid the foundation for the subsequent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doctrine that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Peter was, in fact, the universal bishop of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entire church</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Hence</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certain men began to proclaim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themselves to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 the Universal Bishop of all bishops, an office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which eventually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known as the “papa,” i.e., “pope.”</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11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1143000"/>
            <a:ext cx="8763000" cy="5715000"/>
          </a:xfrm>
        </p:spPr>
        <p:txBody>
          <a:bodyPr>
            <a:normAutofit fontScale="92500"/>
          </a:bodyPr>
          <a:lstStyle/>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introduction of “</a:t>
            </a:r>
            <a:r>
              <a:rPr lang="en-US" b="1" dirty="0">
                <a:solidFill>
                  <a:schemeClr val="accent1"/>
                </a:solidFill>
                <a:latin typeface="Arial Narrow" panose="020B0606020202030204" pitchFamily="34" charset="0"/>
              </a:rPr>
              <a:t>Holy Water</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about </a:t>
            </a:r>
            <a:r>
              <a:rPr lang="en-US" b="1" dirty="0">
                <a:solidFill>
                  <a:srgbClr val="FFFFFF"/>
                </a:solidFill>
                <a:latin typeface="Arial Narrow" panose="020B0606020202030204" pitchFamily="34" charset="0"/>
              </a:rPr>
              <a:t>120 A. D. </a:t>
            </a: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observance of </a:t>
            </a:r>
            <a:r>
              <a:rPr lang="en-US" b="1" dirty="0">
                <a:solidFill>
                  <a:schemeClr val="accent1"/>
                </a:solidFill>
                <a:latin typeface="Arial Narrow" panose="020B0606020202030204" pitchFamily="34" charset="0"/>
              </a:rPr>
              <a:t>Lent</a:t>
            </a:r>
            <a:r>
              <a:rPr lang="en-US" b="1" dirty="0">
                <a:solidFill>
                  <a:srgbClr val="FFFFFF"/>
                </a:solidFill>
                <a:latin typeface="Arial Narrow" panose="020B0606020202030204" pitchFamily="34" charset="0"/>
              </a:rPr>
              <a:t> can be traced back </a:t>
            </a:r>
            <a:r>
              <a:rPr lang="en-US" b="1" dirty="0" smtClean="0">
                <a:solidFill>
                  <a:srgbClr val="FFFFFF"/>
                </a:solidFill>
                <a:latin typeface="Arial Narrow" panose="020B0606020202030204" pitchFamily="34" charset="0"/>
              </a:rPr>
              <a:t>to </a:t>
            </a:r>
            <a:r>
              <a:rPr lang="en-US" b="1" dirty="0" err="1" smtClean="0">
                <a:solidFill>
                  <a:srgbClr val="FFFFFF"/>
                </a:solidFill>
                <a:latin typeface="Arial Narrow" panose="020B0606020202030204" pitchFamily="34" charset="0"/>
              </a:rPr>
              <a:t>Telsephorus</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 Roman bishop </a:t>
            </a:r>
            <a:r>
              <a:rPr lang="en-US" b="1" dirty="0">
                <a:solidFill>
                  <a:srgbClr val="FFFFFF"/>
                </a:solidFill>
                <a:latin typeface="Arial Narrow" panose="020B0606020202030204" pitchFamily="34" charset="0"/>
              </a:rPr>
              <a:t>about 140 A. D. </a:t>
            </a:r>
            <a:r>
              <a:rPr lang="en-US" b="1" dirty="0" smtClean="0">
                <a:solidFill>
                  <a:srgbClr val="FFFFFF"/>
                </a:solidFill>
                <a:latin typeface="Arial Narrow" panose="020B0606020202030204" pitchFamily="34" charset="0"/>
              </a:rPr>
              <a:t>who set aside </a:t>
            </a:r>
            <a:r>
              <a:rPr lang="en-US" b="1" dirty="0">
                <a:solidFill>
                  <a:srgbClr val="FFFFFF"/>
                </a:solidFill>
                <a:latin typeface="Arial Narrow" panose="020B0606020202030204" pitchFamily="34" charset="0"/>
              </a:rPr>
              <a:t>40 days as a period of fasting on the basis of an </a:t>
            </a:r>
            <a:r>
              <a:rPr lang="en-US" b="1" dirty="0" smtClean="0">
                <a:solidFill>
                  <a:srgbClr val="FFFFFF"/>
                </a:solidFill>
                <a:latin typeface="Arial Narrow" panose="020B0606020202030204" pitchFamily="34" charset="0"/>
              </a:rPr>
              <a:t>alleged apostolic tradition.</a:t>
            </a:r>
            <a:endParaRPr lang="en-US" b="1" dirty="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origin of </a:t>
            </a:r>
            <a:r>
              <a:rPr lang="en-US" b="1" dirty="0">
                <a:solidFill>
                  <a:schemeClr val="accent1"/>
                </a:solidFill>
                <a:latin typeface="Arial Narrow" panose="020B0606020202030204" pitchFamily="34" charset="0"/>
              </a:rPr>
              <a:t>priestly robes </a:t>
            </a:r>
            <a:r>
              <a:rPr lang="en-US" b="1" dirty="0">
                <a:solidFill>
                  <a:srgbClr val="FFFFFF"/>
                </a:solidFill>
                <a:latin typeface="Arial Narrow" panose="020B0606020202030204" pitchFamily="34" charset="0"/>
              </a:rPr>
              <a:t>was borrowed </a:t>
            </a:r>
            <a:r>
              <a:rPr lang="en-US" b="1" dirty="0" smtClean="0">
                <a:solidFill>
                  <a:srgbClr val="FFFFFF"/>
                </a:solidFill>
                <a:latin typeface="Arial Narrow" panose="020B0606020202030204" pitchFamily="34" charset="0"/>
              </a:rPr>
              <a:t>from Judaism </a:t>
            </a:r>
            <a:r>
              <a:rPr lang="en-US" b="1" dirty="0">
                <a:solidFill>
                  <a:srgbClr val="FFFFFF"/>
                </a:solidFill>
                <a:latin typeface="Arial Narrow" panose="020B0606020202030204" pitchFamily="34" charset="0"/>
              </a:rPr>
              <a:t>and included in the Roman Church in 257 A. D. </a:t>
            </a:r>
            <a:r>
              <a:rPr lang="en-US" b="1" dirty="0" smtClean="0">
                <a:solidFill>
                  <a:srgbClr val="FFFFFF"/>
                </a:solidFill>
                <a:latin typeface="Arial Narrow" panose="020B0606020202030204" pitchFamily="34" charset="0"/>
              </a:rPr>
              <a:t>by Stephen</a:t>
            </a:r>
            <a:r>
              <a:rPr lang="en-US" b="1" dirty="0">
                <a:solidFill>
                  <a:srgbClr val="FFFFFF"/>
                </a:solidFill>
                <a:latin typeface="Arial Narrow" panose="020B0606020202030204" pitchFamily="34" charset="0"/>
              </a:rPr>
              <a:t>, bishop of Rome</a:t>
            </a:r>
            <a:r>
              <a:rPr lang="en-US" b="1" dirty="0" smtClean="0">
                <a:solidFill>
                  <a:srgbClr val="FFFFFF"/>
                </a:solidFill>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latin typeface="Arial Narrow" panose="020B0606020202030204" pitchFamily="34" charset="0"/>
              </a:rPr>
              <a:t>Around 305 A. D. </a:t>
            </a:r>
            <a:r>
              <a:rPr lang="en-US" b="1" dirty="0">
                <a:solidFill>
                  <a:schemeClr val="accent1"/>
                </a:solidFill>
                <a:latin typeface="Arial Narrow" panose="020B0606020202030204" pitchFamily="34" charset="0"/>
              </a:rPr>
              <a:t>compulsory celibacy </a:t>
            </a:r>
            <a:r>
              <a:rPr lang="en-US" b="1" dirty="0">
                <a:solidFill>
                  <a:srgbClr val="FFFFFF"/>
                </a:solidFill>
                <a:latin typeface="Arial Narrow" panose="020B0606020202030204" pitchFamily="34" charset="0"/>
              </a:rPr>
              <a:t>began to take root despite the clear Bible teaching of </a:t>
            </a:r>
            <a:r>
              <a:rPr lang="en-US" b="1" dirty="0" smtClean="0">
                <a:solidFill>
                  <a:schemeClr val="accent1"/>
                </a:solidFill>
                <a:latin typeface="Arial Narrow" panose="020B0606020202030204" pitchFamily="34" charset="0"/>
              </a:rPr>
              <a:t>I Timothy </a:t>
            </a:r>
            <a:r>
              <a:rPr lang="en-US" b="1" dirty="0">
                <a:solidFill>
                  <a:schemeClr val="accent1"/>
                </a:solidFill>
                <a:latin typeface="Arial Narrow" panose="020B0606020202030204" pitchFamily="34" charset="0"/>
              </a:rPr>
              <a:t>4:1-4;        I Corinthians 9:5-6</a:t>
            </a:r>
            <a:r>
              <a:rPr lang="en-US" b="1" dirty="0">
                <a:solidFill>
                  <a:srgbClr val="FFFFFF"/>
                </a:solidFill>
                <a:latin typeface="Arial Narrow" panose="020B0606020202030204" pitchFamily="34" charset="0"/>
              </a:rPr>
              <a:t> and </a:t>
            </a:r>
            <a:r>
              <a:rPr lang="en-US" b="1" dirty="0">
                <a:solidFill>
                  <a:schemeClr val="accent1"/>
                </a:solidFill>
                <a:latin typeface="Arial Narrow" panose="020B0606020202030204" pitchFamily="34" charset="0"/>
              </a:rPr>
              <a:t>Matthew 8:14</a:t>
            </a:r>
            <a:r>
              <a:rPr lang="en-US" b="1" dirty="0">
                <a:solidFill>
                  <a:srgbClr val="FFFFFF"/>
                </a:solidFill>
                <a:latin typeface="Arial Narrow" panose="020B0606020202030204" pitchFamily="34" charset="0"/>
              </a:rPr>
              <a:t>. The doctrine was enforced with more </a:t>
            </a:r>
            <a:r>
              <a:rPr lang="en-US" b="1" dirty="0" smtClean="0">
                <a:solidFill>
                  <a:srgbClr val="FFFFFF"/>
                </a:solidFill>
                <a:latin typeface="Arial Narrow" panose="020B0606020202030204" pitchFamily="34" charset="0"/>
              </a:rPr>
              <a:t>determination beginning in </a:t>
            </a:r>
            <a:r>
              <a:rPr lang="en-US" b="1" dirty="0">
                <a:solidFill>
                  <a:srgbClr val="FFFFFF"/>
                </a:solidFill>
                <a:latin typeface="Arial Narrow" panose="020B0606020202030204" pitchFamily="34" charset="0"/>
              </a:rPr>
              <a:t>1074 </a:t>
            </a:r>
            <a:r>
              <a:rPr lang="en-US" b="1" dirty="0" smtClean="0">
                <a:solidFill>
                  <a:srgbClr val="FFFFFF"/>
                </a:solidFill>
                <a:latin typeface="Arial Narrow" panose="020B0606020202030204" pitchFamily="34" charset="0"/>
              </a:rPr>
              <a:t>A.D</a:t>
            </a:r>
            <a:r>
              <a:rPr lang="en-US" b="1" dirty="0">
                <a:solidFill>
                  <a:srgbClr val="FFFFFF"/>
                </a:solidFill>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endParaRPr lang="en-US"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615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rmAutofit fontScale="92500" lnSpcReduction="10000"/>
          </a:bodyPr>
          <a:lstStyle/>
          <a:p>
            <a:pPr marL="0" indent="0" algn="just">
              <a:spcBef>
                <a:spcPts val="0"/>
              </a:spcBef>
              <a:buClr>
                <a:schemeClr val="accent1"/>
              </a:buClr>
              <a:buSzPct val="107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first record of the practice of </a:t>
            </a:r>
            <a:r>
              <a:rPr lang="en-US" b="1" dirty="0" smtClean="0">
                <a:solidFill>
                  <a:schemeClr val="accent1"/>
                </a:solidFill>
                <a:latin typeface="Arial Narrow" panose="020B0606020202030204" pitchFamily="34" charset="0"/>
              </a:rPr>
              <a:t>sprinkling</a:t>
            </a:r>
            <a:r>
              <a:rPr lang="en-US" b="1" dirty="0" smtClean="0">
                <a:solidFill>
                  <a:srgbClr val="FFFFFF"/>
                </a:solidFill>
                <a:latin typeface="Arial Narrow" panose="020B0606020202030204" pitchFamily="34" charset="0"/>
              </a:rPr>
              <a:t> came in </a:t>
            </a:r>
            <a:r>
              <a:rPr lang="en-US" b="1" dirty="0">
                <a:solidFill>
                  <a:srgbClr val="FFFFFF"/>
                </a:solidFill>
                <a:latin typeface="Arial Narrow" panose="020B0606020202030204" pitchFamily="34" charset="0"/>
              </a:rPr>
              <a:t>250 A.D. when Novation, who was sick, had </a:t>
            </a:r>
            <a:r>
              <a:rPr lang="en-US" b="1" dirty="0" smtClean="0">
                <a:solidFill>
                  <a:srgbClr val="FFFFFF"/>
                </a:solidFill>
                <a:latin typeface="Arial Narrow" panose="020B0606020202030204" pitchFamily="34" charset="0"/>
              </a:rPr>
              <a:t>water sprinkled </a:t>
            </a:r>
            <a:r>
              <a:rPr lang="en-US" b="1" dirty="0">
                <a:solidFill>
                  <a:srgbClr val="FFFFFF"/>
                </a:solidFill>
                <a:latin typeface="Arial Narrow" panose="020B0606020202030204" pitchFamily="34" charset="0"/>
              </a:rPr>
              <a:t>upon him as a substitute for baptism. </a:t>
            </a:r>
            <a:r>
              <a:rPr lang="en-US" b="1" dirty="0" smtClean="0">
                <a:solidFill>
                  <a:srgbClr val="FFFFFF"/>
                </a:solidFill>
                <a:latin typeface="Arial Narrow" panose="020B0606020202030204" pitchFamily="34" charset="0"/>
              </a:rPr>
              <a:t>This “</a:t>
            </a:r>
            <a:r>
              <a:rPr lang="en-US" b="1" dirty="0" smtClean="0">
                <a:solidFill>
                  <a:schemeClr val="accent1"/>
                </a:solidFill>
                <a:latin typeface="Arial Narrow" panose="020B0606020202030204" pitchFamily="34" charset="0"/>
              </a:rPr>
              <a:t>clinical </a:t>
            </a:r>
            <a:r>
              <a:rPr lang="en-US" b="1" dirty="0">
                <a:solidFill>
                  <a:schemeClr val="accent1"/>
                </a:solidFill>
                <a:latin typeface="Arial Narrow" panose="020B0606020202030204" pitchFamily="34" charset="0"/>
              </a:rPr>
              <a:t>baptism</a:t>
            </a:r>
            <a:r>
              <a:rPr lang="en-US" b="1" dirty="0">
                <a:solidFill>
                  <a:srgbClr val="FFFFFF"/>
                </a:solidFill>
                <a:latin typeface="Arial Narrow" panose="020B0606020202030204" pitchFamily="34" charset="0"/>
              </a:rPr>
              <a:t>” did not come into general use until </a:t>
            </a:r>
            <a:r>
              <a:rPr lang="en-US" b="1" dirty="0" smtClean="0">
                <a:solidFill>
                  <a:srgbClr val="FFFFFF"/>
                </a:solidFill>
                <a:latin typeface="Arial Narrow" panose="020B0606020202030204" pitchFamily="34" charset="0"/>
              </a:rPr>
              <a:t>after the </a:t>
            </a:r>
            <a:r>
              <a:rPr lang="en-US" b="1" dirty="0">
                <a:solidFill>
                  <a:srgbClr val="FFFFFF"/>
                </a:solidFill>
                <a:latin typeface="Arial Narrow" panose="020B0606020202030204" pitchFamily="34" charset="0"/>
              </a:rPr>
              <a:t>eight century when Pope Stephen III legalized it. </a:t>
            </a:r>
            <a:r>
              <a:rPr lang="en-US" b="1" dirty="0" smtClean="0">
                <a:solidFill>
                  <a:srgbClr val="FFFFFF"/>
                </a:solidFill>
                <a:latin typeface="Arial Narrow" panose="020B0606020202030204" pitchFamily="34" charset="0"/>
              </a:rPr>
              <a:t>Even then</a:t>
            </a:r>
            <a:r>
              <a:rPr lang="en-US" b="1" dirty="0">
                <a:solidFill>
                  <a:srgbClr val="FFFFFF"/>
                </a:solidFill>
                <a:latin typeface="Arial Narrow" panose="020B0606020202030204" pitchFamily="34" charset="0"/>
              </a:rPr>
              <a:t>, it was not until the Council of Ravenna (1311) </a:t>
            </a:r>
            <a:r>
              <a:rPr lang="en-US" b="1" dirty="0" smtClean="0">
                <a:solidFill>
                  <a:srgbClr val="FFFFFF"/>
                </a:solidFill>
                <a:latin typeface="Arial Narrow" panose="020B0606020202030204" pitchFamily="34" charset="0"/>
              </a:rPr>
              <a:t>that sprinkling </a:t>
            </a:r>
            <a:r>
              <a:rPr lang="en-US" b="1" dirty="0">
                <a:solidFill>
                  <a:srgbClr val="FFFFFF"/>
                </a:solidFill>
                <a:latin typeface="Arial Narrow" panose="020B0606020202030204" pitchFamily="34" charset="0"/>
              </a:rPr>
              <a:t>was declared to be as authoritative </a:t>
            </a:r>
            <a:r>
              <a:rPr lang="en-US" b="1" dirty="0" smtClean="0">
                <a:solidFill>
                  <a:srgbClr val="FFFFFF"/>
                </a:solidFill>
                <a:latin typeface="Arial Narrow" panose="020B0606020202030204" pitchFamily="34" charset="0"/>
              </a:rPr>
              <a:t>as immersion.</a:t>
            </a:r>
          </a:p>
          <a:p>
            <a:pPr marL="0" indent="0" algn="just">
              <a:spcBef>
                <a:spcPts val="0"/>
              </a:spcBef>
              <a:buClr>
                <a:schemeClr val="accent1"/>
              </a:buClr>
              <a:buSzPct val="107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Origen is credited with advancing the doctrine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Purgatory</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as early as 220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A.D.</a:t>
            </a:r>
          </a:p>
          <a:p>
            <a:pPr marL="0" indent="0" algn="just">
              <a:spcBef>
                <a:spcPts val="0"/>
              </a:spcBef>
              <a:buClr>
                <a:schemeClr val="accent1"/>
              </a:buClr>
              <a:buSzPct val="107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practice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for </a:t>
            </a:r>
            <a:r>
              <a:rPr lang="en-US"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came into practice about 380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A.D.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to </a:t>
            </a:r>
            <a:r>
              <a:rPr lang="en-US"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began about a century later</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6654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5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worship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of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images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began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6th century.</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5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year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660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A.D. Pope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Vitalian</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approved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use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an organ in the worship of the Roman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church, i.e.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instrumental music</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5000"/>
              <a:buFont typeface="Wingdings" panose="05000000000000000000" pitchFamily="2" charset="2"/>
              <a:buChar char="Ø"/>
            </a:pP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Transubstantiation</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literal body &amp;</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blood of Jesus were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present 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elements of the Lord’s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Supper in 787 A.D.</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867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228600" y="990600"/>
            <a:ext cx="8392510" cy="5715000"/>
          </a:xfrm>
        </p:spPr>
        <p:txBody>
          <a:bodyPr>
            <a:normAutofit lnSpcReduction="10000"/>
          </a:bodyPr>
          <a:lstStyle/>
          <a:p>
            <a:pPr marL="0" indent="0" algn="just">
              <a:spcBef>
                <a:spcPts val="0"/>
              </a:spcBef>
              <a:buClr>
                <a:schemeClr val="accent1"/>
              </a:buClr>
              <a:buSzPct val="107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Pope Pascal I promised that the torments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purgatory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be shortened by the payment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certain sums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of money. The doctrine was expanded to teach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that one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purchase indulgences, i.e., forgiveness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sins not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yet committed. By the year 1190, this doctrine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major part of the doctrine of the Catholic Church</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7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Fourth Council of Constantinople (A.D.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869) passed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 decree recognizing tradition as equal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authority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to Holy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Scripture.</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693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A.D. 1229 the Council of Toulouse wrote: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forbid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the permitting of the laity to have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books of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Old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New Testament</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Later, Pope Gregory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IX would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argue that the “Holy Mother Church” alone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had 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right to interpret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Scriptures.</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1870 A.D. the Vatican Council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Roman</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Church declared that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pope was infallible in matters or doctrine and morals.</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119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Wycliffe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(ca.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1325-1384)</a:t>
            </a:r>
          </a:p>
          <a:p>
            <a:pPr marL="0" indent="0" algn="just">
              <a:spcBef>
                <a:spcPts val="0"/>
              </a:spcBef>
              <a:buClr>
                <a:schemeClr val="accent1"/>
              </a:buClr>
              <a:buSzPct val="106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 believed strongly in the right of the people to hear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read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Bible for themselves. </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rejected the papacy, transubstantiation, and purgatory.</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was so hated that after he died the Council of Constance demanded his books be burned and his remains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exhumed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burned.</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Martin Luther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(1483-1546</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He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especially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incensed when he saw the great poverty of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people</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which had been caused by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sale of indulgences. </a:t>
            </a:r>
          </a:p>
          <a:p>
            <a:pPr marL="0" indent="0" algn="just">
              <a:spcBef>
                <a:spcPts val="0"/>
              </a:spcBef>
              <a:buClr>
                <a:schemeClr val="accent1"/>
              </a:buClr>
              <a:buSzPct val="106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On October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31, 1517, he nailed his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95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Theses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door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the church building at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Wittenburg</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Germany.</a:t>
            </a: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Luther Refuses To Recant </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just">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“Unless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shall be convinced by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testimonies of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Scriptures or by evident reason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 believe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neither Pope nor councils alone, since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it is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manifest they have often erred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contradicted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themselves) I am bound by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Scriptures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have quoted, and my conscience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held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captive by the Word of God; and as it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neither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safe nor right to 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against conscience, I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can not and will not retract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anything.”</a:t>
            </a:r>
            <a:endParaRPr lang="en-US" sz="24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lstStyle/>
          <a:p>
            <a:r>
              <a:rPr lang="en-US" sz="6900" dirty="0" smtClean="0">
                <a:solidFill>
                  <a:schemeClr val="accent1"/>
                </a:solidFill>
                <a:effectLst>
                  <a:outerShdw blurRad="38100" dist="38100" dir="2700000" algn="tl">
                    <a:srgbClr val="000000">
                      <a:alpha val="43137"/>
                    </a:srgbClr>
                  </a:outerShdw>
                </a:effectLst>
                <a:latin typeface="Arial Black" pitchFamily="34" charset="0"/>
              </a:rPr>
              <a:t>Ephesians 3:9-12</a:t>
            </a:r>
            <a:endParaRPr lang="en-US" sz="6900" dirty="0">
              <a:solidFill>
                <a:schemeClr val="accent1"/>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228600" y="979714"/>
            <a:ext cx="8915400" cy="5649686"/>
          </a:xfrm>
        </p:spPr>
        <p:txBody>
          <a:bodyPr>
            <a:normAutofit lnSpcReduction="10000"/>
          </a:bodyPr>
          <a:lstStyle/>
          <a:p>
            <a:pPr algn="just">
              <a:buNone/>
            </a:pPr>
            <a:r>
              <a:rPr lang="en-US" sz="4400" dirty="0" smtClean="0">
                <a:solidFill>
                  <a:srgbClr val="FFFFFF"/>
                </a:solidFill>
                <a:effectLst>
                  <a:outerShdw blurRad="38100" dist="38100" dir="2700000" algn="tl">
                    <a:srgbClr val="000000">
                      <a:alpha val="43137"/>
                    </a:srgbClr>
                  </a:outerShdw>
                </a:effectLst>
                <a:latin typeface="Arial Black"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make all men see what is the fellowship of the mystery, which from the beginning of the world hath been hid in God, who created all things by Jesus Christ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10) To the intent that now unto the principalities and powers in heavenly places might be known by the church the manifold wisdom of God</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Calvin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(1509-1564)</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Institutes </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of the Christian Religion</a:t>
            </a:r>
            <a:r>
              <a:rPr lang="en-US" sz="4800" b="1" i="1" u="sng"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at 26 years old</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Total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Hereditary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Depravity</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U</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Unconditional Election</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L</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Limited Atonement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Irresistible Grace</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Perseverance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of the Saints</a:t>
            </a:r>
          </a:p>
        </p:txBody>
      </p:sp>
    </p:spTree>
    <p:extLst>
      <p:ext uri="{BB962C8B-B14F-4D97-AF65-F5344CB8AC3E}">
        <p14:creationId xmlns:p14="http://schemas.microsoft.com/office/powerpoint/2010/main" val="16543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Wycliffe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(ca.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1325-1384)</a:t>
            </a:r>
          </a:p>
          <a:p>
            <a:pPr marL="0" indent="0" algn="just">
              <a:spcBef>
                <a:spcPts val="0"/>
              </a:spcBef>
              <a:buClr>
                <a:schemeClr val="accent1"/>
              </a:buClr>
              <a:buSzPct val="106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 believed strongly in the right of the people to hear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read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Bible for themselves. </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rejected the papacy, transubstantiation, and purgatory.</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was so hated that after he  died his books were burned and his remains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exhumed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burned.</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543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Wycliffe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(ca.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1325-1384)</a:t>
            </a:r>
          </a:p>
          <a:p>
            <a:pPr marL="0" indent="0" algn="just">
              <a:spcBef>
                <a:spcPts val="0"/>
              </a:spcBef>
              <a:buClr>
                <a:schemeClr val="accent1"/>
              </a:buClr>
              <a:buSzPct val="106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 believed strongly in the right of the people to hear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read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Bible for themselves. </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rejected the papacy, transubstantiation, and purgatory.</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was so hated that after he  died his books were burned and his remains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exhumed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burned.</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543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400" b="1" dirty="0" smtClean="0">
                <a:solidFill>
                  <a:srgbClr val="002060"/>
                </a:solidFill>
                <a:latin typeface="Arial Narrow" panose="020B0606020202030204" pitchFamily="34" charset="0"/>
              </a:rPr>
              <a:t>The Proliferation of Apostasy</a:t>
            </a:r>
            <a:endParaRPr lang="en-US" sz="54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500" b="1" dirty="0">
                <a:solidFill>
                  <a:srgbClr val="FFFF00"/>
                </a:solidFill>
                <a:effectLst>
                  <a:outerShdw blurRad="38100" dist="38100" dir="2700000" algn="tl">
                    <a:srgbClr val="000000">
                      <a:alpha val="43137"/>
                    </a:srgbClr>
                  </a:outerShdw>
                </a:effectLst>
                <a:latin typeface="Arial Narrow" panose="020B0606020202030204" pitchFamily="34" charset="0"/>
              </a:rPr>
              <a:t>except there come a falling away first</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4800" b="1" dirty="0" smtClean="0">
                <a:solidFill>
                  <a:srgbClr val="002060"/>
                </a:solidFill>
                <a:latin typeface="Arial Narrow" panose="020B0606020202030204" pitchFamily="34" charset="0"/>
              </a:rPr>
              <a:t>The Prescription To Cure Apostasy</a:t>
            </a:r>
            <a:endParaRPr lang="en-US" sz="48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500" b="1" dirty="0">
                <a:solidFill>
                  <a:srgbClr val="FFFF00"/>
                </a:solidFill>
                <a:effectLst>
                  <a:outerShdw blurRad="38100" dist="38100" dir="2700000" algn="tl">
                    <a:srgbClr val="000000">
                      <a:alpha val="43137"/>
                    </a:srgbClr>
                  </a:outerShdw>
                </a:effectLst>
                <a:latin typeface="Arial Narrow" panose="020B0606020202030204" pitchFamily="34" charset="0"/>
              </a:rPr>
              <a:t>except there come a falling away first</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189384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1600200"/>
            <a:ext cx="9372600" cy="4924425"/>
          </a:xfrm>
          <a:prstGeom prst="rect">
            <a:avLst/>
          </a:prstGeom>
          <a:noFill/>
          <a:ln w="9525">
            <a:noFill/>
            <a:miter lim="800000"/>
            <a:headEnd/>
            <a:tailEnd/>
          </a:ln>
        </p:spPr>
        <p:txBody>
          <a:bodyPr wrap="square">
            <a:spAutoFit/>
          </a:bodyPr>
          <a:lstStyle/>
          <a:p>
            <a:pPr algn="ctr">
              <a:spcBef>
                <a:spcPct val="50000"/>
              </a:spcBef>
            </a:pPr>
            <a:r>
              <a:rPr lang="en-US" sz="2800" b="1" u="sng" dirty="0">
                <a:solidFill>
                  <a:srgbClr val="FFFF00"/>
                </a:solidFill>
                <a:effectLst>
                  <a:outerShdw blurRad="38100" dist="38100" dir="2700000" algn="tl">
                    <a:srgbClr val="000000">
                      <a:alpha val="43137"/>
                    </a:srgbClr>
                  </a:outerShdw>
                </a:effectLst>
                <a:latin typeface="Arial Black" pitchFamily="34" charset="0"/>
              </a:rPr>
              <a:t>Lessons:</a:t>
            </a:r>
          </a:p>
          <a:p>
            <a:pPr marL="290513" lvl="1">
              <a:spcBef>
                <a:spcPts val="0"/>
              </a:spcBef>
              <a:buClr>
                <a:schemeClr val="accent1"/>
              </a:buClr>
              <a:buSzPct val="110000"/>
              <a:buFont typeface="Wingdings 2" pitchFamily="18" charset="2"/>
              <a:buChar char="C"/>
            </a:pPr>
            <a:r>
              <a:rPr lang="en-US" sz="4200" b="1" dirty="0">
                <a:solidFill>
                  <a:srgbClr val="FFFFFF"/>
                </a:solidFill>
                <a:effectLst>
                  <a:outerShdw blurRad="38100" dist="38100" dir="2700000" algn="tl">
                    <a:srgbClr val="000000">
                      <a:alpha val="43137"/>
                    </a:srgbClr>
                  </a:outerShdw>
                </a:effectLst>
                <a:latin typeface="Arial Black" pitchFamily="34" charset="0"/>
              </a:rPr>
              <a:t>The New Testament Church</a:t>
            </a:r>
          </a:p>
          <a:p>
            <a:pPr marL="290513" lvl="1">
              <a:spcBef>
                <a:spcPts val="0"/>
              </a:spcBef>
              <a:buClr>
                <a:schemeClr val="accent1"/>
              </a:buClr>
              <a:buSzPct val="110000"/>
              <a:buFont typeface="Wingdings 2" pitchFamily="18" charset="2"/>
              <a:buChar char="C"/>
            </a:pPr>
            <a:r>
              <a:rPr lang="en-US" sz="4200" b="1" dirty="0">
                <a:solidFill>
                  <a:srgbClr val="FFFFFF"/>
                </a:solidFill>
                <a:effectLst>
                  <a:outerShdw blurRad="38100" dist="38100" dir="2700000" algn="tl">
                    <a:srgbClr val="000000">
                      <a:alpha val="43137"/>
                    </a:srgbClr>
                  </a:outerShdw>
                </a:effectLst>
                <a:latin typeface="Arial Black" pitchFamily="34" charset="0"/>
              </a:rPr>
              <a:t>The Falling Away Predicted</a:t>
            </a:r>
          </a:p>
          <a:p>
            <a:pPr marL="290513" lvl="1">
              <a:spcBef>
                <a:spcPts val="0"/>
              </a:spcBef>
              <a:buClr>
                <a:schemeClr val="accent1"/>
              </a:buClr>
              <a:buSzPct val="110000"/>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The Apostasy – </a:t>
            </a:r>
            <a:r>
              <a:rPr lang="en-US" sz="3200" b="1" dirty="0">
                <a:solidFill>
                  <a:srgbClr val="FFFFFF"/>
                </a:solidFill>
                <a:effectLst>
                  <a:outerShdw blurRad="38100" dist="38100" dir="2700000" algn="tl">
                    <a:srgbClr val="000000">
                      <a:alpha val="43137"/>
                    </a:srgbClr>
                  </a:outerShdw>
                </a:effectLst>
                <a:latin typeface="Arial Black" pitchFamily="34" charset="0"/>
              </a:rPr>
              <a:t>Rise of Catholicism</a:t>
            </a:r>
          </a:p>
          <a:p>
            <a:pPr marL="290513" lvl="1">
              <a:spcBef>
                <a:spcPts val="0"/>
              </a:spcBef>
              <a:buClr>
                <a:schemeClr val="accent1"/>
              </a:buClr>
              <a:buSzPct val="110000"/>
              <a:buFont typeface="Wingdings 2" pitchFamily="18" charset="2"/>
              <a:buChar char="C"/>
            </a:pPr>
            <a:r>
              <a:rPr lang="en-US" sz="3800" b="1" dirty="0">
                <a:solidFill>
                  <a:srgbClr val="FFFFFF"/>
                </a:solidFill>
                <a:effectLst>
                  <a:outerShdw blurRad="38100" dist="38100" dir="2700000" algn="tl">
                    <a:srgbClr val="000000">
                      <a:alpha val="43137"/>
                    </a:srgbClr>
                  </a:outerShdw>
                </a:effectLst>
                <a:latin typeface="Arial Black" pitchFamily="34" charset="0"/>
              </a:rPr>
              <a:t>The Reformation </a:t>
            </a:r>
            <a:r>
              <a:rPr lang="en-US" sz="3600" b="1" dirty="0">
                <a:solidFill>
                  <a:srgbClr val="FFFFFF"/>
                </a:solidFill>
                <a:effectLst>
                  <a:outerShdw blurRad="38100" dist="38100" dir="2700000" algn="tl">
                    <a:srgbClr val="000000">
                      <a:alpha val="43137"/>
                    </a:srgbClr>
                  </a:outerShdw>
                </a:effectLst>
                <a:latin typeface="Arial Black" pitchFamily="34" charset="0"/>
              </a:rPr>
              <a:t>– </a:t>
            </a:r>
            <a:r>
              <a:rPr lang="en-US" sz="3200" b="1" dirty="0">
                <a:solidFill>
                  <a:srgbClr val="FFFFFF"/>
                </a:solidFill>
                <a:effectLst>
                  <a:outerShdw blurRad="38100" dist="38100" dir="2700000" algn="tl">
                    <a:srgbClr val="000000">
                      <a:alpha val="43137"/>
                    </a:srgbClr>
                  </a:outerShdw>
                </a:effectLst>
                <a:latin typeface="Arial Black" pitchFamily="34" charset="0"/>
              </a:rPr>
              <a:t>Rise of </a:t>
            </a:r>
            <a:r>
              <a:rPr lang="en-US" sz="3200" b="1" dirty="0" smtClean="0">
                <a:solidFill>
                  <a:srgbClr val="FFFFFF"/>
                </a:solidFill>
                <a:effectLst>
                  <a:outerShdw blurRad="38100" dist="38100" dir="2700000" algn="tl">
                    <a:srgbClr val="000000">
                      <a:alpha val="43137"/>
                    </a:srgbClr>
                  </a:outerShdw>
                </a:effectLst>
                <a:latin typeface="Arial Black" pitchFamily="34" charset="0"/>
              </a:rPr>
              <a:t>Denom.</a:t>
            </a:r>
            <a:endParaRPr lang="en-US" sz="3200" b="1" dirty="0">
              <a:solidFill>
                <a:srgbClr val="FFFFFF"/>
              </a:solidFill>
              <a:effectLst>
                <a:outerShdw blurRad="38100" dist="38100" dir="2700000" algn="tl">
                  <a:srgbClr val="000000">
                    <a:alpha val="43137"/>
                  </a:srgbClr>
                </a:outerShdw>
              </a:effectLst>
              <a:latin typeface="Arial Black" pitchFamily="34" charset="0"/>
            </a:endParaRPr>
          </a:p>
          <a:p>
            <a:pPr marL="290513" lvl="1">
              <a:spcBef>
                <a:spcPts val="0"/>
              </a:spcBef>
              <a:buClr>
                <a:schemeClr val="accent1"/>
              </a:buClr>
              <a:buSzPct val="110000"/>
              <a:buFont typeface="Wingdings 2" pitchFamily="18" charset="2"/>
              <a:buChar char="C"/>
            </a:pPr>
            <a:r>
              <a:rPr lang="en-US" sz="4300" b="1" dirty="0">
                <a:solidFill>
                  <a:srgbClr val="FFFFFF"/>
                </a:solidFill>
                <a:effectLst>
                  <a:outerShdw blurRad="38100" dist="38100" dir="2700000" algn="tl">
                    <a:srgbClr val="000000">
                      <a:alpha val="43137"/>
                    </a:srgbClr>
                  </a:outerShdw>
                </a:effectLst>
                <a:latin typeface="Arial Black" pitchFamily="34" charset="0"/>
              </a:rPr>
              <a:t>The Restoration</a:t>
            </a:r>
          </a:p>
          <a:p>
            <a:pPr marL="290513" lvl="1">
              <a:spcBef>
                <a:spcPts val="0"/>
              </a:spcBef>
              <a:buClr>
                <a:schemeClr val="accent1"/>
              </a:buClr>
              <a:buSzPct val="110000"/>
              <a:buFont typeface="Wingdings 2" pitchFamily="18" charset="2"/>
              <a:buChar char="C"/>
            </a:pPr>
            <a:r>
              <a:rPr lang="en-US" sz="4400" b="1" dirty="0">
                <a:solidFill>
                  <a:srgbClr val="FFFFFF"/>
                </a:solidFill>
                <a:effectLst>
                  <a:outerShdw blurRad="38100" dist="38100" dir="2700000" algn="tl">
                    <a:srgbClr val="000000">
                      <a:alpha val="43137"/>
                    </a:srgbClr>
                  </a:outerShdw>
                </a:effectLst>
                <a:latin typeface="Arial Black" pitchFamily="34" charset="0"/>
              </a:rPr>
              <a:t>Apostasies Following the </a:t>
            </a:r>
            <a:r>
              <a:rPr lang="en-US" sz="4400" b="1" dirty="0" smtClean="0">
                <a:solidFill>
                  <a:srgbClr val="FFFFFF"/>
                </a:solidFill>
                <a:effectLst>
                  <a:outerShdw blurRad="38100" dist="38100" dir="2700000" algn="tl">
                    <a:srgbClr val="000000">
                      <a:alpha val="43137"/>
                    </a:srgbClr>
                  </a:outerShdw>
                </a:effectLst>
                <a:latin typeface="Arial Black" pitchFamily="34" charset="0"/>
              </a:rPr>
              <a:t>Restoration</a:t>
            </a: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
        <p:nvSpPr>
          <p:cNvPr id="4099" name="WordArt 3"/>
          <p:cNvSpPr>
            <a:spLocks noChangeArrowheads="1" noChangeShapeType="1" noTextEdit="1"/>
          </p:cNvSpPr>
          <p:nvPr/>
        </p:nvSpPr>
        <p:spPr bwMode="auto">
          <a:xfrm>
            <a:off x="228600" y="304800"/>
            <a:ext cx="8534400" cy="1295400"/>
          </a:xfrm>
          <a:prstGeom prst="rect">
            <a:avLst/>
          </a:prstGeom>
        </p:spPr>
        <p:txBody>
          <a:bodyPr wrap="none" fromWordArt="1">
            <a:prstTxWarp prst="textPlain">
              <a:avLst>
                <a:gd name="adj" fmla="val 50000"/>
              </a:avLst>
            </a:prstTxWarp>
          </a:bodyPr>
          <a:lstStyle/>
          <a:p>
            <a:pPr algn="ctr"/>
            <a:r>
              <a:rPr lang="en-US" sz="2800" b="1"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dissolve">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dissolve">
                                      <p:cBhvr>
                                        <p:cTn id="12" dur="500"/>
                                        <p:tgtEl>
                                          <p:spTgt spid="8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dissolve">
                                      <p:cBhvr>
                                        <p:cTn id="17" dur="500"/>
                                        <p:tgtEl>
                                          <p:spTgt spid="8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194">
                                            <p:txEl>
                                              <p:pRg st="3" end="3"/>
                                            </p:txEl>
                                          </p:spTgt>
                                        </p:tgtEl>
                                        <p:attrNameLst>
                                          <p:attrName>style.visibility</p:attrName>
                                        </p:attrNameLst>
                                      </p:cBhvr>
                                      <p:to>
                                        <p:strVal val="visible"/>
                                      </p:to>
                                    </p:set>
                                    <p:animEffect transition="in" filter="dissolve">
                                      <p:cBhvr>
                                        <p:cTn id="22" dur="500"/>
                                        <p:tgtEl>
                                          <p:spTgt spid="8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94">
                                            <p:txEl>
                                              <p:pRg st="4" end="4"/>
                                            </p:txEl>
                                          </p:spTgt>
                                        </p:tgtEl>
                                        <p:attrNameLst>
                                          <p:attrName>style.visibility</p:attrName>
                                        </p:attrNameLst>
                                      </p:cBhvr>
                                      <p:to>
                                        <p:strVal val="visible"/>
                                      </p:to>
                                    </p:set>
                                    <p:animEffect transition="in" filter="dissolve">
                                      <p:cBhvr>
                                        <p:cTn id="27" dur="500"/>
                                        <p:tgtEl>
                                          <p:spTgt spid="81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194">
                                            <p:txEl>
                                              <p:pRg st="5" end="5"/>
                                            </p:txEl>
                                          </p:spTgt>
                                        </p:tgtEl>
                                        <p:attrNameLst>
                                          <p:attrName>style.visibility</p:attrName>
                                        </p:attrNameLst>
                                      </p:cBhvr>
                                      <p:to>
                                        <p:strVal val="visible"/>
                                      </p:to>
                                    </p:set>
                                    <p:animEffect transition="in" filter="dissolve">
                                      <p:cBhvr>
                                        <p:cTn id="32" dur="500"/>
                                        <p:tgtEl>
                                          <p:spTgt spid="819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194">
                                            <p:txEl>
                                              <p:pRg st="6" end="6"/>
                                            </p:txEl>
                                          </p:spTgt>
                                        </p:tgtEl>
                                        <p:attrNameLst>
                                          <p:attrName>style.visibility</p:attrName>
                                        </p:attrNameLst>
                                      </p:cBhvr>
                                      <p:to>
                                        <p:strVal val="visible"/>
                                      </p:to>
                                    </p:set>
                                    <p:animEffect transition="in" filter="dissolve">
                                      <p:cBhvr>
                                        <p:cTn id="37" dur="500"/>
                                        <p:tgtEl>
                                          <p:spTgt spid="81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5123"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5124" name="WordArt 4"/>
          <p:cNvSpPr>
            <a:spLocks noChangeArrowheads="1" noChangeShapeType="1" noTextEdit="1"/>
          </p:cNvSpPr>
          <p:nvPr/>
        </p:nvSpPr>
        <p:spPr bwMode="auto">
          <a:xfrm>
            <a:off x="4038600" y="152400"/>
            <a:ext cx="4800600" cy="952500"/>
          </a:xfrm>
          <a:prstGeom prst="rect">
            <a:avLst/>
          </a:prstGeom>
        </p:spPr>
        <p:txBody>
          <a:bodyPr wrap="none" fromWordArt="1">
            <a:prstTxWarp prst="textPlain">
              <a:avLst>
                <a:gd name="adj" fmla="val 50000"/>
              </a:avLst>
            </a:prstTxWarp>
          </a:bodyPr>
          <a:lstStyle/>
          <a:p>
            <a:pPr algn="ctr"/>
            <a:r>
              <a:rPr lang="en-US" sz="44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1269" name="Text Box 5"/>
          <p:cNvSpPr txBox="1">
            <a:spLocks noChangeArrowheads="1"/>
          </p:cNvSpPr>
          <p:nvPr/>
        </p:nvSpPr>
        <p:spPr bwMode="auto">
          <a:xfrm>
            <a:off x="304800" y="2446338"/>
            <a:ext cx="8686800" cy="3493264"/>
          </a:xfrm>
          <a:prstGeom prst="rect">
            <a:avLst/>
          </a:prstGeom>
          <a:noFill/>
          <a:ln w="9525">
            <a:noFill/>
            <a:miter lim="800000"/>
            <a:headEnd/>
            <a:tailEnd/>
          </a:ln>
        </p:spPr>
        <p:txBody>
          <a:bodyPr>
            <a:spAutoFit/>
          </a:bodyPr>
          <a:lstStyle/>
          <a:p>
            <a:pPr>
              <a:spcBef>
                <a:spcPct val="50000"/>
              </a:spcBef>
              <a:buFontTx/>
              <a:buChar char="•"/>
            </a:pPr>
            <a:r>
              <a:rPr lang="en-US" sz="2600" b="1" dirty="0">
                <a:solidFill>
                  <a:srgbClr val="FFFFFF"/>
                </a:solidFill>
                <a:effectLst>
                  <a:outerShdw blurRad="38100" dist="38100" dir="2700000" algn="tl">
                    <a:srgbClr val="000000">
                      <a:alpha val="43137"/>
                    </a:srgbClr>
                  </a:outerShdw>
                </a:effectLst>
                <a:latin typeface="Arial Black" pitchFamily="34" charset="0"/>
              </a:rPr>
              <a:t>Hear the Gospel –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Mark </a:t>
            </a:r>
            <a:r>
              <a:rPr lang="en-US" sz="2600" b="1" dirty="0">
                <a:solidFill>
                  <a:schemeClr val="accent1"/>
                </a:solidFill>
                <a:effectLst>
                  <a:outerShdw blurRad="38100" dist="38100" dir="2700000" algn="tl">
                    <a:srgbClr val="000000">
                      <a:alpha val="43137"/>
                    </a:srgbClr>
                  </a:outerShdw>
                </a:effectLst>
                <a:latin typeface="Arial Black" pitchFamily="34" charset="0"/>
              </a:rPr>
              <a:t>16:15;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Romans </a:t>
            </a:r>
            <a:r>
              <a:rPr lang="en-US" sz="2600" b="1" dirty="0">
                <a:solidFill>
                  <a:schemeClr val="accent1"/>
                </a:solidFill>
                <a:effectLst>
                  <a:outerShdw blurRad="38100" dist="38100" dir="2700000" algn="tl">
                    <a:srgbClr val="000000">
                      <a:alpha val="43137"/>
                    </a:srgbClr>
                  </a:outerShdw>
                </a:effectLst>
                <a:latin typeface="Arial Black" pitchFamily="34" charset="0"/>
              </a:rPr>
              <a:t>10:17</a:t>
            </a:r>
          </a:p>
          <a:p>
            <a:pPr>
              <a:spcBef>
                <a:spcPct val="50000"/>
              </a:spcBef>
              <a:buFontTx/>
              <a:buChar char="•"/>
            </a:pPr>
            <a:r>
              <a:rPr lang="en-US" sz="2600" b="1" dirty="0">
                <a:solidFill>
                  <a:srgbClr val="FFFFFF"/>
                </a:solidFill>
                <a:effectLst>
                  <a:outerShdw blurRad="38100" dist="38100" dir="2700000" algn="tl">
                    <a:srgbClr val="000000">
                      <a:alpha val="43137"/>
                    </a:srgbClr>
                  </a:outerShdw>
                </a:effectLst>
                <a:latin typeface="Arial Black" pitchFamily="34" charset="0"/>
              </a:rPr>
              <a:t>Believe the Gospel –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Mark </a:t>
            </a:r>
            <a:r>
              <a:rPr lang="en-US" sz="2600" b="1" dirty="0">
                <a:solidFill>
                  <a:schemeClr val="accent1"/>
                </a:solidFill>
                <a:effectLst>
                  <a:outerShdw blurRad="38100" dist="38100" dir="2700000" algn="tl">
                    <a:srgbClr val="000000">
                      <a:alpha val="43137"/>
                    </a:srgbClr>
                  </a:outerShdw>
                </a:effectLst>
                <a:latin typeface="Arial Black" pitchFamily="34" charset="0"/>
              </a:rPr>
              <a:t>16:15-16;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John </a:t>
            </a:r>
            <a:r>
              <a:rPr lang="en-US" sz="2600" b="1" dirty="0">
                <a:solidFill>
                  <a:schemeClr val="accent1"/>
                </a:solidFill>
                <a:effectLst>
                  <a:outerShdw blurRad="38100" dist="38100" dir="2700000" algn="tl">
                    <a:srgbClr val="000000">
                      <a:alpha val="43137"/>
                    </a:srgbClr>
                  </a:outerShdw>
                </a:effectLst>
                <a:latin typeface="Arial Black" pitchFamily="34" charset="0"/>
              </a:rPr>
              <a:t>8:24</a:t>
            </a:r>
          </a:p>
          <a:p>
            <a:pPr>
              <a:spcBef>
                <a:spcPct val="50000"/>
              </a:spcBef>
              <a:buFontTx/>
              <a:buChar char="•"/>
            </a:pPr>
            <a:r>
              <a:rPr lang="en-US" sz="2600" b="1" dirty="0" smtClean="0">
                <a:solidFill>
                  <a:srgbClr val="FFFFFF"/>
                </a:solidFill>
                <a:effectLst>
                  <a:outerShdw blurRad="38100" dist="38100" dir="2700000" algn="tl">
                    <a:srgbClr val="000000">
                      <a:alpha val="43137"/>
                    </a:srgbClr>
                  </a:outerShdw>
                </a:effectLst>
                <a:latin typeface="Arial Black" pitchFamily="34" charset="0"/>
              </a:rPr>
              <a:t>Repent </a:t>
            </a:r>
            <a:r>
              <a:rPr lang="en-US" sz="2600" b="1" dirty="0">
                <a:solidFill>
                  <a:srgbClr val="FFFFFF"/>
                </a:solidFill>
                <a:effectLst>
                  <a:outerShdw blurRad="38100" dist="38100" dir="2700000" algn="tl">
                    <a:srgbClr val="000000">
                      <a:alpha val="43137"/>
                    </a:srgbClr>
                  </a:outerShdw>
                </a:effectLst>
                <a:latin typeface="Arial Black" pitchFamily="34" charset="0"/>
              </a:rPr>
              <a:t>–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Luke 13:3; Acts 2:38; 3:19; 17:30-31</a:t>
            </a:r>
            <a:endParaRPr lang="en-US" sz="2600" b="1" dirty="0">
              <a:solidFill>
                <a:srgbClr val="FFFFFF"/>
              </a:solidFill>
              <a:effectLst>
                <a:outerShdw blurRad="38100" dist="38100" dir="2700000" algn="tl">
                  <a:srgbClr val="000000">
                    <a:alpha val="43137"/>
                  </a:srgbClr>
                </a:outerShdw>
              </a:effectLst>
              <a:latin typeface="Arial Black" pitchFamily="34" charset="0"/>
            </a:endParaRPr>
          </a:p>
          <a:p>
            <a:pPr>
              <a:spcBef>
                <a:spcPct val="50000"/>
              </a:spcBef>
              <a:buFontTx/>
              <a:buChar char="•"/>
            </a:pPr>
            <a:r>
              <a:rPr lang="en-US" sz="2600" b="1" dirty="0" smtClean="0">
                <a:solidFill>
                  <a:srgbClr val="FFFFFF"/>
                </a:solidFill>
                <a:effectLst>
                  <a:outerShdw blurRad="38100" dist="38100" dir="2700000" algn="tl">
                    <a:srgbClr val="000000">
                      <a:alpha val="43137"/>
                    </a:srgbClr>
                  </a:outerShdw>
                </a:effectLst>
                <a:latin typeface="Arial Black" pitchFamily="34" charset="0"/>
              </a:rPr>
              <a:t>Confess –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Romans 10:10; Acts 8:37</a:t>
            </a:r>
            <a:endParaRPr lang="en-US" sz="2600" b="1" dirty="0">
              <a:solidFill>
                <a:schemeClr val="accent1"/>
              </a:solidFill>
              <a:effectLst>
                <a:outerShdw blurRad="38100" dist="38100" dir="2700000" algn="tl">
                  <a:srgbClr val="000000">
                    <a:alpha val="43137"/>
                  </a:srgbClr>
                </a:outerShdw>
              </a:effectLst>
              <a:latin typeface="Arial Black" pitchFamily="34" charset="0"/>
            </a:endParaRPr>
          </a:p>
          <a:p>
            <a:pPr>
              <a:spcBef>
                <a:spcPct val="50000"/>
              </a:spcBef>
              <a:buFontTx/>
              <a:buChar char="•"/>
            </a:pPr>
            <a:r>
              <a:rPr lang="en-US" sz="2600" b="1" dirty="0">
                <a:solidFill>
                  <a:srgbClr val="FFFFFF"/>
                </a:solidFill>
                <a:effectLst>
                  <a:outerShdw blurRad="38100" dist="38100" dir="2700000" algn="tl">
                    <a:srgbClr val="000000">
                      <a:alpha val="43137"/>
                    </a:srgbClr>
                  </a:outerShdw>
                </a:effectLst>
                <a:latin typeface="Arial Black" pitchFamily="34" charset="0"/>
              </a:rPr>
              <a:t>Be Baptized for Remission of Sins – </a:t>
            </a:r>
            <a:r>
              <a:rPr lang="en-US" sz="2600" b="1" dirty="0">
                <a:solidFill>
                  <a:schemeClr val="accent1"/>
                </a:solidFill>
                <a:effectLst>
                  <a:outerShdw blurRad="38100" dist="38100" dir="2700000" algn="tl">
                    <a:srgbClr val="000000">
                      <a:alpha val="43137"/>
                    </a:srgbClr>
                  </a:outerShdw>
                </a:effectLst>
                <a:latin typeface="Arial Black" pitchFamily="34" charset="0"/>
              </a:rPr>
              <a:t>Acts 2:38</a:t>
            </a:r>
          </a:p>
          <a:p>
            <a:pPr>
              <a:spcBef>
                <a:spcPct val="50000"/>
              </a:spcBef>
              <a:buFontTx/>
              <a:buChar char="•"/>
            </a:pPr>
            <a:r>
              <a:rPr lang="en-US" sz="2600" b="1" dirty="0">
                <a:solidFill>
                  <a:srgbClr val="FFFFFF"/>
                </a:solidFill>
                <a:effectLst>
                  <a:outerShdw blurRad="38100" dist="38100" dir="2700000" algn="tl">
                    <a:srgbClr val="000000">
                      <a:alpha val="43137"/>
                    </a:srgbClr>
                  </a:outerShdw>
                </a:effectLst>
                <a:latin typeface="Arial Black" pitchFamily="34" charset="0"/>
              </a:rPr>
              <a:t>Faithful Service –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I John </a:t>
            </a:r>
            <a:r>
              <a:rPr lang="en-US" sz="2600" b="1" dirty="0">
                <a:solidFill>
                  <a:schemeClr val="accent1"/>
                </a:solidFill>
                <a:effectLst>
                  <a:outerShdw blurRad="38100" dist="38100" dir="2700000" algn="tl">
                    <a:srgbClr val="000000">
                      <a:alpha val="43137"/>
                    </a:srgbClr>
                  </a:outerShdw>
                </a:effectLst>
                <a:latin typeface="Arial Black" pitchFamily="34" charset="0"/>
              </a:rPr>
              <a:t>2:3-6; </a:t>
            </a:r>
            <a:r>
              <a:rPr lang="en-US" sz="2600" b="1" dirty="0" smtClean="0">
                <a:solidFill>
                  <a:schemeClr val="accent1"/>
                </a:solidFill>
                <a:effectLst>
                  <a:outerShdw blurRad="38100" dist="38100" dir="2700000" algn="tl">
                    <a:srgbClr val="000000">
                      <a:alpha val="43137"/>
                    </a:srgbClr>
                  </a:outerShdw>
                </a:effectLst>
                <a:latin typeface="Arial Black" pitchFamily="34" charset="0"/>
              </a:rPr>
              <a:t>Revelation </a:t>
            </a:r>
            <a:r>
              <a:rPr lang="en-US" sz="2600" b="1" dirty="0">
                <a:solidFill>
                  <a:schemeClr val="accent1"/>
                </a:solidFill>
                <a:effectLst>
                  <a:outerShdw blurRad="38100" dist="38100" dir="2700000" algn="tl">
                    <a:srgbClr val="000000">
                      <a:alpha val="43137"/>
                    </a:srgbClr>
                  </a:outerShdw>
                </a:effectLst>
                <a:latin typeface="Arial Black" pitchFamily="34" charset="0"/>
              </a:rPr>
              <a:t>2:10</a:t>
            </a:r>
          </a:p>
        </p:txBody>
      </p:sp>
      <p:sp>
        <p:nvSpPr>
          <p:cNvPr id="11270" name="Text Box 6"/>
          <p:cNvSpPr txBox="1">
            <a:spLocks noChangeArrowheads="1"/>
          </p:cNvSpPr>
          <p:nvPr/>
        </p:nvSpPr>
        <p:spPr bwMode="auto">
          <a:xfrm>
            <a:off x="2590800" y="1524000"/>
            <a:ext cx="4445448" cy="769441"/>
          </a:xfrm>
          <a:prstGeom prst="rect">
            <a:avLst/>
          </a:prstGeom>
          <a:noFill/>
          <a:ln w="9525">
            <a:noFill/>
            <a:miter lim="800000"/>
            <a:headEnd/>
            <a:tailEnd/>
          </a:ln>
        </p:spPr>
        <p:txBody>
          <a:bodyPr wrap="none">
            <a:spAutoFit/>
          </a:bodyPr>
          <a:lstStyle/>
          <a:p>
            <a:r>
              <a:rPr lang="en-US" sz="4400" b="1" u="sng" dirty="0">
                <a:solidFill>
                  <a:schemeClr val="accent2"/>
                </a:solidFill>
                <a:effectLst>
                  <a:outerShdw blurRad="38100" dist="38100" dir="2700000" algn="tl">
                    <a:srgbClr val="000000">
                      <a:alpha val="43137"/>
                    </a:srgbClr>
                  </a:outerShdw>
                </a:effectLst>
                <a:latin typeface="Arial Black" pitchFamily="34" charset="0"/>
              </a:rPr>
              <a:t>MEMBERSHIP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dissolve">
                                      <p:cBhvr>
                                        <p:cTn id="7" dur="500"/>
                                        <p:tgtEl>
                                          <p:spTgt spid="11270"/>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1269">
                                            <p:txEl>
                                              <p:pRg st="0" end="0"/>
                                            </p:txEl>
                                          </p:spTgt>
                                        </p:tgtEl>
                                        <p:attrNameLst>
                                          <p:attrName>style.visibility</p:attrName>
                                        </p:attrNameLst>
                                      </p:cBhvr>
                                      <p:to>
                                        <p:strVal val="visible"/>
                                      </p:to>
                                    </p:set>
                                    <p:anim calcmode="lin" valueType="num">
                                      <p:cBhvr>
                                        <p:cTn id="12" dur="500" fill="hold"/>
                                        <p:tgtEl>
                                          <p:spTgt spid="1126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126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126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126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1269">
                                            <p:txEl>
                                              <p:pRg st="1" end="1"/>
                                            </p:txEl>
                                          </p:spTgt>
                                        </p:tgtEl>
                                        <p:attrNameLst>
                                          <p:attrName>style.visibility</p:attrName>
                                        </p:attrNameLst>
                                      </p:cBhvr>
                                      <p:to>
                                        <p:strVal val="visible"/>
                                      </p:to>
                                    </p:set>
                                    <p:anim calcmode="lin" valueType="num">
                                      <p:cBhvr>
                                        <p:cTn id="20" dur="500" fill="hold"/>
                                        <p:tgtEl>
                                          <p:spTgt spid="1126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126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126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126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1269">
                                            <p:txEl>
                                              <p:pRg st="2" end="2"/>
                                            </p:txEl>
                                          </p:spTgt>
                                        </p:tgtEl>
                                        <p:attrNameLst>
                                          <p:attrName>style.visibility</p:attrName>
                                        </p:attrNameLst>
                                      </p:cBhvr>
                                      <p:to>
                                        <p:strVal val="visible"/>
                                      </p:to>
                                    </p:set>
                                    <p:anim calcmode="lin" valueType="num">
                                      <p:cBhvr>
                                        <p:cTn id="28" dur="500" fill="hold"/>
                                        <p:tgtEl>
                                          <p:spTgt spid="1126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126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126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126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1269">
                                            <p:txEl>
                                              <p:pRg st="3" end="3"/>
                                            </p:txEl>
                                          </p:spTgt>
                                        </p:tgtEl>
                                        <p:attrNameLst>
                                          <p:attrName>style.visibility</p:attrName>
                                        </p:attrNameLst>
                                      </p:cBhvr>
                                      <p:to>
                                        <p:strVal val="visible"/>
                                      </p:to>
                                    </p:set>
                                    <p:anim calcmode="lin" valueType="num">
                                      <p:cBhvr>
                                        <p:cTn id="36" dur="500" fill="hold"/>
                                        <p:tgtEl>
                                          <p:spTgt spid="1126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126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126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126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1269">
                                            <p:txEl>
                                              <p:pRg st="4" end="4"/>
                                            </p:txEl>
                                          </p:spTgt>
                                        </p:tgtEl>
                                        <p:attrNameLst>
                                          <p:attrName>style.visibility</p:attrName>
                                        </p:attrNameLst>
                                      </p:cBhvr>
                                      <p:to>
                                        <p:strVal val="visible"/>
                                      </p:to>
                                    </p:set>
                                    <p:anim calcmode="lin" valueType="num">
                                      <p:cBhvr>
                                        <p:cTn id="44" dur="500" fill="hold"/>
                                        <p:tgtEl>
                                          <p:spTgt spid="11269">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1269">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1269">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126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1269">
                                            <p:txEl>
                                              <p:pRg st="5" end="5"/>
                                            </p:txEl>
                                          </p:spTgt>
                                        </p:tgtEl>
                                        <p:attrNameLst>
                                          <p:attrName>style.visibility</p:attrName>
                                        </p:attrNameLst>
                                      </p:cBhvr>
                                      <p:to>
                                        <p:strVal val="visible"/>
                                      </p:to>
                                    </p:set>
                                    <p:anim calcmode="lin" valueType="num">
                                      <p:cBhvr>
                                        <p:cTn id="52" dur="500" fill="hold"/>
                                        <p:tgtEl>
                                          <p:spTgt spid="11269">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1269">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1269">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126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3025" y="1139825"/>
            <a:ext cx="3219728" cy="523220"/>
          </a:xfrm>
          <a:prstGeom prst="rect">
            <a:avLst/>
          </a:prstGeom>
          <a:noFill/>
          <a:ln w="28575" algn="ctr">
            <a:noFill/>
            <a:miter lim="800000"/>
            <a:headEnd/>
            <a:tailEnd/>
          </a:ln>
        </p:spPr>
        <p:txBody>
          <a:bodyPr wrap="none">
            <a:spAutoFit/>
          </a:bodyPr>
          <a:lstStyle/>
          <a:p>
            <a:r>
              <a:rPr lang="en-US" sz="2800" b="1">
                <a:solidFill>
                  <a:srgbClr val="FF0000"/>
                </a:solidFill>
                <a:effectLst>
                  <a:outerShdw blurRad="38100" dist="38100" dir="2700000" algn="tl">
                    <a:srgbClr val="000000">
                      <a:alpha val="43137"/>
                    </a:srgbClr>
                  </a:outerShdw>
                </a:effectLst>
                <a:latin typeface="Arial Black" pitchFamily="34" charset="0"/>
              </a:rPr>
              <a:t>Saved By Blood</a:t>
            </a:r>
          </a:p>
        </p:txBody>
      </p:sp>
      <p:sp>
        <p:nvSpPr>
          <p:cNvPr id="24579" name="Text Box 3"/>
          <p:cNvSpPr txBox="1">
            <a:spLocks noChangeArrowheads="1"/>
          </p:cNvSpPr>
          <p:nvPr/>
        </p:nvSpPr>
        <p:spPr bwMode="auto">
          <a:xfrm>
            <a:off x="5418138" y="1141413"/>
            <a:ext cx="3721788" cy="523220"/>
          </a:xfrm>
          <a:prstGeom prst="rect">
            <a:avLst/>
          </a:prstGeom>
          <a:noFill/>
          <a:ln w="28575" algn="ctr">
            <a:noFill/>
            <a:miter lim="800000"/>
            <a:headEnd/>
            <a:tailEnd/>
          </a:ln>
        </p:spPr>
        <p:txBody>
          <a:bodyPr wrap="none">
            <a:spAutoFit/>
          </a:bodyPr>
          <a:lstStyle/>
          <a:p>
            <a:r>
              <a:rPr lang="en-US" sz="2800" b="1" dirty="0">
                <a:solidFill>
                  <a:srgbClr val="FFFFFF"/>
                </a:solidFill>
                <a:effectLst>
                  <a:outerShdw blurRad="38100" dist="38100" dir="2700000" algn="tl">
                    <a:srgbClr val="000000">
                      <a:alpha val="43137"/>
                    </a:srgbClr>
                  </a:outerShdw>
                </a:effectLst>
                <a:latin typeface="Arial Black" pitchFamily="34" charset="0"/>
              </a:rPr>
              <a:t>Saved By Baptism</a:t>
            </a:r>
          </a:p>
        </p:txBody>
      </p:sp>
      <p:sp>
        <p:nvSpPr>
          <p:cNvPr id="24580" name="Text Box 4"/>
          <p:cNvSpPr txBox="1">
            <a:spLocks noChangeArrowheads="1"/>
          </p:cNvSpPr>
          <p:nvPr/>
        </p:nvSpPr>
        <p:spPr bwMode="auto">
          <a:xfrm>
            <a:off x="804863" y="2436813"/>
            <a:ext cx="133267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What</a:t>
            </a:r>
          </a:p>
        </p:txBody>
      </p:sp>
      <p:sp>
        <p:nvSpPr>
          <p:cNvPr id="24581" name="Text Box 5"/>
          <p:cNvSpPr txBox="1">
            <a:spLocks noChangeArrowheads="1"/>
          </p:cNvSpPr>
          <p:nvPr/>
        </p:nvSpPr>
        <p:spPr bwMode="auto">
          <a:xfrm>
            <a:off x="6705600" y="2436813"/>
            <a:ext cx="143103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When</a:t>
            </a:r>
          </a:p>
        </p:txBody>
      </p:sp>
      <p:sp>
        <p:nvSpPr>
          <p:cNvPr id="24582" name="Text Box 6"/>
          <p:cNvSpPr txBox="1">
            <a:spLocks noChangeArrowheads="1"/>
          </p:cNvSpPr>
          <p:nvPr/>
        </p:nvSpPr>
        <p:spPr bwMode="auto">
          <a:xfrm>
            <a:off x="152400" y="3186113"/>
            <a:ext cx="2667000" cy="2123658"/>
          </a:xfrm>
          <a:prstGeom prst="rect">
            <a:avLst/>
          </a:prstGeom>
          <a:solidFill>
            <a:srgbClr val="FF0000"/>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Rev. 1:5</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Heb. 9:14</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Matt. 26:28</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Rom. 5:9</a:t>
            </a:r>
          </a:p>
        </p:txBody>
      </p:sp>
      <p:sp>
        <p:nvSpPr>
          <p:cNvPr id="24583" name="Text Box 7"/>
          <p:cNvSpPr txBox="1">
            <a:spLocks noChangeArrowheads="1"/>
          </p:cNvSpPr>
          <p:nvPr/>
        </p:nvSpPr>
        <p:spPr bwMode="auto">
          <a:xfrm>
            <a:off x="5867400" y="3195638"/>
            <a:ext cx="3171825" cy="2123658"/>
          </a:xfrm>
          <a:prstGeom prst="rect">
            <a:avLst/>
          </a:prstGeom>
          <a:solidFill>
            <a:schemeClr val="accent3"/>
          </a:solidFill>
          <a:ln w="28575" algn="ctr">
            <a:noFill/>
            <a:miter lim="800000"/>
            <a:headEnd/>
            <a:tailEnd/>
          </a:ln>
        </p:spPr>
        <p:txBody>
          <a:bodyPr>
            <a:spAutoFit/>
          </a:bodyPr>
          <a:lstStyle/>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22:16</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1 Pet. 3:21</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2:38</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Rom. 6:3-5, 17-18</a:t>
            </a:r>
          </a:p>
        </p:txBody>
      </p:sp>
      <p:sp>
        <p:nvSpPr>
          <p:cNvPr id="24584" name="Text Box 8"/>
          <p:cNvSpPr txBox="1">
            <a:spLocks noChangeArrowheads="1"/>
          </p:cNvSpPr>
          <p:nvPr/>
        </p:nvSpPr>
        <p:spPr bwMode="auto">
          <a:xfrm>
            <a:off x="3048000" y="3195638"/>
            <a:ext cx="2667000" cy="2123658"/>
          </a:xfrm>
          <a:prstGeom prst="rect">
            <a:avLst/>
          </a:prstGeom>
          <a:solidFill>
            <a:schemeClr val="bg1"/>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Washed</a:t>
            </a:r>
          </a:p>
          <a:p>
            <a:pPr algn="ctr">
              <a:spcBef>
                <a:spcPct val="50000"/>
              </a:spcBef>
            </a:pPr>
            <a:r>
              <a:rPr lang="en-US" sz="2400" b="1" dirty="0" err="1">
                <a:solidFill>
                  <a:srgbClr val="FFFFFF"/>
                </a:solidFill>
                <a:effectLst>
                  <a:outerShdw blurRad="38100" dist="38100" dir="2700000" algn="tl">
                    <a:srgbClr val="000000">
                      <a:alpha val="43137"/>
                    </a:srgbClr>
                  </a:outerShdw>
                </a:effectLst>
                <a:latin typeface="Arial Black" pitchFamily="34" charset="0"/>
              </a:rPr>
              <a:t>Consc</a:t>
            </a:r>
            <a:r>
              <a:rPr lang="en-US" sz="2400" b="1" dirty="0">
                <a:solidFill>
                  <a:srgbClr val="FFFFFF"/>
                </a:solidFill>
                <a:effectLst>
                  <a:outerShdw blurRad="38100" dist="38100" dir="2700000" algn="tl">
                    <a:srgbClr val="000000">
                      <a:alpha val="43137"/>
                    </a:srgbClr>
                  </a:outerShdw>
                </a:effectLst>
                <a:latin typeface="Arial Black" pitchFamily="34" charset="0"/>
              </a:rPr>
              <a:t>. Clean</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Sins Remitted</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Made Free</a:t>
            </a:r>
          </a:p>
        </p:txBody>
      </p:sp>
      <p:sp>
        <p:nvSpPr>
          <p:cNvPr id="24585" name="Text Box 9"/>
          <p:cNvSpPr txBox="1">
            <a:spLocks noChangeArrowheads="1"/>
          </p:cNvSpPr>
          <p:nvPr/>
        </p:nvSpPr>
        <p:spPr bwMode="auto">
          <a:xfrm>
            <a:off x="765175" y="5715000"/>
            <a:ext cx="7430239" cy="954107"/>
          </a:xfrm>
          <a:prstGeom prst="rect">
            <a:avLst/>
          </a:prstGeom>
          <a:noFill/>
          <a:ln w="28575" algn="ctr">
            <a:noFill/>
            <a:miter lim="800000"/>
            <a:headEnd/>
            <a:tailEnd/>
          </a:ln>
        </p:spPr>
        <p:txBody>
          <a:bodyPr wrap="none">
            <a:spAutoFit/>
          </a:bodyPr>
          <a:lstStyle/>
          <a:p>
            <a:pPr algn="ctr"/>
            <a:r>
              <a:rPr lang="en-US" sz="2800" b="1" dirty="0">
                <a:solidFill>
                  <a:srgbClr val="FF0000"/>
                </a:solidFill>
                <a:effectLst>
                  <a:outerShdw blurRad="38100" dist="38100" dir="2700000" algn="tl">
                    <a:srgbClr val="000000">
                      <a:alpha val="43137"/>
                    </a:srgbClr>
                  </a:outerShdw>
                </a:effectLst>
                <a:latin typeface="Arial Black" pitchFamily="34" charset="0"/>
              </a:rPr>
              <a:t>Blood</a:t>
            </a:r>
            <a:r>
              <a:rPr lang="en-US" sz="2800" b="1" dirty="0">
                <a:effectLst>
                  <a:outerShdw blurRad="38100" dist="38100" dir="2700000" algn="tl">
                    <a:srgbClr val="000000">
                      <a:alpha val="43137"/>
                    </a:srgbClr>
                  </a:outerShdw>
                </a:effectLst>
                <a:latin typeface="Arial Black" pitchFamily="34" charset="0"/>
              </a:rPr>
              <a:t> </a:t>
            </a:r>
            <a:r>
              <a:rPr lang="en-US" sz="2800" b="1" dirty="0">
                <a:solidFill>
                  <a:srgbClr val="FFFFFF"/>
                </a:solidFill>
                <a:effectLst>
                  <a:outerShdw blurRad="38100" dist="38100" dir="2700000" algn="tl">
                    <a:srgbClr val="000000">
                      <a:alpha val="43137"/>
                    </a:srgbClr>
                  </a:outerShdw>
                </a:effectLst>
                <a:latin typeface="Arial Black" pitchFamily="34" charset="0"/>
              </a:rPr>
              <a:t>of Christ Saves </a:t>
            </a:r>
            <a:r>
              <a:rPr lang="en-US" sz="2800" b="1" u="sng" dirty="0">
                <a:solidFill>
                  <a:srgbClr val="FFFFFF"/>
                </a:solidFill>
                <a:effectLst>
                  <a:outerShdw blurRad="38100" dist="38100" dir="2700000" algn="tl">
                    <a:srgbClr val="000000">
                      <a:alpha val="43137"/>
                    </a:srgbClr>
                  </a:outerShdw>
                </a:effectLst>
                <a:latin typeface="Arial Black" pitchFamily="34" charset="0"/>
              </a:rPr>
              <a:t>When</a:t>
            </a:r>
            <a:r>
              <a:rPr lang="en-US" sz="2800" b="1" dirty="0">
                <a:solidFill>
                  <a:srgbClr val="FFFFFF"/>
                </a:solidFill>
                <a:effectLst>
                  <a:outerShdw blurRad="38100" dist="38100" dir="2700000" algn="tl">
                    <a:srgbClr val="000000">
                      <a:alpha val="43137"/>
                    </a:srgbClr>
                  </a:outerShdw>
                </a:effectLst>
                <a:latin typeface="Arial Black" pitchFamily="34" charset="0"/>
              </a:rPr>
              <a:t> We Obey</a:t>
            </a:r>
          </a:p>
          <a:p>
            <a:pPr algn="ctr"/>
            <a:r>
              <a:rPr lang="en-US" sz="2800" b="1" dirty="0">
                <a:solidFill>
                  <a:srgbClr val="FFFFFF"/>
                </a:solidFill>
                <a:effectLst>
                  <a:outerShdw blurRad="38100" dist="38100" dir="2700000" algn="tl">
                    <a:srgbClr val="000000">
                      <a:alpha val="43137"/>
                    </a:srgbClr>
                  </a:outerShdw>
                </a:effectLst>
                <a:latin typeface="Arial Black" pitchFamily="34" charset="0"/>
              </a:rPr>
              <a:t>God’s Command To Be </a:t>
            </a:r>
            <a:r>
              <a:rPr lang="en-US" sz="2800" b="1" dirty="0">
                <a:solidFill>
                  <a:srgbClr val="FFFF00"/>
                </a:solidFill>
                <a:effectLst>
                  <a:outerShdw blurRad="38100" dist="38100" dir="2700000" algn="tl">
                    <a:srgbClr val="000000">
                      <a:alpha val="43137"/>
                    </a:srgbClr>
                  </a:outerShdw>
                </a:effectLst>
                <a:latin typeface="Arial Black" pitchFamily="34" charset="0"/>
              </a:rPr>
              <a:t>Baptized!</a:t>
            </a:r>
          </a:p>
        </p:txBody>
      </p:sp>
      <p:sp>
        <p:nvSpPr>
          <p:cNvPr id="24586" name="Text Box 10"/>
          <p:cNvSpPr txBox="1">
            <a:spLocks noChangeArrowheads="1"/>
          </p:cNvSpPr>
          <p:nvPr/>
        </p:nvSpPr>
        <p:spPr bwMode="auto">
          <a:xfrm>
            <a:off x="3306763" y="1981200"/>
            <a:ext cx="2074542" cy="954107"/>
          </a:xfrm>
          <a:prstGeom prst="rect">
            <a:avLst/>
          </a:prstGeom>
          <a:solidFill>
            <a:schemeClr val="accent2"/>
          </a:solidFill>
          <a:ln w="28575" algn="ctr">
            <a:solidFill>
              <a:schemeClr val="tx1"/>
            </a:solidFill>
            <a:miter lim="800000"/>
            <a:headEnd/>
            <a:tailEnd/>
          </a:ln>
        </p:spPr>
        <p:txBody>
          <a:bodyPr wrap="none">
            <a:spAutoFit/>
          </a:bodyPr>
          <a:lstStyle/>
          <a:p>
            <a:pPr algn="ctr"/>
            <a:r>
              <a:rPr lang="en-US" sz="2800" b="1">
                <a:solidFill>
                  <a:schemeClr val="bg1"/>
                </a:solidFill>
                <a:effectLst>
                  <a:outerShdw blurRad="38100" dist="38100" dir="2700000" algn="tl">
                    <a:srgbClr val="000000">
                      <a:alpha val="43137"/>
                    </a:srgbClr>
                  </a:outerShdw>
                </a:effectLst>
                <a:latin typeface="Arial Black" pitchFamily="34" charset="0"/>
              </a:rPr>
              <a:t>BIBLE</a:t>
            </a:r>
          </a:p>
          <a:p>
            <a:pPr algn="ctr"/>
            <a:r>
              <a:rPr lang="en-US" sz="2800" b="1">
                <a:solidFill>
                  <a:schemeClr val="bg1"/>
                </a:solidFill>
                <a:effectLst>
                  <a:outerShdw blurRad="38100" dist="38100" dir="2700000" algn="tl">
                    <a:srgbClr val="000000">
                      <a:alpha val="43137"/>
                    </a:srgbClr>
                  </a:outerShdw>
                </a:effectLst>
                <a:latin typeface="Arial Black" pitchFamily="34" charset="0"/>
              </a:rPr>
              <a:t>TEACHES</a:t>
            </a:r>
          </a:p>
        </p:txBody>
      </p:sp>
      <p:cxnSp>
        <p:nvCxnSpPr>
          <p:cNvPr id="24587" name="AutoShape 11"/>
          <p:cNvCxnSpPr>
            <a:cxnSpLocks noChangeShapeType="1"/>
            <a:stCxn id="24586" idx="1"/>
            <a:endCxn id="24578" idx="2"/>
          </p:cNvCxnSpPr>
          <p:nvPr/>
        </p:nvCxnSpPr>
        <p:spPr bwMode="auto">
          <a:xfrm rot="10800000">
            <a:off x="1682889" y="1663046"/>
            <a:ext cx="1623874" cy="795209"/>
          </a:xfrm>
          <a:prstGeom prst="curvedConnector2">
            <a:avLst/>
          </a:prstGeom>
          <a:noFill/>
          <a:ln w="28575">
            <a:solidFill>
              <a:schemeClr val="tx1"/>
            </a:solidFill>
            <a:round/>
            <a:headEnd type="triangle" w="med" len="med"/>
            <a:tailEnd type="triangle" w="med" len="med"/>
          </a:ln>
        </p:spPr>
      </p:cxnSp>
      <p:cxnSp>
        <p:nvCxnSpPr>
          <p:cNvPr id="24588" name="AutoShape 12"/>
          <p:cNvCxnSpPr>
            <a:cxnSpLocks noChangeShapeType="1"/>
            <a:stCxn id="24586" idx="3"/>
            <a:endCxn id="24579" idx="2"/>
          </p:cNvCxnSpPr>
          <p:nvPr/>
        </p:nvCxnSpPr>
        <p:spPr bwMode="auto">
          <a:xfrm flipV="1">
            <a:off x="5381305" y="1664633"/>
            <a:ext cx="1897727" cy="793621"/>
          </a:xfrm>
          <a:prstGeom prst="curvedConnector2">
            <a:avLst/>
          </a:prstGeom>
          <a:noFill/>
          <a:ln w="28575">
            <a:solidFill>
              <a:schemeClr val="tx1"/>
            </a:solidFill>
            <a:round/>
            <a:headEnd type="triangle" w="med" len="med"/>
            <a:tailEnd type="triangle" w="med" len="med"/>
          </a:ln>
        </p:spPr>
      </p:cxnSp>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8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8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8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82">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58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58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582">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84">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8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582">
                                            <p:txEl>
                                              <p:pRg st="3" end="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84">
                                            <p:txEl>
                                              <p:pRg st="3" end="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58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4585"/>
                                        </p:tgtEl>
                                        <p:attrNameLst>
                                          <p:attrName>style.visibility</p:attrName>
                                        </p:attrNameLst>
                                      </p:cBhvr>
                                      <p:to>
                                        <p:strVal val="visible"/>
                                      </p:to>
                                    </p:set>
                                    <p:anim calcmode="lin" valueType="num">
                                      <p:cBhvr additive="base">
                                        <p:cTn id="59" dur="500" fill="hold"/>
                                        <p:tgtEl>
                                          <p:spTgt spid="24585"/>
                                        </p:tgtEl>
                                        <p:attrNameLst>
                                          <p:attrName>ppt_x</p:attrName>
                                        </p:attrNameLst>
                                      </p:cBhvr>
                                      <p:tavLst>
                                        <p:tav tm="0">
                                          <p:val>
                                            <p:strVal val="#ppt_x"/>
                                          </p:val>
                                        </p:tav>
                                        <p:tav tm="100000">
                                          <p:val>
                                            <p:strVal val="#ppt_x"/>
                                          </p:val>
                                        </p:tav>
                                      </p:tavLst>
                                    </p:anim>
                                    <p:anim calcmode="lin" valueType="num">
                                      <p:cBhvr additive="base">
                                        <p:cTn id="60" dur="500" fill="hold"/>
                                        <p:tgtEl>
                                          <p:spTgt spid="245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P spid="24585" grpId="0"/>
      <p:bldP spid="2458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6" name="TextBox 15"/>
          <p:cNvSpPr txBox="1"/>
          <p:nvPr/>
        </p:nvSpPr>
        <p:spPr>
          <a:xfrm>
            <a:off x="228600" y="1066801"/>
            <a:ext cx="8686800" cy="5791200"/>
          </a:xfrm>
          <a:prstGeom prst="rect">
            <a:avLst/>
          </a:prstGeom>
          <a:noFill/>
        </p:spPr>
        <p:txBody>
          <a:bodyPr wrap="square" rtlCol="0">
            <a:normAutofit lnSpcReduction="10000"/>
          </a:bodyPr>
          <a:lstStyle/>
          <a:p>
            <a:pPr algn="just"/>
            <a:r>
              <a:rPr lang="en-US" sz="4200" dirty="0" smtClean="0">
                <a:solidFill>
                  <a:srgbClr val="FFFFFF"/>
                </a:solidFill>
                <a:effectLst>
                  <a:outerShdw blurRad="38100" dist="38100" dir="2700000" algn="tl">
                    <a:srgbClr val="000000">
                      <a:alpha val="43137"/>
                    </a:srgbClr>
                  </a:outerShdw>
                </a:effectLst>
                <a:latin typeface="Arial Black" pitchFamily="34" charset="0"/>
              </a:rPr>
              <a:t>“Who hath delivered us from the power of darkness, and hath translated us into the kingdom of his dear Son: (14) In whom we have redemption through his blood, even the forgiveness of sins:” </a:t>
            </a:r>
          </a:p>
          <a:p>
            <a:pPr algn="r"/>
            <a:r>
              <a:rPr lang="en-US" sz="4800" dirty="0" smtClean="0">
                <a:solidFill>
                  <a:schemeClr val="accent2"/>
                </a:solidFill>
                <a:effectLst>
                  <a:outerShdw blurRad="38100" dist="38100" dir="2700000" algn="tl">
                    <a:srgbClr val="000000">
                      <a:alpha val="43137"/>
                    </a:srgbClr>
                  </a:outerShdw>
                </a:effectLst>
                <a:latin typeface="Arial Black" pitchFamily="34" charset="0"/>
              </a:rPr>
              <a:t>Colossians 1:13-14</a:t>
            </a:r>
            <a:endParaRPr lang="en-US" sz="4800" dirty="0">
              <a:solidFill>
                <a:schemeClr val="accent2"/>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886"/>
            <a:ext cx="8915400" cy="5897563"/>
          </a:xfrm>
        </p:spPr>
        <p:txBody>
          <a:bodyPr/>
          <a:lstStyle/>
          <a:p>
            <a:pPr algn="just">
              <a:buNone/>
            </a:pPr>
            <a:r>
              <a:rPr lang="en-US" sz="6000" dirty="0" smtClean="0">
                <a:solidFill>
                  <a:srgbClr val="FFFFFF"/>
                </a:solidFill>
                <a:effectLst>
                  <a:outerShdw blurRad="38100" dist="38100" dir="2700000" algn="tl">
                    <a:srgbClr val="000000">
                      <a:alpha val="43137"/>
                    </a:srgbClr>
                  </a:outerShdw>
                </a:effectLst>
                <a:latin typeface="Arial Black" pitchFamily="34" charset="0"/>
              </a:rPr>
              <a:t> </a:t>
            </a:r>
            <a:r>
              <a:rPr lang="en-US" sz="2000"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6600" b="1" dirty="0" smtClean="0">
                <a:solidFill>
                  <a:srgbClr val="FFFFFF"/>
                </a:solidFill>
                <a:effectLst>
                  <a:outerShdw blurRad="38100" dist="38100" dir="2700000" algn="tl">
                    <a:srgbClr val="000000">
                      <a:alpha val="43137"/>
                    </a:srgbClr>
                  </a:outerShdw>
                </a:effectLst>
                <a:latin typeface="Arial Narrow" panose="020B0606020202030204" pitchFamily="34" charset="0"/>
              </a:rPr>
              <a:t>(11) According to the </a:t>
            </a:r>
            <a:r>
              <a:rPr lang="en-US" sz="6000" b="1" dirty="0" smtClean="0">
                <a:solidFill>
                  <a:srgbClr val="FFFFFF"/>
                </a:solidFill>
                <a:effectLst>
                  <a:outerShdw blurRad="38100" dist="38100" dir="2700000" algn="tl">
                    <a:srgbClr val="000000">
                      <a:alpha val="43137"/>
                    </a:srgbClr>
                  </a:outerShdw>
                </a:effectLst>
                <a:latin typeface="Arial Narrow" panose="020B0606020202030204" pitchFamily="34" charset="0"/>
              </a:rPr>
              <a:t>eternal purpose which he purposed in Christ Jesus our Lord: (12) In whom we have boldness and access </a:t>
            </a:r>
            <a:r>
              <a:rPr lang="en-US" sz="6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with </a:t>
            </a:r>
            <a:r>
              <a:rPr lang="en-US" sz="6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confidence by the faith </a:t>
            </a:r>
            <a:r>
              <a:rPr lang="en-US" sz="66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him.”</a:t>
            </a:r>
            <a:r>
              <a:rPr lang="en-US" sz="72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194995"/>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Christ</a:t>
            </a:r>
          </a:p>
          <a:p>
            <a:pPr lvl="1">
              <a:spcBef>
                <a:spcPts val="0"/>
              </a:spcBef>
              <a:spcAft>
                <a:spcPts val="600"/>
              </a:spcAft>
              <a:buClr>
                <a:schemeClr val="accent1"/>
              </a:buClr>
              <a:buFont typeface="Arial Black" pitchFamily="34" charset="0"/>
              <a:buChar char="►"/>
            </a:pPr>
            <a:r>
              <a:rPr lang="en-US" sz="4000" b="1" dirty="0">
                <a:solidFill>
                  <a:srgbClr val="FFFFFF"/>
                </a:solidFill>
                <a:effectLst>
                  <a:outerShdw blurRad="38100" dist="38100" dir="2700000" algn="tl">
                    <a:srgbClr val="000000">
                      <a:alpha val="43137"/>
                    </a:srgbClr>
                  </a:outerShdw>
                </a:effectLst>
                <a:latin typeface="Arial Black" pitchFamily="34" charset="0"/>
              </a:rPr>
              <a:t> </a:t>
            </a:r>
            <a:r>
              <a:rPr lang="en-US" sz="4000" dirty="0">
                <a:solidFill>
                  <a:srgbClr val="FFFFFF"/>
                </a:solidFill>
                <a:effectLst>
                  <a:outerShdw blurRad="38100" dist="38100" dir="2700000" algn="tl">
                    <a:srgbClr val="000000">
                      <a:alpha val="43137"/>
                    </a:srgbClr>
                  </a:outerShdw>
                </a:effectLst>
                <a:latin typeface="Arial Black" pitchFamily="34" charset="0"/>
              </a:rPr>
              <a:t>Elders (</a:t>
            </a:r>
            <a:r>
              <a:rPr lang="en-US" sz="4000" dirty="0">
                <a:solidFill>
                  <a:schemeClr val="accent1"/>
                </a:solidFill>
                <a:effectLst>
                  <a:outerShdw blurRad="38100" dist="38100" dir="2700000" algn="tl">
                    <a:srgbClr val="000000">
                      <a:alpha val="43137"/>
                    </a:srgbClr>
                  </a:outerShdw>
                </a:effectLst>
                <a:latin typeface="Arial Black" pitchFamily="34" charset="0"/>
              </a:rPr>
              <a:t>Acts 14:23</a:t>
            </a:r>
            <a:r>
              <a:rPr lang="en-US" sz="4000" dirty="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400" dirty="0">
                <a:solidFill>
                  <a:srgbClr val="FFFFFF"/>
                </a:solidFill>
                <a:effectLst>
                  <a:outerShdw blurRad="38100" dist="38100" dir="2700000" algn="tl">
                    <a:srgbClr val="000000">
                      <a:alpha val="43137"/>
                    </a:srgbClr>
                  </a:outerShdw>
                </a:effectLst>
                <a:latin typeface="Arial Black" pitchFamily="34" charset="0"/>
              </a:rPr>
              <a:t>Plu</a:t>
            </a:r>
            <a:r>
              <a:rPr lang="en-US" sz="3400" b="1" dirty="0">
                <a:solidFill>
                  <a:srgbClr val="FFFFFF"/>
                </a:solidFill>
                <a:effectLst>
                  <a:outerShdw blurRad="38100" dist="38100" dir="2700000" algn="tl">
                    <a:srgbClr val="000000">
                      <a:alpha val="43137"/>
                    </a:srgbClr>
                  </a:outerShdw>
                </a:effectLst>
                <a:latin typeface="Arial Black" pitchFamily="34" charset="0"/>
              </a:rPr>
              <a:t>rality </a:t>
            </a:r>
            <a:r>
              <a:rPr lang="en-US" sz="3400" b="1" dirty="0" smtClean="0">
                <a:solidFill>
                  <a:srgbClr val="FFFFFF"/>
                </a:solidFill>
                <a:effectLst>
                  <a:outerShdw blurRad="38100" dist="38100" dir="2700000" algn="tl">
                    <a:srgbClr val="000000">
                      <a:alpha val="43137"/>
                    </a:srgbClr>
                  </a:outerShdw>
                </a:effectLst>
                <a:latin typeface="Arial Black" pitchFamily="34" charset="0"/>
              </a:rPr>
              <a:t>of elders in </a:t>
            </a:r>
            <a:r>
              <a:rPr lang="en-US" sz="3400" b="1" dirty="0">
                <a:solidFill>
                  <a:srgbClr val="FFFFFF"/>
                </a:solidFill>
                <a:effectLst>
                  <a:outerShdw blurRad="38100" dist="38100" dir="2700000" algn="tl">
                    <a:srgbClr val="000000">
                      <a:alpha val="43137"/>
                    </a:srgbClr>
                  </a:outerShdw>
                </a:effectLst>
                <a:latin typeface="Arial Black" pitchFamily="34" charset="0"/>
              </a:rPr>
              <a:t>every church (</a:t>
            </a:r>
            <a:r>
              <a:rPr lang="en-US" sz="3400" b="1" dirty="0">
                <a:solidFill>
                  <a:schemeClr val="accent1"/>
                </a:solidFill>
                <a:effectLst>
                  <a:outerShdw blurRad="38100" dist="38100" dir="2700000" algn="tl">
                    <a:srgbClr val="000000">
                      <a:alpha val="43137"/>
                    </a:srgbClr>
                  </a:outerShdw>
                </a:effectLst>
                <a:latin typeface="Arial Black" pitchFamily="34" charset="0"/>
              </a:rPr>
              <a:t>Acts 20:17; </a:t>
            </a:r>
            <a:r>
              <a:rPr lang="en-US" sz="3400" b="1" dirty="0" smtClean="0">
                <a:solidFill>
                  <a:schemeClr val="accent1"/>
                </a:solidFill>
                <a:effectLst>
                  <a:outerShdw blurRad="38100" dist="38100" dir="2700000" algn="tl">
                    <a:srgbClr val="000000">
                      <a:alpha val="43137"/>
                    </a:srgbClr>
                  </a:outerShdw>
                </a:effectLst>
                <a:latin typeface="Arial Black" pitchFamily="34" charset="0"/>
              </a:rPr>
              <a:t>Titus 1:5</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400" b="1" dirty="0" smtClean="0">
                <a:solidFill>
                  <a:srgbClr val="FFFFFF"/>
                </a:solidFill>
                <a:effectLst>
                  <a:outerShdw blurRad="38100" dist="38100" dir="2700000" algn="tl">
                    <a:srgbClr val="000000">
                      <a:alpha val="43137"/>
                    </a:srgbClr>
                  </a:outerShdw>
                </a:effectLst>
                <a:latin typeface="Arial Black" pitchFamily="34" charset="0"/>
              </a:rPr>
              <a:t>Limited </a:t>
            </a:r>
            <a:r>
              <a:rPr lang="en-US" sz="3400" b="1" dirty="0">
                <a:solidFill>
                  <a:srgbClr val="FFFFFF"/>
                </a:solidFill>
                <a:effectLst>
                  <a:outerShdw blurRad="38100" dist="38100" dir="2700000" algn="tl">
                    <a:srgbClr val="000000">
                      <a:alpha val="43137"/>
                    </a:srgbClr>
                  </a:outerShdw>
                </a:effectLst>
                <a:latin typeface="Arial Black" pitchFamily="34" charset="0"/>
              </a:rPr>
              <a:t>Oversight (</a:t>
            </a:r>
            <a:r>
              <a:rPr lang="en-US" sz="3400" b="1" dirty="0">
                <a:solidFill>
                  <a:srgbClr val="FFFF00"/>
                </a:solidFill>
                <a:effectLst>
                  <a:outerShdw blurRad="38100" dist="38100" dir="2700000" algn="tl">
                    <a:srgbClr val="000000">
                      <a:alpha val="43137"/>
                    </a:srgbClr>
                  </a:outerShdw>
                </a:effectLst>
                <a:latin typeface="Arial Black" pitchFamily="34" charset="0"/>
              </a:rPr>
              <a:t>Acts 20:28; </a:t>
            </a:r>
            <a:r>
              <a:rPr lang="en-US" sz="3400" b="1" dirty="0" smtClean="0">
                <a:solidFill>
                  <a:srgbClr val="FFFF00"/>
                </a:solidFill>
                <a:effectLst>
                  <a:outerShdw blurRad="38100" dist="38100" dir="2700000" algn="tl">
                    <a:srgbClr val="000000">
                      <a:alpha val="43137"/>
                    </a:srgbClr>
                  </a:outerShdw>
                </a:effectLst>
                <a:latin typeface="Arial Black" pitchFamily="34" charset="0"/>
              </a:rPr>
              <a:t>    I Peter 5:1-4</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Equality </a:t>
            </a:r>
            <a:r>
              <a:rPr lang="en-US" sz="3200" b="1" dirty="0">
                <a:solidFill>
                  <a:srgbClr val="FFFFFF"/>
                </a:solidFill>
                <a:effectLst>
                  <a:outerShdw blurRad="38100" dist="38100" dir="2700000" algn="tl">
                    <a:srgbClr val="000000">
                      <a:alpha val="43137"/>
                    </a:srgbClr>
                  </a:outerShdw>
                </a:effectLst>
                <a:latin typeface="Arial Black" pitchFamily="34" charset="0"/>
              </a:rPr>
              <a:t>in </a:t>
            </a:r>
            <a:r>
              <a:rPr lang="en-US" sz="3200" b="1" dirty="0" smtClean="0">
                <a:solidFill>
                  <a:srgbClr val="FFFFFF"/>
                </a:solidFill>
                <a:effectLst>
                  <a:outerShdw blurRad="38100" dist="38100" dir="2700000" algn="tl">
                    <a:srgbClr val="000000">
                      <a:alpha val="43137"/>
                    </a:srgbClr>
                  </a:outerShdw>
                </a:effectLst>
                <a:latin typeface="Arial Black" pitchFamily="34" charset="0"/>
              </a:rPr>
              <a:t>Eldership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I Pet.5:1-4</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2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921347"/>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a:t>
            </a:r>
            <a:r>
              <a:rPr lang="en-US" sz="4800" b="1" dirty="0" smtClean="0">
                <a:solidFill>
                  <a:srgbClr val="FFFFFF"/>
                </a:solidFill>
                <a:effectLst>
                  <a:outerShdw blurRad="38100" dist="38100" dir="2700000" algn="tl">
                    <a:srgbClr val="000000">
                      <a:alpha val="43137"/>
                    </a:srgbClr>
                  </a:outerShdw>
                </a:effectLst>
                <a:latin typeface="Arial Black" pitchFamily="34" charset="0"/>
              </a:rPr>
              <a:t>Christ</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lvl="1">
              <a:spcBef>
                <a:spcPts val="0"/>
              </a:spcBef>
              <a:spcAft>
                <a:spcPts val="600"/>
              </a:spcAft>
              <a:buClr>
                <a:schemeClr val="accent1"/>
              </a:buClr>
              <a:buFont typeface="Arial Black" pitchFamily="34" charset="0"/>
              <a:buChar char="►"/>
            </a:pPr>
            <a:r>
              <a:rPr lang="en-US" sz="4000" dirty="0" smtClean="0">
                <a:solidFill>
                  <a:srgbClr val="FFFFFF"/>
                </a:solidFill>
                <a:effectLst>
                  <a:outerShdw blurRad="38100" dist="38100" dir="2700000" algn="tl">
                    <a:srgbClr val="000000">
                      <a:alpha val="43137"/>
                    </a:srgbClr>
                  </a:outerShdw>
                </a:effectLst>
                <a:latin typeface="Arial Black" pitchFamily="34" charset="0"/>
              </a:rPr>
              <a:t>Deacons (</a:t>
            </a:r>
            <a:r>
              <a:rPr lang="en-US" sz="4000" dirty="0" smtClean="0">
                <a:solidFill>
                  <a:schemeClr val="accent1"/>
                </a:solidFill>
                <a:effectLst>
                  <a:outerShdw blurRad="38100" dist="38100" dir="2700000" algn="tl">
                    <a:srgbClr val="000000">
                      <a:alpha val="43137"/>
                    </a:srgbClr>
                  </a:outerShdw>
                </a:effectLst>
                <a:latin typeface="Arial Black" pitchFamily="34" charset="0"/>
              </a:rPr>
              <a:t>Philippians 1:1;   I Timothy 3:8-13</a:t>
            </a:r>
            <a:r>
              <a:rPr lang="en-US" sz="4000" dirty="0" smtClean="0">
                <a:solidFill>
                  <a:srgbClr val="FFFFFF"/>
                </a:solidFill>
                <a:effectLst>
                  <a:outerShdw blurRad="38100" dist="38100" dir="2700000" algn="tl">
                    <a:srgbClr val="000000">
                      <a:alpha val="43137"/>
                    </a:srgbClr>
                  </a:outerShdw>
                </a:effectLst>
                <a:latin typeface="Arial Black" pitchFamily="34" charset="0"/>
              </a:rPr>
              <a:t>)</a:t>
            </a:r>
            <a:endParaRPr lang="en-US" sz="4000" dirty="0">
              <a:solidFill>
                <a:srgbClr val="FFFFFF"/>
              </a:solidFill>
              <a:effectLst>
                <a:outerShdw blurRad="38100" dist="38100" dir="2700000" algn="tl">
                  <a:srgbClr val="000000">
                    <a:alpha val="43137"/>
                  </a:srgbClr>
                </a:outerShdw>
              </a:effectLst>
              <a:latin typeface="Arial Black" pitchFamily="34" charset="0"/>
            </a:endParaRP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000" dirty="0" smtClean="0">
                <a:solidFill>
                  <a:srgbClr val="FFFFFF"/>
                </a:solidFill>
                <a:effectLst>
                  <a:outerShdw blurRad="38100" dist="38100" dir="2700000" algn="tl">
                    <a:srgbClr val="000000">
                      <a:alpha val="43137"/>
                    </a:srgbClr>
                  </a:outerShdw>
                </a:effectLst>
                <a:latin typeface="Arial Black" pitchFamily="34" charset="0"/>
              </a:rPr>
              <a:t>Perform special services (</a:t>
            </a:r>
            <a:r>
              <a:rPr lang="en-US" sz="3000" dirty="0" smtClean="0">
                <a:solidFill>
                  <a:schemeClr val="accent2"/>
                </a:solidFill>
                <a:effectLst>
                  <a:outerShdw blurRad="38100" dist="38100" dir="2700000" algn="tl">
                    <a:srgbClr val="000000">
                      <a:alpha val="43137"/>
                    </a:srgbClr>
                  </a:outerShdw>
                </a:effectLst>
                <a:latin typeface="Arial Black" pitchFamily="34" charset="0"/>
              </a:rPr>
              <a:t>Acts 6</a:t>
            </a:r>
            <a:r>
              <a:rPr lang="en-US" sz="3000" dirty="0" smtClean="0">
                <a:solidFill>
                  <a:srgbClr val="FFFFFF"/>
                </a:solidFill>
                <a:effectLst>
                  <a:outerShdw blurRad="38100" dist="38100" dir="2700000" algn="tl">
                    <a:srgbClr val="000000">
                      <a:alpha val="43137"/>
                    </a:srgbClr>
                  </a:outerShdw>
                </a:effectLst>
                <a:latin typeface="Arial Black" pitchFamily="34" charset="0"/>
              </a:rPr>
              <a:t>)</a:t>
            </a:r>
            <a:endParaRPr lang="en-US" sz="3000" dirty="0" smtClean="0">
              <a:solidFill>
                <a:schemeClr val="accent2"/>
              </a:solidFill>
              <a:effectLst>
                <a:outerShdw blurRad="38100" dist="38100" dir="2700000" algn="tl">
                  <a:srgbClr val="000000">
                    <a:alpha val="43137"/>
                  </a:srgbClr>
                </a:outerShdw>
              </a:effectLst>
              <a:latin typeface="Arial Black" pitchFamily="34" charset="0"/>
            </a:endParaRP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Members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Philippians 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 Evangelists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Ephesians 4:11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pPr>
            <a:endParaRPr lang="en-US" sz="30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3318">
                                            <p:txEl>
                                              <p:pRg st="2" end="2"/>
                                            </p:txEl>
                                          </p:spTgt>
                                        </p:tgtEl>
                                        <p:attrNameLst>
                                          <p:attrName>style.visibility</p:attrName>
                                        </p:attrNameLst>
                                      </p:cBhvr>
                                      <p:to>
                                        <p:strVal val="visible"/>
                                      </p:to>
                                    </p:set>
                                    <p:anim calcmode="lin" valueType="num">
                                      <p:cBhvr>
                                        <p:cTn id="7"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3318">
                                            <p:txEl>
                                              <p:pRg st="3" end="3"/>
                                            </p:txEl>
                                          </p:spTgt>
                                        </p:tgtEl>
                                        <p:attrNameLst>
                                          <p:attrName>style.visibility</p:attrName>
                                        </p:attrNameLst>
                                      </p:cBhvr>
                                      <p:to>
                                        <p:strVal val="visible"/>
                                      </p:to>
                                    </p:set>
                                    <p:anim calcmode="lin" valueType="num">
                                      <p:cBhvr>
                                        <p:cTn id="15"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3318">
                                            <p:txEl>
                                              <p:pRg st="4" end="4"/>
                                            </p:txEl>
                                          </p:spTgt>
                                        </p:tgtEl>
                                        <p:attrNameLst>
                                          <p:attrName>style.visibility</p:attrName>
                                        </p:attrNameLst>
                                      </p:cBhvr>
                                      <p:to>
                                        <p:strVal val="visible"/>
                                      </p:to>
                                    </p:set>
                                    <p:anim calcmode="lin" valueType="num">
                                      <p:cBhvr>
                                        <p:cTn id="23"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13318">
                                            <p:txEl>
                                              <p:pRg st="5" end="5"/>
                                            </p:txEl>
                                          </p:spTgt>
                                        </p:tgtEl>
                                        <p:attrNameLst>
                                          <p:attrName>style.visibility</p:attrName>
                                        </p:attrNameLst>
                                      </p:cBhvr>
                                      <p:to>
                                        <p:strVal val="visible"/>
                                      </p:to>
                                    </p:set>
                                    <p:anim calcmode="lin" valueType="num">
                                      <p:cBhvr>
                                        <p:cTn id="31"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Worship</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4231928"/>
          </a:xfrm>
          <a:prstGeom prst="rect">
            <a:avLst/>
          </a:prstGeom>
          <a:noFill/>
          <a:ln w="9525">
            <a:noFill/>
            <a:miter lim="800000"/>
            <a:headEnd/>
            <a:tailEnd/>
          </a:ln>
        </p:spPr>
        <p:txBody>
          <a:bodyPr wrap="square">
            <a:spAutoFit/>
          </a:bodyPr>
          <a:lstStyle/>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Pray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Give As Prospered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I Cor. 16:1-2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300" b="1" dirty="0" smtClean="0">
                <a:solidFill>
                  <a:srgbClr val="FFFFFF"/>
                </a:solidFill>
                <a:effectLst>
                  <a:outerShdw blurRad="38100" dist="38100" dir="2700000" algn="tl">
                    <a:srgbClr val="000000">
                      <a:alpha val="43137"/>
                    </a:srgbClr>
                  </a:outerShdw>
                </a:effectLst>
                <a:latin typeface="Arial Black" pitchFamily="34" charset="0"/>
              </a:rPr>
              <a:t>Lord’s Supper (</a:t>
            </a:r>
            <a:r>
              <a:rPr lang="en-US" sz="3300" b="1" dirty="0" smtClean="0">
                <a:solidFill>
                  <a:schemeClr val="accent1"/>
                </a:solidFill>
                <a:effectLst>
                  <a:outerShdw blurRad="38100" dist="38100" dir="2700000" algn="tl">
                    <a:srgbClr val="000000">
                      <a:alpha val="43137"/>
                    </a:srgbClr>
                  </a:outerShdw>
                </a:effectLst>
                <a:latin typeface="Arial Black" pitchFamily="34" charset="0"/>
              </a:rPr>
              <a:t>I Cor. 11:23-26; 20:7</a:t>
            </a:r>
            <a:r>
              <a:rPr lang="en-US" sz="33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Preach Gospel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 20:7ff; I Timothy 3:15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Sing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 5:19; Colossians 3:16; I Cor. 14:15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2123658"/>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 Work</a:t>
            </a:r>
          </a:p>
          <a:p>
            <a:pPr algn="ctr"/>
            <a:endParaRPr lang="en-US" sz="4400" b="1" u="sng" dirty="0" smtClean="0">
              <a:solidFill>
                <a:schemeClr val="accent1"/>
              </a:solidFill>
              <a:effectLst>
                <a:outerShdw blurRad="38100" dist="38100" dir="2700000" algn="tl">
                  <a:srgbClr val="000000">
                    <a:alpha val="43137"/>
                  </a:srgbClr>
                </a:outerShdw>
              </a:effectLst>
              <a:latin typeface="Arial Black" pitchFamily="34" charset="0"/>
            </a:endParaRPr>
          </a:p>
          <a:p>
            <a:pPr algn="ct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5364545"/>
          </a:xfrm>
          <a:prstGeom prst="rect">
            <a:avLst/>
          </a:prstGeom>
          <a:noFill/>
          <a:ln w="9525">
            <a:noFill/>
            <a:miter lim="800000"/>
            <a:headEnd/>
            <a:tailEnd/>
          </a:ln>
        </p:spPr>
        <p:txBody>
          <a:bodyPr wrap="square">
            <a:spAutoFit/>
          </a:bodyPr>
          <a:lstStyle/>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“Seek &amp; Save The Lost”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Luke 19:10</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Teach Gospel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I Timothy 3:15</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Care for Needy Saints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Rom.15:25-26</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Edify the Saints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Ephesians 4:11-12</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lgn="ctr">
              <a:spcBef>
                <a:spcPts val="600"/>
              </a:spcBef>
              <a:buClr>
                <a:schemeClr val="accent2"/>
              </a:buClr>
              <a:buSzPct val="111000"/>
            </a:pP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is NOT:</a:t>
            </a:r>
          </a:p>
          <a:p>
            <a:pPr lvl="1">
              <a:lnSpc>
                <a:spcPct val="70000"/>
              </a:lnSpc>
              <a:spcBef>
                <a:spcPts val="600"/>
              </a:spcBef>
              <a:buClr>
                <a:schemeClr val="accent2"/>
              </a:buClr>
              <a:buSzPct val="113000"/>
              <a:buFont typeface="Arial Black" pitchFamily="34" charset="0"/>
              <a:buChar char="►"/>
            </a:pPr>
            <a:r>
              <a:rPr lang="en-US" sz="2800" b="1" dirty="0" smtClean="0">
                <a:solidFill>
                  <a:srgbClr val="FFFFFF"/>
                </a:solidFill>
                <a:effectLst>
                  <a:outerShdw blurRad="38100" dist="38100" dir="2700000" algn="tl">
                    <a:srgbClr val="000000">
                      <a:alpha val="43137"/>
                    </a:srgbClr>
                  </a:outerShdw>
                </a:effectLst>
                <a:latin typeface="Arial Black" pitchFamily="34" charset="0"/>
              </a:rPr>
              <a:t> </a:t>
            </a:r>
            <a:r>
              <a:rPr lang="en-US" sz="3200" b="1" dirty="0" smtClean="0">
                <a:solidFill>
                  <a:srgbClr val="FFFFFF"/>
                </a:solidFill>
                <a:effectLst>
                  <a:outerShdw blurRad="38100" dist="38100" dir="2700000" algn="tl">
                    <a:srgbClr val="000000">
                      <a:alpha val="43137"/>
                    </a:srgbClr>
                  </a:outerShdw>
                </a:effectLst>
                <a:latin typeface="Arial Black" pitchFamily="34" charset="0"/>
              </a:rPr>
              <a:t>Social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Recreational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Money-making</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Political</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a:spcBef>
                <a:spcPts val="600"/>
              </a:spcBef>
              <a:buClr>
                <a:schemeClr val="accent1"/>
              </a:buClr>
              <a:buSzPct val="110000"/>
              <a:buFont typeface="Wingdings 2" pitchFamily="18" charset="2"/>
              <a:buChar char="C"/>
            </a:pP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nodeType="clickEffect">
                                  <p:stCondLst>
                                    <p:cond delay="0"/>
                                  </p:stCondLst>
                                  <p:childTnLst>
                                    <p:set>
                                      <p:cBhvr>
                                        <p:cTn id="59" dur="1" fill="hold">
                                          <p:stCondLst>
                                            <p:cond delay="0"/>
                                          </p:stCondLst>
                                        </p:cTn>
                                        <p:tgtEl>
                                          <p:spTgt spid="13318">
                                            <p:txEl>
                                              <p:pRg st="6" end="6"/>
                                            </p:txEl>
                                          </p:spTgt>
                                        </p:tgtEl>
                                        <p:attrNameLst>
                                          <p:attrName>style.visibility</p:attrName>
                                        </p:attrNameLst>
                                      </p:cBhvr>
                                      <p:to>
                                        <p:strVal val="visible"/>
                                      </p:to>
                                    </p:set>
                                    <p:anim calcmode="lin" valueType="num">
                                      <p:cBhvr>
                                        <p:cTn id="60" dur="500" fill="hold"/>
                                        <p:tgtEl>
                                          <p:spTgt spid="13318">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3318">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3318">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331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nodeType="clickEffect">
                                  <p:stCondLst>
                                    <p:cond delay="0"/>
                                  </p:stCondLst>
                                  <p:childTnLst>
                                    <p:set>
                                      <p:cBhvr>
                                        <p:cTn id="67" dur="1" fill="hold">
                                          <p:stCondLst>
                                            <p:cond delay="0"/>
                                          </p:stCondLst>
                                        </p:cTn>
                                        <p:tgtEl>
                                          <p:spTgt spid="13318">
                                            <p:txEl>
                                              <p:pRg st="7" end="7"/>
                                            </p:txEl>
                                          </p:spTgt>
                                        </p:tgtEl>
                                        <p:attrNameLst>
                                          <p:attrName>style.visibility</p:attrName>
                                        </p:attrNameLst>
                                      </p:cBhvr>
                                      <p:to>
                                        <p:strVal val="visible"/>
                                      </p:to>
                                    </p:set>
                                    <p:anim calcmode="lin" valueType="num">
                                      <p:cBhvr>
                                        <p:cTn id="68" dur="500" fill="hold"/>
                                        <p:tgtEl>
                                          <p:spTgt spid="13318">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13318">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13318">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1331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nodeType="clickEffect">
                                  <p:stCondLst>
                                    <p:cond delay="0"/>
                                  </p:stCondLst>
                                  <p:childTnLst>
                                    <p:set>
                                      <p:cBhvr>
                                        <p:cTn id="75" dur="1" fill="hold">
                                          <p:stCondLst>
                                            <p:cond delay="0"/>
                                          </p:stCondLst>
                                        </p:cTn>
                                        <p:tgtEl>
                                          <p:spTgt spid="13318">
                                            <p:txEl>
                                              <p:pRg st="8" end="8"/>
                                            </p:txEl>
                                          </p:spTgt>
                                        </p:tgtEl>
                                        <p:attrNameLst>
                                          <p:attrName>style.visibility</p:attrName>
                                        </p:attrNameLst>
                                      </p:cBhvr>
                                      <p:to>
                                        <p:strVal val="visible"/>
                                      </p:to>
                                    </p:set>
                                    <p:anim calcmode="lin" valueType="num">
                                      <p:cBhvr>
                                        <p:cTn id="76" dur="500" fill="hold"/>
                                        <p:tgtEl>
                                          <p:spTgt spid="13318">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13318">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13318">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1331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sz="5400" b="1" dirty="0" smtClean="0">
                <a:solidFill>
                  <a:srgbClr val="002060"/>
                </a:solidFill>
                <a:effectLst>
                  <a:outerShdw blurRad="38100" dist="38100" dir="2700000" algn="tl">
                    <a:srgbClr val="000000">
                      <a:alpha val="43137"/>
                    </a:srgbClr>
                  </a:outerShdw>
                </a:effectLst>
              </a:rPr>
              <a:t>Before God Ever Said…</a:t>
            </a:r>
            <a:endParaRPr lang="en-US" sz="5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534400" cy="4525963"/>
          </a:xfrm>
        </p:spPr>
        <p:txBody>
          <a:bodyPr/>
          <a:lstStyle/>
          <a:p>
            <a:pPr marL="0" indent="0">
              <a:buNone/>
            </a:pPr>
            <a:r>
              <a:rPr lang="en-US" sz="5200" b="1" dirty="0" smtClean="0">
                <a:solidFill>
                  <a:srgbClr val="FFFFFF"/>
                </a:solidFill>
                <a:effectLst>
                  <a:outerShdw blurRad="38100" dist="38100" dir="2700000" algn="tl">
                    <a:srgbClr val="000000">
                      <a:alpha val="43137"/>
                    </a:srgbClr>
                  </a:outerShdw>
                </a:effectLst>
                <a:latin typeface="Arial Narrow" panose="020B0606020202030204" pitchFamily="34" charset="0"/>
              </a:rPr>
              <a:t>“Let there be light” </a:t>
            </a:r>
            <a:r>
              <a:rPr lang="en-US" sz="5200" b="1" dirty="0" smtClean="0">
                <a:solidFill>
                  <a:srgbClr val="FFFF00"/>
                </a:solidFill>
                <a:effectLst>
                  <a:outerShdw blurRad="38100" dist="38100" dir="2700000" algn="tl">
                    <a:srgbClr val="000000">
                      <a:alpha val="43137"/>
                    </a:srgbClr>
                  </a:outerShdw>
                </a:effectLst>
                <a:latin typeface="Arial Narrow" panose="020B0606020202030204" pitchFamily="34" charset="0"/>
              </a:rPr>
              <a:t>Genesis 1:3</a:t>
            </a:r>
            <a:r>
              <a:rPr lang="en-US" sz="52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ctr">
              <a:buNone/>
            </a:pPr>
            <a:r>
              <a:rPr lang="en-US" sz="5400" b="1" dirty="0">
                <a:solidFill>
                  <a:srgbClr val="FFFFFF"/>
                </a:solidFill>
                <a:effectLst>
                  <a:outerShdw blurRad="38100" dist="38100" dir="2700000" algn="tl">
                    <a:srgbClr val="000000">
                      <a:alpha val="43137"/>
                    </a:srgbClr>
                  </a:outerShdw>
                </a:effectLst>
                <a:latin typeface="Arial Narrow" panose="020B0606020202030204" pitchFamily="34" charset="0"/>
              </a:rPr>
              <a:t>He had, in His mind, already said, “let there be </a:t>
            </a:r>
            <a:r>
              <a:rPr lang="en-US" sz="5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church” </a:t>
            </a:r>
            <a:r>
              <a:rPr lang="en-US" sz="5400" b="1" dirty="0" smtClean="0">
                <a:solidFill>
                  <a:srgbClr val="FFFF00"/>
                </a:solidFill>
                <a:effectLst>
                  <a:outerShdw blurRad="38100" dist="38100" dir="2700000" algn="tl">
                    <a:srgbClr val="000000">
                      <a:alpha val="43137"/>
                    </a:srgbClr>
                  </a:outerShdw>
                </a:effectLst>
                <a:latin typeface="Arial Narrow" panose="020B0606020202030204" pitchFamily="34" charset="0"/>
              </a:rPr>
              <a:t>Ephesians 3:9-12</a:t>
            </a:r>
          </a:p>
          <a:p>
            <a:pPr marL="0" indent="0" algn="ctr">
              <a:buNone/>
            </a:pPr>
            <a:r>
              <a:rPr lang="en-US" sz="5400" b="1" dirty="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5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Peter </a:t>
            </a:r>
            <a:r>
              <a:rPr lang="en-US" sz="5400" b="1" dirty="0">
                <a:solidFill>
                  <a:schemeClr val="accent1"/>
                </a:solidFill>
                <a:effectLst>
                  <a:outerShdw blurRad="38100" dist="38100" dir="2700000" algn="tl">
                    <a:srgbClr val="000000">
                      <a:alpha val="43137"/>
                    </a:srgbClr>
                  </a:outerShdw>
                </a:effectLst>
                <a:latin typeface="Arial Narrow" panose="020B0606020202030204" pitchFamily="34" charset="0"/>
              </a:rPr>
              <a:t>1:20; Acts 20:28</a:t>
            </a:r>
            <a:endParaRPr lang="en-US" sz="52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1002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The Church Of Our Lord</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algn="just">
              <a:buClr>
                <a:schemeClr val="accent1"/>
              </a:buClr>
              <a:buSzPct val="108000"/>
              <a:buFont typeface="Juice ITC" panose="04040403040A02020202" pitchFamily="82" charset="0"/>
              <a:buChar char="~"/>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Which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had been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eternally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purposed</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by God, </a:t>
            </a:r>
          </a:p>
          <a:p>
            <a:pPr algn="just">
              <a:buClr>
                <a:schemeClr val="accent1"/>
              </a:buClr>
              <a:buSzPct val="108000"/>
              <a:buFont typeface="Juice ITC" panose="04040403040A02020202" pitchFamily="82" charset="0"/>
              <a:buChar char="~"/>
            </a:pPr>
            <a:r>
              <a:rPr lang="en-US" sz="3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Prophesied</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of by the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prophets,</a:t>
            </a:r>
          </a:p>
          <a:p>
            <a:pPr algn="just">
              <a:buClr>
                <a:schemeClr val="accent1"/>
              </a:buClr>
              <a:buSzPct val="108000"/>
              <a:buFont typeface="Juice ITC" panose="04040403040A02020202" pitchFamily="82" charset="0"/>
              <a:buChar char="~"/>
            </a:pPr>
            <a:r>
              <a:rPr lang="en-US" sz="3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Prepared</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for by John, Jesus, the apostles and other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disciples,</a:t>
            </a:r>
          </a:p>
          <a:p>
            <a:pPr algn="just">
              <a:buClr>
                <a:schemeClr val="accent1"/>
              </a:buClr>
              <a:buSzPct val="108000"/>
              <a:buFont typeface="Juice ITC" panose="04040403040A02020202" pitchFamily="82" charset="0"/>
              <a:buChar char="~"/>
            </a:pP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finally </a:t>
            </a:r>
            <a:r>
              <a:rPr lang="en-US" sz="3800" b="1" dirty="0">
                <a:solidFill>
                  <a:schemeClr val="accent1"/>
                </a:solidFill>
                <a:effectLst>
                  <a:outerShdw blurRad="38100" dist="38100" dir="2700000" algn="tl">
                    <a:srgbClr val="000000">
                      <a:alpha val="43137"/>
                    </a:srgbClr>
                  </a:outerShdw>
                </a:effectLst>
                <a:latin typeface="Arial Narrow" panose="020B0606020202030204" pitchFamily="34" charset="0"/>
              </a:rPr>
              <a:t>presented</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on the day of Pentecost (</a:t>
            </a:r>
            <a:r>
              <a:rPr lang="en-US" sz="3800" b="1" dirty="0">
                <a:solidFill>
                  <a:srgbClr val="FFFF00"/>
                </a:solidFill>
                <a:effectLst>
                  <a:outerShdw blurRad="38100" dist="38100" dir="2700000" algn="tl">
                    <a:srgbClr val="000000">
                      <a:alpha val="43137"/>
                    </a:srgbClr>
                  </a:outerShdw>
                </a:effectLst>
                <a:latin typeface="Arial Narrow" panose="020B0606020202030204" pitchFamily="34" charset="0"/>
              </a:rPr>
              <a:t>Acts 2</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algn="just">
              <a:buClr>
                <a:schemeClr val="accent1"/>
              </a:buClr>
              <a:buSzPct val="108000"/>
              <a:buFont typeface="Juice ITC" panose="04040403040A02020202" pitchFamily="82" charset="0"/>
              <a:buChar char="~"/>
            </a:pP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thrilling </a:t>
            </a:r>
            <a:r>
              <a:rPr lang="en-US" sz="3800" b="1" dirty="0">
                <a:solidFill>
                  <a:schemeClr val="accent1"/>
                </a:solidFill>
                <a:effectLst>
                  <a:outerShdw blurRad="38100" dist="38100" dir="2700000" algn="tl">
                    <a:srgbClr val="000000">
                      <a:alpha val="43137"/>
                    </a:srgbClr>
                  </a:outerShdw>
                </a:effectLst>
                <a:latin typeface="Arial Narrow" panose="020B0606020202030204" pitchFamily="34" charset="0"/>
              </a:rPr>
              <a:t>progress</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of the early church is recorded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throughout the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remainder of the book of Acts.</a:t>
            </a:r>
          </a:p>
        </p:txBody>
      </p:sp>
    </p:spTree>
    <p:extLst>
      <p:ext uri="{BB962C8B-B14F-4D97-AF65-F5344CB8AC3E}">
        <p14:creationId xmlns:p14="http://schemas.microsoft.com/office/powerpoint/2010/main" val="234620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The Rest Of The Story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just">
              <a:spcBef>
                <a:spcPts val="0"/>
              </a:spcBef>
              <a:buClr>
                <a:schemeClr val="accent1"/>
              </a:buClr>
              <a:buSzPct val="109000"/>
              <a:buFont typeface="Arial Narrow" panose="020B0606020202030204" pitchFamily="34" charset="0"/>
              <a:buChar char="~"/>
            </a:pP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Is the story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Lord’s church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one of perpetual growth and faithfulness to God,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or does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history tell another story?</a:t>
            </a:r>
          </a:p>
          <a:p>
            <a:pPr marL="0" indent="0" algn="just">
              <a:spcBef>
                <a:spcPts val="0"/>
              </a:spcBef>
              <a:buClr>
                <a:schemeClr val="accent1"/>
              </a:buClr>
              <a:buSzPct val="109000"/>
              <a:buFont typeface="Arial Narrow" panose="020B0606020202030204" pitchFamily="34" charset="0"/>
              <a:buChar char="~"/>
            </a:pP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tragic truth of the matter is that the Lord’s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church did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not exist very long before the problem of apostasy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reared its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ugly head.</a:t>
            </a:r>
          </a:p>
        </p:txBody>
      </p:sp>
    </p:spTree>
    <p:extLst>
      <p:ext uri="{BB962C8B-B14F-4D97-AF65-F5344CB8AC3E}">
        <p14:creationId xmlns:p14="http://schemas.microsoft.com/office/powerpoint/2010/main" val="36961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36961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20:28-30</a:t>
            </a:r>
          </a:p>
          <a:p>
            <a:pPr marL="0" indent="0" algn="just">
              <a:spcBef>
                <a:spcPts val="0"/>
              </a:spcBef>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“Take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heed therefore unto yourselves, and to all the flock, over the which the Holy Ghost hath made you overseers, to feed the church of God, which he hath purchased with his own blood.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(29)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For I know this, that after my departing shall grievous wolves enter in among you, not sparing the flock.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30)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of your own selves shall men arise, speaking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perverse things, to draw away disciples after them</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89384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0">
      <a:dk1>
        <a:srgbClr val="00349E"/>
      </a:dk1>
      <a:lt1>
        <a:srgbClr val="00349E"/>
      </a:lt1>
      <a:dk2>
        <a:srgbClr val="00349E"/>
      </a:dk2>
      <a:lt2>
        <a:srgbClr val="D2D2D2"/>
      </a:lt2>
      <a:accent1>
        <a:srgbClr val="FFFF00"/>
      </a:accent1>
      <a:accent2>
        <a:srgbClr val="FFFF00"/>
      </a:accent2>
      <a:accent3>
        <a:srgbClr val="FFFF00"/>
      </a:accent3>
      <a:accent4>
        <a:srgbClr val="68007F"/>
      </a:accent4>
      <a:accent5>
        <a:srgbClr val="005BD3"/>
      </a:accent5>
      <a:accent6>
        <a:srgbClr val="00349E"/>
      </a:accent6>
      <a:hlink>
        <a:srgbClr val="FFFFFF"/>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6878</TotalTime>
  <Words>3074</Words>
  <Application>Microsoft Office PowerPoint</Application>
  <PresentationFormat>On-screen Show (4:3)</PresentationFormat>
  <Paragraphs>241</Paragraphs>
  <Slides>43</Slides>
  <Notes>14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Welcome</vt:lpstr>
      <vt:lpstr>Welcome</vt:lpstr>
      <vt:lpstr>Ephesians 3:9-12</vt:lpstr>
      <vt:lpstr>PowerPoint Presentation</vt:lpstr>
      <vt:lpstr>Before God Ever Said…</vt:lpstr>
      <vt:lpstr>The Church Of Our Lord</vt:lpstr>
      <vt:lpstr>The Rest Of The Story</vt:lpstr>
      <vt:lpstr>Our Plan</vt:lpstr>
      <vt:lpstr>The Prediction of Apostasy</vt:lpstr>
      <vt:lpstr>The Prediction of Apostasy</vt:lpstr>
      <vt:lpstr>The Prediction of Apostasy</vt:lpstr>
      <vt:lpstr>The Prediction of Apostasy</vt:lpstr>
      <vt:lpstr>The Proof of Apostasy</vt:lpstr>
      <vt:lpstr>The Proof of Apostasy</vt:lpstr>
      <vt:lpstr>The Proof of Apostasy</vt:lpstr>
      <vt:lpstr>The Proof of Apostasy</vt:lpstr>
      <vt:lpstr>The Proof of Apostasy</vt:lpstr>
      <vt:lpstr>The Proof of Apostasy</vt:lpstr>
      <vt:lpstr>The History of Reformatory Movements, John F. Rowe</vt:lpstr>
      <vt:lpstr>Apostasy Gradually </vt:lpstr>
      <vt:lpstr>Apostasy Gradually </vt:lpstr>
      <vt:lpstr>Specific Departures</vt:lpstr>
      <vt:lpstr>Specific Departures</vt:lpstr>
      <vt:lpstr>Specific Departures</vt:lpstr>
      <vt:lpstr>Specific Departures</vt:lpstr>
      <vt:lpstr>Specific Departures</vt:lpstr>
      <vt:lpstr>The Protest Against Apostasy</vt:lpstr>
      <vt:lpstr>The Protest Against Apostasy</vt:lpstr>
      <vt:lpstr>Luther Refuses To Recant </vt:lpstr>
      <vt:lpstr>The Protest Against Apostasy</vt:lpstr>
      <vt:lpstr>The Protest Against Apostasy</vt:lpstr>
      <vt:lpstr>The Protest Against Apostasy</vt:lpstr>
      <vt:lpstr>The Proliferation of Apostasy</vt:lpstr>
      <vt:lpstr>The Prescription To Cure Apostasy</vt:lpstr>
      <vt:lpstr>Our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Walton Chapel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Walton Chapel Church of Christ</dc:creator>
  <cp:lastModifiedBy>ftcla</cp:lastModifiedBy>
  <cp:revision>191</cp:revision>
  <dcterms:created xsi:type="dcterms:W3CDTF">2006-10-21T14:10:55Z</dcterms:created>
  <dcterms:modified xsi:type="dcterms:W3CDTF">2017-04-09T02:42:33Z</dcterms:modified>
</cp:coreProperties>
</file>